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263" r:id="rId1"/>
  </p:sldMasterIdLst>
  <p:notesMasterIdLst>
    <p:notesMasterId r:id="rId170"/>
  </p:notesMasterIdLst>
  <p:handoutMasterIdLst>
    <p:handoutMasterId r:id="rId171"/>
  </p:handoutMasterIdLst>
  <p:sldIdLst>
    <p:sldId id="329" r:id="rId2"/>
    <p:sldId id="428" r:id="rId3"/>
    <p:sldId id="420" r:id="rId4"/>
    <p:sldId id="331" r:id="rId5"/>
    <p:sldId id="388" r:id="rId6"/>
    <p:sldId id="389" r:id="rId7"/>
    <p:sldId id="473" r:id="rId8"/>
    <p:sldId id="298" r:id="rId9"/>
    <p:sldId id="299" r:id="rId10"/>
    <p:sldId id="301" r:id="rId11"/>
    <p:sldId id="303" r:id="rId12"/>
    <p:sldId id="305" r:id="rId13"/>
    <p:sldId id="306" r:id="rId14"/>
    <p:sldId id="402" r:id="rId15"/>
    <p:sldId id="264" r:id="rId16"/>
    <p:sldId id="392" r:id="rId17"/>
    <p:sldId id="491" r:id="rId18"/>
    <p:sldId id="422" r:id="rId19"/>
    <p:sldId id="282" r:id="rId20"/>
    <p:sldId id="393" r:id="rId21"/>
    <p:sldId id="357" r:id="rId22"/>
    <p:sldId id="435" r:id="rId23"/>
    <p:sldId id="281" r:id="rId24"/>
    <p:sldId id="280" r:id="rId25"/>
    <p:sldId id="440" r:id="rId26"/>
    <p:sldId id="279" r:id="rId27"/>
    <p:sldId id="278" r:id="rId28"/>
    <p:sldId id="277" r:id="rId29"/>
    <p:sldId id="283" r:id="rId30"/>
    <p:sldId id="284" r:id="rId31"/>
    <p:sldId id="285" r:id="rId32"/>
    <p:sldId id="286" r:id="rId33"/>
    <p:sldId id="492" r:id="rId34"/>
    <p:sldId id="421" r:id="rId35"/>
    <p:sldId id="441" r:id="rId36"/>
    <p:sldId id="330" r:id="rId37"/>
    <p:sldId id="308" r:id="rId38"/>
    <p:sldId id="287" r:id="rId39"/>
    <p:sldId id="294" r:id="rId40"/>
    <p:sldId id="293" r:id="rId41"/>
    <p:sldId id="292" r:id="rId42"/>
    <p:sldId id="455" r:id="rId43"/>
    <p:sldId id="456" r:id="rId44"/>
    <p:sldId id="291" r:id="rId45"/>
    <p:sldId id="290" r:id="rId46"/>
    <p:sldId id="401" r:id="rId47"/>
    <p:sldId id="459" r:id="rId48"/>
    <p:sldId id="458" r:id="rId49"/>
    <p:sldId id="289" r:id="rId50"/>
    <p:sldId id="493" r:id="rId51"/>
    <p:sldId id="442" r:id="rId52"/>
    <p:sldId id="288" r:id="rId53"/>
    <p:sldId id="425" r:id="rId54"/>
    <p:sldId id="382" r:id="rId55"/>
    <p:sldId id="295" r:id="rId56"/>
    <p:sldId id="296" r:id="rId57"/>
    <p:sldId id="494" r:id="rId58"/>
    <p:sldId id="424" r:id="rId59"/>
    <p:sldId id="423" r:id="rId60"/>
    <p:sldId id="309" r:id="rId61"/>
    <p:sldId id="311" r:id="rId62"/>
    <p:sldId id="266" r:id="rId63"/>
    <p:sldId id="267" r:id="rId64"/>
    <p:sldId id="268" r:id="rId65"/>
    <p:sldId id="269" r:id="rId66"/>
    <p:sldId id="270" r:id="rId67"/>
    <p:sldId id="271" r:id="rId68"/>
    <p:sldId id="272" r:id="rId69"/>
    <p:sldId id="273" r:id="rId70"/>
    <p:sldId id="274" r:id="rId71"/>
    <p:sldId id="390" r:id="rId72"/>
    <p:sldId id="332" r:id="rId73"/>
    <p:sldId id="383" r:id="rId74"/>
    <p:sldId id="398" r:id="rId75"/>
    <p:sldId id="399" r:id="rId76"/>
    <p:sldId id="400" r:id="rId77"/>
    <p:sldId id="387" r:id="rId78"/>
    <p:sldId id="384" r:id="rId79"/>
    <p:sldId id="338" r:id="rId80"/>
    <p:sldId id="386" r:id="rId81"/>
    <p:sldId id="385" r:id="rId82"/>
    <p:sldId id="345" r:id="rId83"/>
    <p:sldId id="483" r:id="rId84"/>
    <p:sldId id="344" r:id="rId85"/>
    <p:sldId id="482" r:id="rId86"/>
    <p:sldId id="337" r:id="rId87"/>
    <p:sldId id="481" r:id="rId88"/>
    <p:sldId id="336" r:id="rId89"/>
    <p:sldId id="472" r:id="rId90"/>
    <p:sldId id="443" r:id="rId91"/>
    <p:sldId id="335" r:id="rId92"/>
    <p:sldId id="444" r:id="rId93"/>
    <p:sldId id="445" r:id="rId94"/>
    <p:sldId id="346" r:id="rId95"/>
    <p:sldId id="349" r:id="rId96"/>
    <p:sldId id="480" r:id="rId97"/>
    <p:sldId id="334" r:id="rId98"/>
    <p:sldId id="347" r:id="rId99"/>
    <p:sldId id="350" r:id="rId100"/>
    <p:sldId id="339" r:id="rId101"/>
    <p:sldId id="484" r:id="rId102"/>
    <p:sldId id="376" r:id="rId103"/>
    <p:sldId id="378" r:id="rId104"/>
    <p:sldId id="377" r:id="rId105"/>
    <p:sldId id="411" r:id="rId106"/>
    <p:sldId id="409" r:id="rId107"/>
    <p:sldId id="410" r:id="rId108"/>
    <p:sldId id="412" r:id="rId109"/>
    <p:sldId id="413" r:id="rId110"/>
    <p:sldId id="414" r:id="rId111"/>
    <p:sldId id="415" r:id="rId112"/>
    <p:sldId id="416" r:id="rId113"/>
    <p:sldId id="417" r:id="rId114"/>
    <p:sldId id="418" r:id="rId115"/>
    <p:sldId id="419" r:id="rId116"/>
    <p:sldId id="460" r:id="rId117"/>
    <p:sldId id="463" r:id="rId118"/>
    <p:sldId id="474" r:id="rId119"/>
    <p:sldId id="464" r:id="rId120"/>
    <p:sldId id="466" r:id="rId121"/>
    <p:sldId id="467" r:id="rId122"/>
    <p:sldId id="468" r:id="rId123"/>
    <p:sldId id="469" r:id="rId124"/>
    <p:sldId id="477" r:id="rId125"/>
    <p:sldId id="478" r:id="rId126"/>
    <p:sldId id="475" r:id="rId127"/>
    <p:sldId id="476" r:id="rId128"/>
    <p:sldId id="470" r:id="rId129"/>
    <p:sldId id="479" r:id="rId130"/>
    <p:sldId id="471" r:id="rId131"/>
    <p:sldId id="462" r:id="rId132"/>
    <p:sldId id="333" r:id="rId133"/>
    <p:sldId id="341" r:id="rId134"/>
    <p:sldId id="355" r:id="rId135"/>
    <p:sldId id="358" r:id="rId136"/>
    <p:sldId id="359" r:id="rId137"/>
    <p:sldId id="407" r:id="rId138"/>
    <p:sldId id="405" r:id="rId139"/>
    <p:sldId id="406" r:id="rId140"/>
    <p:sldId id="408" r:id="rId141"/>
    <p:sldId id="360" r:id="rId142"/>
    <p:sldId id="395" r:id="rId143"/>
    <p:sldId id="397" r:id="rId144"/>
    <p:sldId id="363" r:id="rId145"/>
    <p:sldId id="446" r:id="rId146"/>
    <p:sldId id="447" r:id="rId147"/>
    <p:sldId id="495" r:id="rId148"/>
    <p:sldId id="496" r:id="rId149"/>
    <p:sldId id="497" r:id="rId150"/>
    <p:sldId id="364" r:id="rId151"/>
    <p:sldId id="365" r:id="rId152"/>
    <p:sldId id="505" r:id="rId153"/>
    <p:sldId id="504" r:id="rId154"/>
    <p:sldId id="506" r:id="rId155"/>
    <p:sldId id="501" r:id="rId156"/>
    <p:sldId id="502" r:id="rId157"/>
    <p:sldId id="489" r:id="rId158"/>
    <p:sldId id="503" r:id="rId159"/>
    <p:sldId id="488" r:id="rId160"/>
    <p:sldId id="487" r:id="rId161"/>
    <p:sldId id="486" r:id="rId162"/>
    <p:sldId id="485" r:id="rId163"/>
    <p:sldId id="374" r:id="rId164"/>
    <p:sldId id="498" r:id="rId165"/>
    <p:sldId id="499" r:id="rId166"/>
    <p:sldId id="500" r:id="rId167"/>
    <p:sldId id="434" r:id="rId168"/>
    <p:sldId id="427" r:id="rId169"/>
  </p:sldIdLst>
  <p:sldSz cx="9144000" cy="6858000" type="screen4x3"/>
  <p:notesSz cx="7315200" cy="9601200"/>
  <p:embeddedFontLst>
    <p:embeddedFont>
      <p:font typeface="Palatino Linotype" panose="02040502050505030304" pitchFamily="18" charset="0"/>
      <p:regular r:id="rId172"/>
      <p:bold r:id="rId173"/>
      <p:italic r:id="rId174"/>
      <p:boldItalic r:id="rId175"/>
    </p:embeddedFont>
    <p:embeddedFont>
      <p:font typeface="Arial Black" panose="020B0A04020102020204" pitchFamily="34" charset="0"/>
      <p:bold r:id="rId176"/>
    </p:embeddedFont>
    <p:embeddedFont>
      <p:font typeface="Calibri" panose="020F0502020204030204" pitchFamily="34" charset="0"/>
      <p:regular r:id="rId177"/>
      <p:bold r:id="rId178"/>
      <p:italic r:id="rId179"/>
      <p:boldItalic r:id="rId180"/>
    </p:embeddedFont>
    <p:embeddedFont>
      <p:font typeface="Verdana" panose="020B0604030504040204" pitchFamily="34" charset="0"/>
      <p:regular r:id="rId181"/>
      <p:bold r:id="rId182"/>
      <p:italic r:id="rId183"/>
      <p:boldItalic r:id="rId184"/>
    </p:embeddedFont>
    <p:embeddedFont>
      <p:font typeface="Arial Narrow" panose="020B0606020202030204" pitchFamily="34" charset="0"/>
      <p:regular r:id="rId185"/>
      <p:bold r:id="rId186"/>
      <p:italic r:id="rId187"/>
      <p:boldItalic r:id="rId188"/>
    </p:embeddedFont>
    <p:embeddedFont>
      <p:font typeface="Century Gothic" panose="020B0502020202020204" pitchFamily="34" charset="0"/>
      <p:regular r:id="rId189"/>
      <p:bold r:id="rId190"/>
      <p:italic r:id="rId191"/>
      <p:boldItalic r:id="rId192"/>
    </p:embeddedFont>
    <p:embeddedFont>
      <p:font typeface="Wingdings 2" panose="05020102010507070707" pitchFamily="18" charset="2"/>
      <p:regular r:id="rId193"/>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1A2E"/>
    <a:srgbClr val="00467A"/>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6092" autoAdjust="0"/>
  </p:normalViewPr>
  <p:slideViewPr>
    <p:cSldViewPr>
      <p:cViewPr>
        <p:scale>
          <a:sx n="66" d="100"/>
          <a:sy n="66" d="100"/>
        </p:scale>
        <p:origin x="-143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006"/>
    </p:cViewPr>
  </p:sorterViewPr>
  <p:notesViewPr>
    <p:cSldViewPr>
      <p:cViewPr varScale="1">
        <p:scale>
          <a:sx n="97" d="100"/>
          <a:sy n="97" d="100"/>
        </p:scale>
        <p:origin x="-2412"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4.fntdata"/><Relationship Id="rId170" Type="http://schemas.openxmlformats.org/officeDocument/2006/relationships/notesMaster" Target="notesMasters/notesMaster1.xml"/><Relationship Id="rId191" Type="http://schemas.openxmlformats.org/officeDocument/2006/relationships/font" Target="fonts/font20.fntdata"/><Relationship Id="rId196"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10.fntdata"/><Relationship Id="rId186" Type="http://schemas.openxmlformats.org/officeDocument/2006/relationships/font" Target="fonts/font1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handoutMaster" Target="handoutMasters/handoutMaster1.xml"/><Relationship Id="rId176" Type="http://schemas.openxmlformats.org/officeDocument/2006/relationships/font" Target="fonts/font5.fntdata"/><Relationship Id="rId192" Type="http://schemas.openxmlformats.org/officeDocument/2006/relationships/font" Target="fonts/font21.fntdata"/><Relationship Id="rId19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11.fntdata"/><Relationship Id="rId187"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6.fntdata"/><Relationship Id="rId172" Type="http://schemas.openxmlformats.org/officeDocument/2006/relationships/font" Target="fonts/font1.fntdata"/><Relationship Id="rId193" Type="http://schemas.openxmlformats.org/officeDocument/2006/relationships/font" Target="fonts/font2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2.fntdata"/><Relationship Id="rId194"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3.fntdata"/><Relationship Id="rId189"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3.fntdata"/><Relationship Id="rId179" Type="http://schemas.openxmlformats.org/officeDocument/2006/relationships/font" Target="fonts/font8.fntdata"/><Relationship Id="rId195" Type="http://schemas.openxmlformats.org/officeDocument/2006/relationships/viewProps" Target="viewProps.xml"/><Relationship Id="rId190" Type="http://schemas.openxmlformats.org/officeDocument/2006/relationships/font" Target="fonts/font1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9.fntdata"/><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Electrical Conductivity</c:v>
                </c:pt>
              </c:strCache>
            </c:strRef>
          </c:tx>
          <c:invertIfNegative val="0"/>
          <c:cat>
            <c:strRef>
              <c:f>Sheet1!$A$2:$A$5</c:f>
              <c:strCache>
                <c:ptCount val="4"/>
                <c:pt idx="0">
                  <c:v>Aluminum</c:v>
                </c:pt>
                <c:pt idx="1">
                  <c:v>Copper</c:v>
                </c:pt>
                <c:pt idx="2">
                  <c:v>Steel</c:v>
                </c:pt>
                <c:pt idx="3">
                  <c:v>Brass</c:v>
                </c:pt>
              </c:strCache>
            </c:strRef>
          </c:cat>
          <c:val>
            <c:numRef>
              <c:f>Sheet1!$B$2:$B$5</c:f>
              <c:numCache>
                <c:formatCode>General</c:formatCode>
                <c:ptCount val="4"/>
                <c:pt idx="0">
                  <c:v>63</c:v>
                </c:pt>
                <c:pt idx="1">
                  <c:v>97.6</c:v>
                </c:pt>
                <c:pt idx="2">
                  <c:v>12</c:v>
                </c:pt>
                <c:pt idx="3">
                  <c:v>14.6</c:v>
                </c:pt>
              </c:numCache>
            </c:numRef>
          </c:val>
        </c:ser>
        <c:ser>
          <c:idx val="1"/>
          <c:order val="1"/>
          <c:tx>
            <c:strRef>
              <c:f>Sheet1!$C$1</c:f>
              <c:strCache>
                <c:ptCount val="1"/>
                <c:pt idx="0">
                  <c:v>Column1</c:v>
                </c:pt>
              </c:strCache>
            </c:strRef>
          </c:tx>
          <c:invertIfNegative val="0"/>
          <c:cat>
            <c:strRef>
              <c:f>Sheet1!$A$2:$A$5</c:f>
              <c:strCache>
                <c:ptCount val="4"/>
                <c:pt idx="0">
                  <c:v>Aluminum</c:v>
                </c:pt>
                <c:pt idx="1">
                  <c:v>Copper</c:v>
                </c:pt>
                <c:pt idx="2">
                  <c:v>Steel</c:v>
                </c:pt>
                <c:pt idx="3">
                  <c:v>Brass</c:v>
                </c:pt>
              </c:strCache>
            </c:strRef>
          </c:cat>
          <c:val>
            <c:numRef>
              <c:f>Sheet1!$C$2:$C$5</c:f>
              <c:numCache>
                <c:formatCode>General</c:formatCode>
                <c:ptCount val="4"/>
              </c:numCache>
            </c:numRef>
          </c:val>
        </c:ser>
        <c:ser>
          <c:idx val="2"/>
          <c:order val="2"/>
          <c:tx>
            <c:strRef>
              <c:f>Sheet1!$D$1</c:f>
              <c:strCache>
                <c:ptCount val="1"/>
                <c:pt idx="0">
                  <c:v>Column2</c:v>
                </c:pt>
              </c:strCache>
            </c:strRef>
          </c:tx>
          <c:invertIfNegative val="0"/>
          <c:cat>
            <c:strRef>
              <c:f>Sheet1!$A$2:$A$5</c:f>
              <c:strCache>
                <c:ptCount val="4"/>
                <c:pt idx="0">
                  <c:v>Aluminum</c:v>
                </c:pt>
                <c:pt idx="1">
                  <c:v>Copper</c:v>
                </c:pt>
                <c:pt idx="2">
                  <c:v>Steel</c:v>
                </c:pt>
                <c:pt idx="3">
                  <c:v>Brass</c:v>
                </c:pt>
              </c:strCache>
            </c:strRef>
          </c:cat>
          <c:val>
            <c:numRef>
              <c:f>Sheet1!$D$2:$D$5</c:f>
              <c:numCache>
                <c:formatCode>General</c:formatCode>
                <c:ptCount val="4"/>
              </c:numCache>
            </c:numRef>
          </c:val>
        </c:ser>
        <c:dLbls>
          <c:showLegendKey val="0"/>
          <c:showVal val="0"/>
          <c:showCatName val="0"/>
          <c:showSerName val="0"/>
          <c:showPercent val="0"/>
          <c:showBubbleSize val="0"/>
        </c:dLbls>
        <c:gapWidth val="150"/>
        <c:shape val="cylinder"/>
        <c:axId val="35220096"/>
        <c:axId val="35234176"/>
        <c:axId val="0"/>
      </c:bar3DChart>
      <c:catAx>
        <c:axId val="35220096"/>
        <c:scaling>
          <c:orientation val="minMax"/>
        </c:scaling>
        <c:delete val="0"/>
        <c:axPos val="b"/>
        <c:numFmt formatCode="General" sourceLinked="1"/>
        <c:majorTickMark val="out"/>
        <c:minorTickMark val="none"/>
        <c:tickLblPos val="nextTo"/>
        <c:txPr>
          <a:bodyPr rot="-3660000"/>
          <a:lstStyle/>
          <a:p>
            <a:pPr>
              <a:defRPr sz="1460" baseline="0">
                <a:solidFill>
                  <a:schemeClr val="accent2">
                    <a:lumMod val="40000"/>
                    <a:lumOff val="60000"/>
                  </a:schemeClr>
                </a:solidFill>
              </a:defRPr>
            </a:pPr>
            <a:endParaRPr lang="en-US"/>
          </a:p>
        </c:txPr>
        <c:crossAx val="35234176"/>
        <c:crosses val="autoZero"/>
        <c:auto val="1"/>
        <c:lblAlgn val="ctr"/>
        <c:lblOffset val="100"/>
        <c:noMultiLvlLbl val="0"/>
      </c:catAx>
      <c:valAx>
        <c:axId val="35234176"/>
        <c:scaling>
          <c:orientation val="minMax"/>
        </c:scaling>
        <c:delete val="0"/>
        <c:axPos val="l"/>
        <c:majorGridlines/>
        <c:numFmt formatCode="General" sourceLinked="1"/>
        <c:majorTickMark val="out"/>
        <c:minorTickMark val="none"/>
        <c:tickLblPos val="nextTo"/>
        <c:txPr>
          <a:bodyPr/>
          <a:lstStyle/>
          <a:p>
            <a:pPr>
              <a:defRPr sz="1420" baseline="0">
                <a:solidFill>
                  <a:schemeClr val="accent1">
                    <a:lumMod val="20000"/>
                    <a:lumOff val="80000"/>
                  </a:schemeClr>
                </a:solidFill>
              </a:defRPr>
            </a:pPr>
            <a:endParaRPr lang="en-US"/>
          </a:p>
        </c:txPr>
        <c:crossAx val="35220096"/>
        <c:crosses val="autoZero"/>
        <c:crossBetween val="between"/>
      </c:valAx>
      <c:spPr>
        <a:noFill/>
        <a:ln w="25398">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baseline="0">
              <a:solidFill>
                <a:schemeClr val="accent2">
                  <a:lumMod val="60000"/>
                  <a:lumOff val="40000"/>
                </a:schemeClr>
              </a:solidFill>
            </a:defRPr>
          </a:pPr>
          <a:endParaRPr lang="en-US"/>
        </a:p>
      </c:txPr>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Lead Time in Weeks</c:v>
                </c:pt>
              </c:strCache>
            </c:strRef>
          </c:tx>
          <c:spPr>
            <a:solidFill>
              <a:schemeClr val="accent2">
                <a:lumMod val="60000"/>
                <a:lumOff val="40000"/>
              </a:schemeClr>
            </a:solidFill>
          </c:spPr>
          <c:invertIfNegative val="0"/>
          <c:cat>
            <c:strRef>
              <c:f>Sheet1!$A$2:$A$8</c:f>
              <c:strCache>
                <c:ptCount val="7"/>
                <c:pt idx="0">
                  <c:v>Aluminum Extrusion</c:v>
                </c:pt>
                <c:pt idx="1">
                  <c:v>Vinyl Extrusion</c:v>
                </c:pt>
                <c:pt idx="2">
                  <c:v>Stampings</c:v>
                </c:pt>
                <c:pt idx="3">
                  <c:v>Powder Metal</c:v>
                </c:pt>
                <c:pt idx="4">
                  <c:v>Roll Form</c:v>
                </c:pt>
                <c:pt idx="5">
                  <c:v>Castings</c:v>
                </c:pt>
                <c:pt idx="6">
                  <c:v>Injection Mold</c:v>
                </c:pt>
              </c:strCache>
            </c:strRef>
          </c:cat>
          <c:val>
            <c:numRef>
              <c:f>Sheet1!$B$2:$B$8</c:f>
              <c:numCache>
                <c:formatCode>General</c:formatCode>
                <c:ptCount val="7"/>
                <c:pt idx="0">
                  <c:v>2</c:v>
                </c:pt>
                <c:pt idx="1">
                  <c:v>4</c:v>
                </c:pt>
                <c:pt idx="2">
                  <c:v>8</c:v>
                </c:pt>
                <c:pt idx="3">
                  <c:v>12</c:v>
                </c:pt>
                <c:pt idx="4">
                  <c:v>14</c:v>
                </c:pt>
                <c:pt idx="5">
                  <c:v>20</c:v>
                </c:pt>
                <c:pt idx="6">
                  <c:v>20</c:v>
                </c:pt>
              </c:numCache>
            </c:numRef>
          </c:val>
        </c:ser>
        <c:dLbls>
          <c:showLegendKey val="0"/>
          <c:showVal val="0"/>
          <c:showCatName val="0"/>
          <c:showSerName val="0"/>
          <c:showPercent val="0"/>
          <c:showBubbleSize val="0"/>
        </c:dLbls>
        <c:gapWidth val="150"/>
        <c:shape val="box"/>
        <c:axId val="132252032"/>
        <c:axId val="132253568"/>
        <c:axId val="0"/>
      </c:bar3DChart>
      <c:catAx>
        <c:axId val="132252032"/>
        <c:scaling>
          <c:orientation val="minMax"/>
        </c:scaling>
        <c:delete val="0"/>
        <c:axPos val="b"/>
        <c:numFmt formatCode="General" sourceLinked="1"/>
        <c:majorTickMark val="out"/>
        <c:minorTickMark val="none"/>
        <c:tickLblPos val="nextTo"/>
        <c:txPr>
          <a:bodyPr/>
          <a:lstStyle/>
          <a:p>
            <a:pPr>
              <a:defRPr sz="1400" baseline="0">
                <a:solidFill>
                  <a:schemeClr val="accent2">
                    <a:lumMod val="40000"/>
                    <a:lumOff val="60000"/>
                  </a:schemeClr>
                </a:solidFill>
              </a:defRPr>
            </a:pPr>
            <a:endParaRPr lang="en-US"/>
          </a:p>
        </c:txPr>
        <c:crossAx val="132253568"/>
        <c:crosses val="autoZero"/>
        <c:auto val="1"/>
        <c:lblAlgn val="ctr"/>
        <c:lblOffset val="100"/>
        <c:noMultiLvlLbl val="0"/>
      </c:catAx>
      <c:valAx>
        <c:axId val="132253568"/>
        <c:scaling>
          <c:orientation val="minMax"/>
        </c:scaling>
        <c:delete val="0"/>
        <c:axPos val="l"/>
        <c:majorGridlines/>
        <c:numFmt formatCode="General" sourceLinked="1"/>
        <c:majorTickMark val="out"/>
        <c:minorTickMark val="none"/>
        <c:tickLblPos val="nextTo"/>
        <c:txPr>
          <a:bodyPr/>
          <a:lstStyle/>
          <a:p>
            <a:pPr>
              <a:defRPr sz="1800" baseline="0">
                <a:solidFill>
                  <a:schemeClr val="accent2">
                    <a:lumMod val="40000"/>
                    <a:lumOff val="60000"/>
                  </a:schemeClr>
                </a:solidFill>
              </a:defRPr>
            </a:pPr>
            <a:endParaRPr lang="en-US"/>
          </a:p>
        </c:txPr>
        <c:crossAx val="132252032"/>
        <c:crosses val="autoZero"/>
        <c:crossBetween val="between"/>
      </c:valAx>
      <c:spPr>
        <a:noFill/>
        <a:ln w="25398">
          <a:noFill/>
        </a:ln>
      </c:spPr>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4F9287AF-135A-4E14-AB7A-27696320E802}" type="datetimeFigureOut">
              <a:rPr lang="en-US"/>
              <a:pPr>
                <a:defRPr/>
              </a:pPr>
              <a:t>10/14/2014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9BA2E25A-23FE-483D-AD44-8C079E76E2F3}" type="slidenum">
              <a:rPr lang="en-US"/>
              <a:pPr>
                <a:defRPr/>
              </a:pPr>
              <a:t>‹#›</a:t>
            </a:fld>
            <a:endParaRPr lang="en-US"/>
          </a:p>
        </p:txBody>
      </p:sp>
    </p:spTree>
    <p:extLst>
      <p:ext uri="{BB962C8B-B14F-4D97-AF65-F5344CB8AC3E}">
        <p14:creationId xmlns:p14="http://schemas.microsoft.com/office/powerpoint/2010/main" val="599184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1791EA96-9206-477D-B282-8F7C83EAAFCE}" type="datetimeFigureOut">
              <a:rPr lang="en-US"/>
              <a:pPr>
                <a:defRPr/>
              </a:pPr>
              <a:t>10/14/2014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13B70E22-60FC-44C1-90A3-03B1B7B4DE19}" type="slidenum">
              <a:rPr lang="en-US"/>
              <a:pPr>
                <a:defRPr/>
              </a:pPr>
              <a:t>‹#›</a:t>
            </a:fld>
            <a:endParaRPr lang="en-US"/>
          </a:p>
        </p:txBody>
      </p:sp>
    </p:spTree>
    <p:extLst>
      <p:ext uri="{BB962C8B-B14F-4D97-AF65-F5344CB8AC3E}">
        <p14:creationId xmlns:p14="http://schemas.microsoft.com/office/powerpoint/2010/main" val="1174237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recycling.world-aluminium.or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recycling.world-aluminium.org/review/sustainability.html"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Hi – my name is _______.  I am __(position)__ at ___(company)____</a:t>
            </a:r>
          </a:p>
          <a:p>
            <a:endParaRPr lang="en-US" smtClean="0"/>
          </a:p>
          <a:p>
            <a:r>
              <a:rPr lang="en-US" smtClean="0"/>
              <a:t>Today I’m here representing my company and our industry – aluminum extrusions.</a:t>
            </a:r>
          </a:p>
          <a:p>
            <a:endParaRPr lang="en-US" smtClean="0"/>
          </a:p>
          <a:p>
            <a:r>
              <a:rPr lang="en-US" smtClean="0"/>
              <a:t>I’m going to take this opportunity to tell you a bit about the amazing industrial process behind many commonly used products – aluminum extrusion and to tell you about a terrific design competition put on by the Aluminum Extruders Council and Hydro Aluminum under the ET Foundation, which has already paid out hundred’s of thousands of $ in cash awards.</a:t>
            </a:r>
          </a:p>
          <a:p>
            <a:endParaRPr lang="en-US" smtClean="0"/>
          </a:p>
          <a:p>
            <a:r>
              <a:rPr lang="en-US" smtClean="0"/>
              <a:t>Most of the slides are self explanatory, but I’ll help to add context as we progress through the presentation.</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D747F5D-EF80-41F2-9FE2-43EFE7E86F43}"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robotic arm extrusion shows how the extrusion process can integrate many critical features, allowing the designer to incorporate features that in other processes would require machining or fabrication and assembly of additional pieces to accomplish.  THE CAPABILITY OF ALUMINUM EXTRUSIONS TO PROVIDE NEAR NET SHAPE PRODUCTS WITH INTEGRATED, COMPLEX FEATURES IS UNPATROLLED BY MOST OTHER MANUFACTURING PROCESSES!</a:t>
            </a:r>
          </a:p>
        </p:txBody>
      </p:sp>
      <p:sp>
        <p:nvSpPr>
          <p:cNvPr id="4" name="Slide Number Placeholder 3"/>
          <p:cNvSpPr>
            <a:spLocks noGrp="1"/>
          </p:cNvSpPr>
          <p:nvPr>
            <p:ph type="sldNum" sz="quarter" idx="5"/>
          </p:nvPr>
        </p:nvSpPr>
        <p:spPr/>
        <p:txBody>
          <a:bodyPr/>
          <a:lstStyle/>
          <a:p>
            <a:pPr>
              <a:defRPr/>
            </a:pPr>
            <a:fld id="{7536C64B-9BB8-4CB5-A22B-651F6075291E}"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extrusions allow for complex integral shapes, easily and inexpensively incorporating many features into one extruded part –vs- requiring subsequent fabrication and/or assembly.  Further fabrication and assembly is, however, also easy and efficient to accomplish, as is surface finishing to achieve different colors, textures or other surfaces results – this can be done through painting, anodizing and chemically or mechanically finishing the extrusions.</a:t>
            </a:r>
          </a:p>
        </p:txBody>
      </p:sp>
      <p:sp>
        <p:nvSpPr>
          <p:cNvPr id="4" name="Slide Number Placeholder 3"/>
          <p:cNvSpPr>
            <a:spLocks noGrp="1"/>
          </p:cNvSpPr>
          <p:nvPr>
            <p:ph type="sldNum" sz="quarter" idx="5"/>
          </p:nvPr>
        </p:nvSpPr>
        <p:spPr/>
        <p:txBody>
          <a:bodyPr/>
          <a:lstStyle/>
          <a:p>
            <a:pPr>
              <a:defRPr/>
            </a:pPr>
            <a:fld id="{DF26F776-0B16-40CE-AF70-717F7220A2A0}" type="slidenum">
              <a:rPr lang="en-US" smtClean="0"/>
              <a:pPr>
                <a:defRPr/>
              </a:pPr>
              <a:t>101</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aged extrusions can be used as lineals, or can be coated or fabricated as needed.  </a:t>
            </a:r>
          </a:p>
          <a:p>
            <a:endParaRPr lang="en-US" smtClean="0"/>
          </a:p>
          <a:p>
            <a:r>
              <a:rPr lang="en-US" smtClean="0"/>
              <a:t>This photos shows cut extrusions racked and fastened to anodizing racks; note the clamps providing excellent contact to allow the electro/chemical anodizing process to proceed in a controlled fashion for all parts.</a:t>
            </a:r>
          </a:p>
        </p:txBody>
      </p:sp>
      <p:sp>
        <p:nvSpPr>
          <p:cNvPr id="4" name="Slide Number Placeholder 3"/>
          <p:cNvSpPr>
            <a:spLocks noGrp="1"/>
          </p:cNvSpPr>
          <p:nvPr>
            <p:ph type="sldNum" sz="quarter" idx="5"/>
          </p:nvPr>
        </p:nvSpPr>
        <p:spPr/>
        <p:txBody>
          <a:bodyPr/>
          <a:lstStyle/>
          <a:p>
            <a:pPr>
              <a:defRPr/>
            </a:pPr>
            <a:fld id="{AFB748E0-A821-4E36-B50F-C4E29024CCD5}" type="slidenum">
              <a:rPr lang="en-US" smtClean="0"/>
              <a:pPr>
                <a:defRPr/>
              </a:pPr>
              <a:t>102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1BB0C3C-A308-43E6-AB67-E854F6DF2B3C}" type="slidenum">
              <a:rPr lang="en-US" smtClean="0"/>
              <a:pPr>
                <a:defRPr/>
              </a:pPr>
              <a:t>103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6133ECB-D34B-4213-B369-3305AFC41F68}" type="slidenum">
              <a:rPr lang="en-US" smtClean="0"/>
              <a:pPr>
                <a:defRPr/>
              </a:pPr>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EACB60-0EA5-407E-B798-520B758D85E4}" type="slidenum">
              <a:rPr lang="en-US"/>
              <a:pPr>
                <a:defRPr/>
              </a:pPr>
              <a:t>105</a:t>
            </a:fld>
            <a:endParaRPr lang="en-US"/>
          </a:p>
        </p:txBody>
      </p:sp>
      <p:sp>
        <p:nvSpPr>
          <p:cNvPr id="275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slide illustrates the anodic layer created in the anodizing process.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B8C7EA-845E-4F58-9E24-5B8F3534848A}" type="slidenum">
              <a:rPr lang="en-US"/>
              <a:pPr>
                <a:defRPr/>
              </a:pPr>
              <a:t>106</a:t>
            </a:fld>
            <a:endParaRPr lang="en-US"/>
          </a:p>
        </p:txBody>
      </p:sp>
      <p:sp>
        <p:nvSpPr>
          <p:cNvPr id="276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Anodizing makes aluminum better.</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AFE54A-680E-4B49-9B8F-1E62FB253B98}" type="slidenum">
              <a:rPr lang="en-US"/>
              <a:pPr>
                <a:defRPr/>
              </a:pPr>
              <a:t>107</a:t>
            </a:fld>
            <a:endParaRPr lang="en-US"/>
          </a:p>
        </p:txBody>
      </p:sp>
      <p:sp>
        <p:nvSpPr>
          <p:cNvPr id="277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369999-E7A4-4C1F-8A47-B70444C42384}" type="slidenum">
              <a:rPr lang="en-US"/>
              <a:pPr>
                <a:defRPr/>
              </a:pPr>
              <a:t>108</a:t>
            </a:fld>
            <a:endParaRPr lang="en-US"/>
          </a:p>
        </p:txBody>
      </p:sp>
      <p:sp>
        <p:nvSpPr>
          <p:cNvPr id="278531" name="Rectangle 2"/>
          <p:cNvSpPr>
            <a:spLocks noGrp="1" noRot="1" noChangeAspect="1" noChangeArrowheads="1" noTextEdit="1"/>
          </p:cNvSpPr>
          <p:nvPr>
            <p:ph type="sldImg"/>
          </p:nvPr>
        </p:nvSpPr>
        <p:spPr bwMode="auto">
          <a:xfrm>
            <a:off x="1266825" y="727075"/>
            <a:ext cx="4783138" cy="3586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slide demonstrates the buildup of coating that occurs in the anodizing process</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7307CF-6BF9-44E8-8EE7-A03F9B35790C}" type="slidenum">
              <a:rPr lang="en-US"/>
              <a:pPr>
                <a:defRPr/>
              </a:pPr>
              <a:t>109</a:t>
            </a:fld>
            <a:endParaRPr lang="en-US"/>
          </a:p>
        </p:txBody>
      </p:sp>
      <p:sp>
        <p:nvSpPr>
          <p:cNvPr id="279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 common misconception is that anodizing is applied on the surface of the aluminum like a paint.  Anodizing actually grows from the base metal.</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6C4181-3593-4C5C-ADD9-41B2561D79F6}" type="slidenum">
              <a:rPr lang="en-US"/>
              <a:pPr>
                <a:defRPr/>
              </a:pPr>
              <a:t>110</a:t>
            </a:fld>
            <a:endParaRPr lang="en-US"/>
          </a:p>
        </p:txBody>
      </p:sp>
      <p:sp>
        <p:nvSpPr>
          <p:cNvPr id="280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81E295A-0157-4F9A-BC7F-8D15BE0ED141}"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72375B-6A5F-4F75-8205-C8D1C68EE9C5}" type="slidenum">
              <a:rPr lang="en-US"/>
              <a:pPr>
                <a:defRPr/>
              </a:pPr>
              <a:t>111</a:t>
            </a:fld>
            <a:endParaRPr lang="en-US"/>
          </a:p>
        </p:txBody>
      </p:sp>
      <p:sp>
        <p:nvSpPr>
          <p:cNvPr id="281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0DCCD7-CC31-43C9-8156-8D1C67BFC9DA}" type="slidenum">
              <a:rPr lang="en-US"/>
              <a:pPr>
                <a:defRPr/>
              </a:pPr>
              <a:t>112</a:t>
            </a:fld>
            <a:endParaRPr lang="en-US"/>
          </a:p>
        </p:txBody>
      </p:sp>
      <p:sp>
        <p:nvSpPr>
          <p:cNvPr id="282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001D39-6DB8-4873-BDF1-8290ADF8737E}" type="slidenum">
              <a:rPr lang="en-US"/>
              <a:pPr>
                <a:defRPr/>
              </a:pPr>
              <a:t>113</a:t>
            </a:fld>
            <a:endParaRPr lang="en-US"/>
          </a:p>
        </p:txBody>
      </p:sp>
      <p:sp>
        <p:nvSpPr>
          <p:cNvPr id="283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Hard Anodizing and Bright Dipping are 2 different anodizing processes that produce specific characteristics.  These resulting characteristics (hardness and brightness) are examples of the versatility of anodizing.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Extrusions can also be coated with liquid or powder paint to add color and additional surface attributes to the lineal or fabricated extrusions</a:t>
            </a:r>
          </a:p>
        </p:txBody>
      </p:sp>
      <p:sp>
        <p:nvSpPr>
          <p:cNvPr id="4" name="Slide Number Placeholder 3"/>
          <p:cNvSpPr>
            <a:spLocks noGrp="1"/>
          </p:cNvSpPr>
          <p:nvPr>
            <p:ph type="sldNum" sz="quarter" idx="5"/>
          </p:nvPr>
        </p:nvSpPr>
        <p:spPr/>
        <p:txBody>
          <a:bodyPr/>
          <a:lstStyle/>
          <a:p>
            <a:pPr>
              <a:defRPr/>
            </a:pPr>
            <a:fld id="{B7A76203-143A-4F66-92A4-60743385775A}" type="slidenum">
              <a:rPr lang="en-US" smtClean="0"/>
              <a:pPr>
                <a:defRPr/>
              </a:pPr>
              <a:t>116</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08AEA6-D33F-4DEF-8D0E-304079984FC1}" type="slidenum">
              <a:rPr lang="en-US"/>
              <a:pPr>
                <a:defRPr/>
              </a:pPr>
              <a:t>119</a:t>
            </a:fld>
            <a:endParaRPr lang="en-US"/>
          </a:p>
        </p:txBody>
      </p:sp>
      <p:sp>
        <p:nvSpPr>
          <p:cNvPr id="285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top photo shows just a few of the bold colors available.</a:t>
            </a:r>
          </a:p>
          <a:p>
            <a:endParaRPr lang="en-US" smtClean="0"/>
          </a:p>
          <a:p>
            <a:r>
              <a:rPr lang="en-US" smtClean="0"/>
              <a:t>Different coatings can perform dramatically differently – one might last for 1 year without fading and have a 5 year warranty, while another might last 10 years with a 20 year warranty!</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8143BDC-AA43-4417-B068-279C300A4035}" type="slidenum">
              <a:rPr lang="en-US"/>
              <a:pPr>
                <a:defRPr/>
              </a:pPr>
              <a:t>120</a:t>
            </a:fld>
            <a:endParaRPr lang="en-US"/>
          </a:p>
        </p:txBody>
      </p:sp>
      <p:sp>
        <p:nvSpPr>
          <p:cNvPr id="28672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photo shows extruded lineals emerging from a vertical paint line.</a:t>
            </a:r>
          </a:p>
        </p:txBody>
      </p:sp>
      <p:sp>
        <p:nvSpPr>
          <p:cNvPr id="4" name="Slide Number Placeholder 3"/>
          <p:cNvSpPr txBox="1">
            <a:spLocks noGrp="1"/>
          </p:cNvSpPr>
          <p:nvPr/>
        </p:nvSpPr>
        <p:spPr>
          <a:xfrm>
            <a:off x="4143587" y="9119474"/>
            <a:ext cx="3169920" cy="480060"/>
          </a:xfrm>
          <a:prstGeom prst="rect">
            <a:avLst/>
          </a:prstGeom>
          <a:noFill/>
        </p:spPr>
        <p:txBody>
          <a:bodyPr lIns="96661" tIns="48331" rIns="96661" bIns="48331" anchor="b"/>
          <a:lstStyle/>
          <a:p>
            <a:pPr algn="r" fontAlgn="auto">
              <a:spcBef>
                <a:spcPts val="0"/>
              </a:spcBef>
              <a:spcAft>
                <a:spcPts val="0"/>
              </a:spcAft>
              <a:defRPr/>
            </a:pPr>
            <a:fld id="{BEDE9B01-1F49-40D7-90C2-9A743428AD90}" type="slidenum">
              <a:rPr lang="en-US" sz="1300">
                <a:latin typeface="+mn-lt"/>
              </a:rPr>
              <a:pPr algn="r" fontAlgn="auto">
                <a:spcBef>
                  <a:spcPts val="0"/>
                </a:spcBef>
                <a:spcAft>
                  <a:spcPts val="0"/>
                </a:spcAft>
                <a:defRPr/>
              </a:pPr>
              <a:t>120</a:t>
            </a:fld>
            <a:endParaRPr lang="en-US" sz="1300">
              <a:latin typeface="+mn-lt"/>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27D72E-A3B9-47DB-B9EE-8F24A2A4BEC5}" type="slidenum">
              <a:rPr lang="en-US"/>
              <a:pPr>
                <a:defRPr/>
              </a:pPr>
              <a:t>121</a:t>
            </a:fld>
            <a:endParaRPr lang="en-US"/>
          </a:p>
        </p:txBody>
      </p:sp>
      <p:sp>
        <p:nvSpPr>
          <p:cNvPr id="287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Cleaning and pretreatment ensure good adhesion to the substrate and contribute to a uniform surface finish.</a:t>
            </a:r>
            <a:br>
              <a:rPr lang="en-US" smtClean="0"/>
            </a:br>
            <a:endParaRPr lang="en-US" smtClean="0"/>
          </a:p>
          <a:p>
            <a:r>
              <a:rPr lang="en-US" smtClean="0"/>
              <a:t>Electrostatic application is the most efficient means of getting the coating onto the profile by means of electrostatic charge; it has no effect on the quality of the coating material.</a:t>
            </a:r>
            <a:br>
              <a:rPr lang="en-US" smtClean="0"/>
            </a:br>
            <a:endParaRPr lang="en-US" smtClean="0"/>
          </a:p>
          <a:p>
            <a:r>
              <a:rPr lang="en-US" smtClean="0"/>
              <a:t>Paint cure is achieved by baking the coating profile for a specified time at a specified temperature.</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B3D402-40E2-45F2-94CD-180E98690817}" type="slidenum">
              <a:rPr lang="en-US"/>
              <a:pPr>
                <a:defRPr/>
              </a:pPr>
              <a:t>122</a:t>
            </a:fld>
            <a:endParaRPr lang="en-US"/>
          </a:p>
        </p:txBody>
      </p:sp>
      <p:sp>
        <p:nvSpPr>
          <p:cNvPr id="288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resin types are common to both liquid and powder coatings.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14FF79-3BF9-438D-929A-2A75FA218CBD}" type="slidenum">
              <a:rPr lang="en-US"/>
              <a:pPr>
                <a:defRPr/>
              </a:pPr>
              <a:t>123</a:t>
            </a:fld>
            <a:endParaRPr lang="en-US"/>
          </a:p>
        </p:txBody>
      </p:sp>
      <p:sp>
        <p:nvSpPr>
          <p:cNvPr id="289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Desired performance and environment of use determine which finishing options to choose.</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3B6039-BE9F-442B-87E4-4C5FE11F88B7}" type="slidenum">
              <a:rPr lang="en-US"/>
              <a:pPr>
                <a:defRPr/>
              </a:pPr>
              <a:t>124</a:t>
            </a:fld>
            <a:endParaRPr lang="en-US"/>
          </a:p>
        </p:txBody>
      </p:sp>
      <p:sp>
        <p:nvSpPr>
          <p:cNvPr id="290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Desired performance and environment of use determine which finishing options to choose.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54E3681-386A-4967-A51B-B0AA2E8FBDA9}"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16E331-D186-45B0-B04A-C837646DD7D0}" type="slidenum">
              <a:rPr lang="en-US"/>
              <a:pPr>
                <a:defRPr/>
              </a:pPr>
              <a:t>125</a:t>
            </a:fld>
            <a:endParaRPr lang="en-US"/>
          </a:p>
        </p:txBody>
      </p:sp>
      <p:sp>
        <p:nvSpPr>
          <p:cNvPr id="291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Desired performance and environment of use determine which finishing options to choose.</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5C278E-3A31-4305-8DB0-74D522E42DDD}" type="slidenum">
              <a:rPr lang="en-US"/>
              <a:pPr>
                <a:defRPr/>
              </a:pPr>
              <a:t>128</a:t>
            </a:fld>
            <a:endParaRPr lang="en-US"/>
          </a:p>
        </p:txBody>
      </p:sp>
      <p:sp>
        <p:nvSpPr>
          <p:cNvPr id="292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Desired performance and environment of use determine which finishing options to choose.</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18E6F8-3D9E-4388-8271-217545BCC240}" type="slidenum">
              <a:rPr lang="en-US"/>
              <a:pPr>
                <a:defRPr/>
              </a:pPr>
              <a:t>130</a:t>
            </a:fld>
            <a:endParaRPr lang="en-US"/>
          </a:p>
        </p:txBody>
      </p:sp>
      <p:sp>
        <p:nvSpPr>
          <p:cNvPr id="293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Desired performance and environment of use determine which finishing options to choose.</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87C4BB9-100E-41E7-A7E6-DFD55A35A1BA}" type="slidenum">
              <a:rPr lang="en-US" smtClean="0"/>
              <a:pPr>
                <a:defRPr/>
              </a:pPr>
              <a:t>131</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While the aluminum extrusion process is incredibly versatile, it does have its limitations.</a:t>
            </a:r>
          </a:p>
          <a:p>
            <a:endParaRPr lang="en-US" smtClean="0"/>
          </a:p>
          <a:p>
            <a:r>
              <a:rPr lang="en-US" smtClean="0"/>
              <a:t>Circle size: the larger the profile’s circle size, the larger the billet diameter required, and the larger the press required to “push” the larger billet.  Increasing press size leads to higher costs and fewer presses available once the profile gets too large in diameter.</a:t>
            </a:r>
            <a:br>
              <a:rPr lang="en-US" smtClean="0"/>
            </a:br>
            <a:endParaRPr lang="en-US" smtClean="0"/>
          </a:p>
          <a:p>
            <a:r>
              <a:rPr lang="en-US" smtClean="0"/>
              <a:t>Wt/Ft: Profiles which are extraordinarily heavy require larger presses, and extrusions with exceedingly thin walls, and thus often very light, can be pushed, but require high unit pressures (larger capacity presses but often acting on smaller diameter billets).  </a:t>
            </a:r>
          </a:p>
          <a:p>
            <a:endParaRPr lang="en-US" smtClean="0"/>
          </a:p>
          <a:p>
            <a:r>
              <a:rPr lang="en-US" smtClean="0"/>
              <a:t>Tongue Ratios:  The air space between portions of an extrusion can be produced by “tongues” on the die.  If the based of the “tongue” is too thin –vs- the area of the tongue, there often isn’t sufficient support on the tongue and it may break, ruining the die.</a:t>
            </a:r>
            <a:br>
              <a:rPr lang="en-US" smtClean="0"/>
            </a:br>
            <a:endParaRPr lang="en-US" smtClean="0"/>
          </a:p>
          <a:p>
            <a:r>
              <a:rPr lang="en-US" smtClean="0"/>
              <a:t>Wall Thickness Balance:  Profiles with a combination of extremely heavy portions and extremely light/thin walls are often difficult to  produced.</a:t>
            </a:r>
          </a:p>
        </p:txBody>
      </p:sp>
      <p:sp>
        <p:nvSpPr>
          <p:cNvPr id="4" name="Slide Number Placeholder 3"/>
          <p:cNvSpPr>
            <a:spLocks noGrp="1"/>
          </p:cNvSpPr>
          <p:nvPr>
            <p:ph type="sldNum" sz="quarter" idx="5"/>
          </p:nvPr>
        </p:nvSpPr>
        <p:spPr/>
        <p:txBody>
          <a:bodyPr/>
          <a:lstStyle/>
          <a:p>
            <a:pPr>
              <a:defRPr/>
            </a:pPr>
            <a:fld id="{09D93F51-BC7A-4754-AC9E-402F7ABB6E08}" type="slidenum">
              <a:rPr lang="en-US" smtClean="0"/>
              <a:pPr>
                <a:defRPr/>
              </a:pPr>
              <a:t>132</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Extruded profiles can take on a wide variety of shapes and sizes.  Often, the limit to what a particular extrusion press can produce is controlled by the “circumscribing circle” (and often related cross sectional area or weight/ft) that can be handled. </a:t>
            </a:r>
          </a:p>
          <a:p>
            <a:endParaRPr lang="en-US" smtClean="0"/>
          </a:p>
          <a:p>
            <a:r>
              <a:rPr lang="en-US" smtClean="0"/>
              <a:t>For example, an extrusion press set up and sized to handle 8” diameter billets, can produce most profiles close to 8” in diameter (sometimes even slightly more, perhaps 9”, if a “feeder” system is used to spread the billet into a larger die diameter).</a:t>
            </a:r>
          </a:p>
          <a:p>
            <a:endParaRPr lang="en-US" smtClean="0"/>
          </a:p>
          <a:p>
            <a:r>
              <a:rPr lang="en-US" smtClean="0"/>
              <a:t>There are many presses capable of handling 7” billets, fewer between 7 and 10”, even fewer between 10” and 14” and very few capable of handling over 14” diameters.</a:t>
            </a:r>
          </a:p>
        </p:txBody>
      </p:sp>
      <p:sp>
        <p:nvSpPr>
          <p:cNvPr id="4" name="Slide Number Placeholder 3"/>
          <p:cNvSpPr>
            <a:spLocks noGrp="1"/>
          </p:cNvSpPr>
          <p:nvPr>
            <p:ph type="sldNum" sz="quarter" idx="5"/>
          </p:nvPr>
        </p:nvSpPr>
        <p:spPr/>
        <p:txBody>
          <a:bodyPr/>
          <a:lstStyle/>
          <a:p>
            <a:pPr>
              <a:defRPr/>
            </a:pPr>
            <a:fld id="{9AC098F8-0A4E-4B4D-97CA-DA40C37B7457}" type="slidenum">
              <a:rPr lang="en-US" smtClean="0"/>
              <a:pPr>
                <a:defRPr/>
              </a:pPr>
              <a:t>133</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is a complex heat sink extrusion with VERY high, and thus difficult, tongue ratios – picture the extrusion die which is forming the “slot” between the fins, and realize that it has a VERY narrow support area (between the tips of the fins) –vs- the area of the void – this area must hold back aluminum billet, only allowing it to flow between the “tongue” openings. </a:t>
            </a:r>
          </a:p>
          <a:p>
            <a:endParaRPr lang="en-US" smtClean="0"/>
          </a:p>
          <a:p>
            <a:r>
              <a:rPr lang="en-US" smtClean="0"/>
              <a:t>Profiles like this can be very difficult to run (but obviously not impossible – this supplier makes many thousands of lbs. of this profile each month!)</a:t>
            </a:r>
          </a:p>
        </p:txBody>
      </p:sp>
      <p:sp>
        <p:nvSpPr>
          <p:cNvPr id="4" name="Slide Number Placeholder 3"/>
          <p:cNvSpPr>
            <a:spLocks noGrp="1"/>
          </p:cNvSpPr>
          <p:nvPr>
            <p:ph type="sldNum" sz="quarter" idx="5"/>
          </p:nvPr>
        </p:nvSpPr>
        <p:spPr/>
        <p:txBody>
          <a:bodyPr/>
          <a:lstStyle/>
          <a:p>
            <a:pPr>
              <a:defRPr/>
            </a:pPr>
            <a:fld id="{4F4475EA-FF2E-4D56-91E6-9E4FFA95DB3B}" type="slidenum">
              <a:rPr lang="en-US" smtClean="0"/>
              <a:pPr>
                <a:defRPr/>
              </a:pPr>
              <a:t>134</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There are many, many design capabilities and recommendations for designing profiles, parts, assemblies and final products from aluminum extrusions.  </a:t>
            </a:r>
          </a:p>
          <a:p>
            <a:endParaRPr lang="en-US" smtClean="0"/>
          </a:p>
          <a:p>
            <a:r>
              <a:rPr lang="en-US" smtClean="0"/>
              <a:t>Visit the Aluminum Extruders website – aec.org for more detailed design assistance and suggestions.</a:t>
            </a:r>
          </a:p>
        </p:txBody>
      </p:sp>
      <p:sp>
        <p:nvSpPr>
          <p:cNvPr id="4" name="Slide Number Placeholder 3"/>
          <p:cNvSpPr>
            <a:spLocks noGrp="1"/>
          </p:cNvSpPr>
          <p:nvPr>
            <p:ph type="sldNum" sz="quarter" idx="5"/>
          </p:nvPr>
        </p:nvSpPr>
        <p:spPr/>
        <p:txBody>
          <a:bodyPr/>
          <a:lstStyle/>
          <a:p>
            <a:pPr>
              <a:defRPr/>
            </a:pPr>
            <a:fld id="{3301344D-7696-4410-91C0-51E2CCB50DFF}" type="slidenum">
              <a:rPr lang="en-US" smtClean="0"/>
              <a:pPr>
                <a:defRPr/>
              </a:pPr>
              <a:t>135</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following slides show some of the great variety of aluminum extrusions and products made from them that exist.</a:t>
            </a:r>
          </a:p>
          <a:p>
            <a:endParaRPr lang="en-US" smtClean="0"/>
          </a:p>
          <a:p>
            <a:r>
              <a:rPr lang="en-US" smtClean="0"/>
              <a:t>The primary author of this PowerPoint worked for a company which had approximately 10 extrusion presses, and made nearly 100,000 different shapes over the decades.</a:t>
            </a:r>
          </a:p>
        </p:txBody>
      </p:sp>
      <p:sp>
        <p:nvSpPr>
          <p:cNvPr id="4" name="Slide Number Placeholder 3"/>
          <p:cNvSpPr>
            <a:spLocks noGrp="1"/>
          </p:cNvSpPr>
          <p:nvPr>
            <p:ph type="sldNum" sz="quarter" idx="5"/>
          </p:nvPr>
        </p:nvSpPr>
        <p:spPr/>
        <p:txBody>
          <a:bodyPr/>
          <a:lstStyle/>
          <a:p>
            <a:pPr>
              <a:defRPr/>
            </a:pPr>
            <a:fld id="{9E202E73-93DB-4D6E-BA85-49B39885E619}" type="slidenum">
              <a:rPr lang="en-US" smtClean="0"/>
              <a:pPr>
                <a:defRPr/>
              </a:pPr>
              <a:t>136</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following slides show some of the great variety of aluminum extrusions and products made from them that exist.</a:t>
            </a:r>
          </a:p>
          <a:p>
            <a:endParaRPr lang="en-US" smtClean="0"/>
          </a:p>
          <a:p>
            <a:r>
              <a:rPr lang="en-US" smtClean="0"/>
              <a:t>The primary author of this PowerPoint worked for a company which had approximately 10 extrusion presses, and made nearly 100,000 different shapes over the decades.</a:t>
            </a:r>
          </a:p>
        </p:txBody>
      </p:sp>
      <p:sp>
        <p:nvSpPr>
          <p:cNvPr id="4" name="Slide Number Placeholder 3"/>
          <p:cNvSpPr>
            <a:spLocks noGrp="1"/>
          </p:cNvSpPr>
          <p:nvPr>
            <p:ph type="sldNum" sz="quarter" idx="5"/>
          </p:nvPr>
        </p:nvSpPr>
        <p:spPr/>
        <p:txBody>
          <a:bodyPr/>
          <a:lstStyle/>
          <a:p>
            <a:pPr>
              <a:defRPr/>
            </a:pPr>
            <a:fld id="{F1CF3E7F-B3D5-4CA1-B9DF-EA0352E7420D}" type="slidenum">
              <a:rPr lang="en-US" smtClean="0"/>
              <a:pPr>
                <a:defRPr/>
              </a:pPr>
              <a:t>137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BD00DB8-B65B-4369-A9D4-DFC05D7F1DBC}" type="slidenum">
              <a:rPr lang="en-US" smtClean="0"/>
              <a:pPr>
                <a:defRPr/>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following slides show some of the great variety of aluminum extrusions and products made from them that exist.</a:t>
            </a:r>
          </a:p>
          <a:p>
            <a:endParaRPr lang="en-US" smtClean="0"/>
          </a:p>
          <a:p>
            <a:r>
              <a:rPr lang="en-US" smtClean="0"/>
              <a:t>The primary author of this PowerPoint worked for a company which had approximately 10 extrusion presses, and made nearly 100,000 different shapes over the decades.</a:t>
            </a:r>
          </a:p>
        </p:txBody>
      </p:sp>
      <p:sp>
        <p:nvSpPr>
          <p:cNvPr id="4" name="Slide Number Placeholder 3"/>
          <p:cNvSpPr>
            <a:spLocks noGrp="1"/>
          </p:cNvSpPr>
          <p:nvPr>
            <p:ph type="sldNum" sz="quarter" idx="5"/>
          </p:nvPr>
        </p:nvSpPr>
        <p:spPr/>
        <p:txBody>
          <a:bodyPr/>
          <a:lstStyle/>
          <a:p>
            <a:pPr>
              <a:defRPr/>
            </a:pPr>
            <a:fld id="{138EBA3C-67AC-4AF8-ADF1-EC85F8F4A449}" type="slidenum">
              <a:rPr lang="en-US" smtClean="0"/>
              <a:pPr>
                <a:defRPr/>
              </a:pPr>
              <a:t>138</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following slides show some of the great variety of aluminum extrusions and products made from them that exist.</a:t>
            </a:r>
          </a:p>
          <a:p>
            <a:endParaRPr lang="en-US" dirty="0" smtClean="0"/>
          </a:p>
          <a:p>
            <a:r>
              <a:rPr lang="en-US" dirty="0" smtClean="0"/>
              <a:t>The primary author of this PowerPoint worked for a company which had approximately 10 extrusion presses, and made nearly 100,000 different shapes over the decades.</a:t>
            </a:r>
          </a:p>
        </p:txBody>
      </p:sp>
      <p:sp>
        <p:nvSpPr>
          <p:cNvPr id="4" name="Slide Number Placeholder 3"/>
          <p:cNvSpPr>
            <a:spLocks noGrp="1"/>
          </p:cNvSpPr>
          <p:nvPr>
            <p:ph type="sldNum" sz="quarter" idx="5"/>
          </p:nvPr>
        </p:nvSpPr>
        <p:spPr/>
        <p:txBody>
          <a:bodyPr/>
          <a:lstStyle/>
          <a:p>
            <a:pPr>
              <a:defRPr/>
            </a:pPr>
            <a:fld id="{EE74DB30-08D7-4384-9782-4BA6AD2DA236}" type="slidenum">
              <a:rPr lang="en-US" smtClean="0"/>
              <a:pPr>
                <a:defRPr/>
              </a:pPr>
              <a:t>139</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following slides show some of the great variety of aluminum extrusions and products made from them that exist.</a:t>
            </a:r>
          </a:p>
          <a:p>
            <a:endParaRPr lang="en-US" smtClean="0"/>
          </a:p>
          <a:p>
            <a:r>
              <a:rPr lang="en-US" smtClean="0"/>
              <a:t>The primary author of this PowerPoint worked for a company which had approximately 10 extrusion presses, and made nearly 100,000 different shapes over the decades.</a:t>
            </a:r>
          </a:p>
        </p:txBody>
      </p:sp>
      <p:sp>
        <p:nvSpPr>
          <p:cNvPr id="4" name="Slide Number Placeholder 3"/>
          <p:cNvSpPr>
            <a:spLocks noGrp="1"/>
          </p:cNvSpPr>
          <p:nvPr>
            <p:ph type="sldNum" sz="quarter" idx="5"/>
          </p:nvPr>
        </p:nvSpPr>
        <p:spPr/>
        <p:txBody>
          <a:bodyPr/>
          <a:lstStyle/>
          <a:p>
            <a:pPr>
              <a:defRPr/>
            </a:pPr>
            <a:fld id="{79D8B0BF-CFE7-4AFD-91E1-A46CF99814D9}" type="slidenum">
              <a:rPr lang="en-US" smtClean="0"/>
              <a:pPr>
                <a:defRPr/>
              </a:pPr>
              <a:t>140</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Here are some typical extruded profiles showing the tremendous ability to “put metal where you need it” and to design in features directly extruded –</a:t>
            </a:r>
            <a:r>
              <a:rPr lang="en-US" dirty="0" err="1" smtClean="0"/>
              <a:t>vs</a:t>
            </a:r>
            <a:r>
              <a:rPr lang="en-US" dirty="0" smtClean="0"/>
              <a:t>- trying to fabricate or fasten these types of features to other materials.</a:t>
            </a:r>
          </a:p>
          <a:p>
            <a:endParaRPr lang="en-US" dirty="0" smtClean="0"/>
          </a:p>
          <a:p>
            <a:r>
              <a:rPr lang="en-US" dirty="0" smtClean="0"/>
              <a:t>These type of shapes are commonly used to construct easy-to-assemble structures, tables, fixtures, machining centers, etc…</a:t>
            </a:r>
          </a:p>
        </p:txBody>
      </p:sp>
      <p:sp>
        <p:nvSpPr>
          <p:cNvPr id="4" name="Slide Number Placeholder 3"/>
          <p:cNvSpPr>
            <a:spLocks noGrp="1"/>
          </p:cNvSpPr>
          <p:nvPr>
            <p:ph type="sldNum" sz="quarter" idx="5"/>
          </p:nvPr>
        </p:nvSpPr>
        <p:spPr/>
        <p:txBody>
          <a:bodyPr/>
          <a:lstStyle/>
          <a:p>
            <a:pPr>
              <a:defRPr/>
            </a:pPr>
            <a:fld id="{2B719F3E-BE1C-440E-8F81-996160D928E8}" type="slidenum">
              <a:rPr lang="en-US" smtClean="0"/>
              <a:pPr>
                <a:defRPr/>
              </a:pPr>
              <a:t>141</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EC4F07B3-F1FB-45DB-B8CF-BCABE87732C8}" type="slidenum">
              <a:rPr lang="en-US" smtClean="0"/>
              <a:pPr>
                <a:defRPr/>
              </a:pPr>
              <a:t>142</a:t>
            </a:fld>
            <a:endParaRPr lang="en-US" smtClean="0"/>
          </a:p>
        </p:txBody>
      </p:sp>
      <p:sp>
        <p:nvSpPr>
          <p:cNvPr id="306179" name="Slide Image Placeholder 1"/>
          <p:cNvSpPr>
            <a:spLocks noGrp="1" noRot="1" noChangeAspect="1" noTextEdit="1"/>
          </p:cNvSpPr>
          <p:nvPr>
            <p:ph type="sldImg"/>
          </p:nvPr>
        </p:nvSpPr>
        <p:spPr bwMode="auto">
          <a:xfrm>
            <a:off x="1258888" y="720725"/>
            <a:ext cx="4802187"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80" name="Notes Placeholder 2"/>
          <p:cNvSpPr>
            <a:spLocks noGrp="1"/>
          </p:cNvSpPr>
          <p:nvPr>
            <p:ph type="body" idx="1"/>
          </p:nvPr>
        </p:nvSpPr>
        <p:spPr bwMode="auto">
          <a:xfrm>
            <a:off x="975360" y="4562237"/>
            <a:ext cx="5364480" cy="43188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559" tIns="48781" rIns="97559" bIns="48781" numCol="1" anchor="t" anchorCtr="0" compatLnSpc="1">
            <a:prstTxWarp prst="textNoShape">
              <a:avLst/>
            </a:prstTxWarp>
          </a:bodyPr>
          <a:lstStyle/>
          <a:p>
            <a:r>
              <a:rPr lang="en-US" dirty="0" smtClean="0"/>
              <a:t>These architectural applications show some examples of window systems utilizing the  ability of aluminum extrusions to integrate many features into a single extrusion.</a:t>
            </a:r>
          </a:p>
        </p:txBody>
      </p:sp>
      <p:sp>
        <p:nvSpPr>
          <p:cNvPr id="306181" name="Slide Number Placeholder 3"/>
          <p:cNvSpPr txBox="1">
            <a:spLocks noGrp="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59" tIns="48781" rIns="97559" bIns="48781" anchor="b"/>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algn="r" eaLnBrk="1" hangingPunct="1"/>
            <a:fld id="{7E5E8F3F-8F51-4085-AC1C-4D7C020FDA92}" type="slidenum">
              <a:rPr lang="en-US" sz="1300"/>
              <a:pPr algn="r" eaLnBrk="1" hangingPunct="1"/>
              <a:t>142</a:t>
            </a:fld>
            <a:endParaRPr lang="en-US" sz="13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449300F-97AD-4D2D-91B6-E4B3FFBDBB26}" type="slidenum">
              <a:rPr lang="en-US" smtClean="0"/>
              <a:pPr>
                <a:defRPr/>
              </a:pPr>
              <a:t>143</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extrusions (often anodized or painted) are used throughout the world for exquisite architectural designs.</a:t>
            </a:r>
          </a:p>
          <a:p>
            <a:endParaRPr lang="en-US" smtClean="0"/>
          </a:p>
          <a:p>
            <a:r>
              <a:rPr lang="en-US" smtClean="0"/>
              <a:t>The extrusions used in this skylight system incorporate building-integrated photovoltaic (BIPV) insulating glass modules. </a:t>
            </a:r>
            <a:br>
              <a:rPr lang="en-US" smtClean="0"/>
            </a:br>
            <a:endParaRPr lang="en-US" smtClean="0"/>
          </a:p>
          <a:p>
            <a:r>
              <a:rPr lang="en-US" smtClean="0"/>
              <a:t>The system also uses an extruded aluminum vertical façade structurally supported by aluminum extrusions, which seamlessly combines with the BIPV panels for a dramatic and breathtaking effect.  </a:t>
            </a:r>
            <a:br>
              <a:rPr lang="en-US" smtClean="0"/>
            </a:br>
            <a:endParaRPr lang="en-US" smtClean="0"/>
          </a:p>
          <a:p>
            <a:r>
              <a:rPr lang="en-US" smtClean="0"/>
              <a:t>The fully-integrated system uses strong, load-bearing aluminum extrusions to construct a skylight/atrium envelope that saves </a:t>
            </a:r>
            <a:r>
              <a:rPr lang="en-US" i="1" smtClean="0"/>
              <a:t>and</a:t>
            </a:r>
            <a:r>
              <a:rPr lang="en-US" smtClean="0"/>
              <a:t> generates energy, while enhancing building design.</a:t>
            </a:r>
          </a:p>
          <a:p>
            <a:endParaRPr lang="en-US" smtClean="0"/>
          </a:p>
        </p:txBody>
      </p:sp>
      <p:sp>
        <p:nvSpPr>
          <p:cNvPr id="4" name="Slide Number Placeholder 3"/>
          <p:cNvSpPr>
            <a:spLocks noGrp="1"/>
          </p:cNvSpPr>
          <p:nvPr>
            <p:ph type="sldNum" sz="quarter" idx="5"/>
          </p:nvPr>
        </p:nvSpPr>
        <p:spPr/>
        <p:txBody>
          <a:bodyPr/>
          <a:lstStyle/>
          <a:p>
            <a:pPr>
              <a:defRPr/>
            </a:pPr>
            <a:fld id="{B435E7AE-6F2B-4B4B-BE8D-85444388510D}" type="slidenum">
              <a:rPr lang="en-US" smtClean="0"/>
              <a:pPr>
                <a:defRPr/>
              </a:pPr>
              <a:t>144</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extrusions (often anodized or painted) are used throughout the world for exquisite architectural designs.</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8AC2A44-D3CD-4D08-884D-5565629699EC}" type="slidenum">
              <a:rPr lang="en-US" smtClean="0"/>
              <a:pPr>
                <a:defRPr/>
              </a:pPr>
              <a:t>145</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extrusions (often anodized or painted) are used throughout the world for exquisite architectural designs.</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7D28FA1B-CB4E-4B96-B90D-63058E310B12}" type="slidenum">
              <a:rPr lang="en-US" smtClean="0"/>
              <a:pPr>
                <a:defRPr/>
              </a:pPr>
              <a:t>146</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02B7509-9B84-4CF5-BBD3-625D534831D6}" type="slidenum">
              <a:rPr lang="en-US" smtClean="0"/>
              <a:pPr>
                <a:defRPr/>
              </a:pPr>
              <a:t>149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988BD01-829F-4E7D-A11F-1FD87CC58DEF}" type="slidenum">
              <a:rPr lang="en-US" smtClean="0"/>
              <a:pPr>
                <a:defRPr/>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is some information about the annual aluminum extrusion design competition.  So far almost $200,000 have been given as cash prizes!</a:t>
            </a:r>
          </a:p>
        </p:txBody>
      </p:sp>
      <p:sp>
        <p:nvSpPr>
          <p:cNvPr id="4" name="Slide Number Placeholder 3"/>
          <p:cNvSpPr>
            <a:spLocks noGrp="1"/>
          </p:cNvSpPr>
          <p:nvPr>
            <p:ph type="sldNum" sz="quarter" idx="5"/>
          </p:nvPr>
        </p:nvSpPr>
        <p:spPr/>
        <p:txBody>
          <a:bodyPr/>
          <a:lstStyle/>
          <a:p>
            <a:pPr>
              <a:defRPr/>
            </a:pPr>
            <a:fld id="{87B204C0-E389-46B2-9059-1D39E689CA2F}" type="slidenum">
              <a:rPr lang="en-US" smtClean="0"/>
              <a:pPr>
                <a:defRPr/>
              </a:pPr>
              <a:t>150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95AFB83-0CA5-4367-B338-C2302F177EDF}" type="slidenum">
              <a:rPr lang="en-US" smtClean="0"/>
              <a:pPr>
                <a:defRPr/>
              </a:pPr>
              <a:t>151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Thanks for your attention.</a:t>
            </a:r>
          </a:p>
          <a:p>
            <a:endParaRPr lang="en-US" smtClean="0"/>
          </a:p>
          <a:p>
            <a:r>
              <a:rPr lang="en-US" smtClean="0"/>
              <a:t>Here is the contact information for the design competition – we’re looking forward to reviewing your entries!</a:t>
            </a:r>
          </a:p>
        </p:txBody>
      </p:sp>
      <p:sp>
        <p:nvSpPr>
          <p:cNvPr id="4" name="Slide Number Placeholder 3"/>
          <p:cNvSpPr>
            <a:spLocks noGrp="1"/>
          </p:cNvSpPr>
          <p:nvPr>
            <p:ph type="sldNum" sz="quarter" idx="5"/>
          </p:nvPr>
        </p:nvSpPr>
        <p:spPr/>
        <p:txBody>
          <a:bodyPr/>
          <a:lstStyle/>
          <a:p>
            <a:pPr>
              <a:defRPr/>
            </a:pPr>
            <a:fld id="{32E476F5-4875-4007-B03B-AFE9401A3B35}" type="slidenum">
              <a:rPr lang="en-US" smtClean="0"/>
              <a:pPr>
                <a:defRPr/>
              </a:pPr>
              <a:t>163</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You can always go to “AEC.ORG” for more information!</a:t>
            </a:r>
          </a:p>
        </p:txBody>
      </p:sp>
      <p:sp>
        <p:nvSpPr>
          <p:cNvPr id="4" name="Slide Number Placeholder 3"/>
          <p:cNvSpPr>
            <a:spLocks noGrp="1"/>
          </p:cNvSpPr>
          <p:nvPr>
            <p:ph type="sldNum" sz="quarter" idx="5"/>
          </p:nvPr>
        </p:nvSpPr>
        <p:spPr/>
        <p:txBody>
          <a:bodyPr/>
          <a:lstStyle/>
          <a:p>
            <a:pPr>
              <a:defRPr/>
            </a:pPr>
            <a:fld id="{C4B860DD-E69D-43EE-B7B6-22FA9DC55BD3}" type="slidenum">
              <a:rPr lang="en-US" smtClean="0"/>
              <a:pPr>
                <a:defRPr/>
              </a:pPr>
              <a:t>167</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 case the professors want to have some sample quiz questions available…</a:t>
            </a:r>
          </a:p>
        </p:txBody>
      </p:sp>
      <p:sp>
        <p:nvSpPr>
          <p:cNvPr id="4" name="Slide Number Placeholder 3"/>
          <p:cNvSpPr>
            <a:spLocks noGrp="1"/>
          </p:cNvSpPr>
          <p:nvPr>
            <p:ph type="sldNum" sz="quarter" idx="5"/>
          </p:nvPr>
        </p:nvSpPr>
        <p:spPr/>
        <p:txBody>
          <a:bodyPr/>
          <a:lstStyle/>
          <a:p>
            <a:pPr>
              <a:defRPr/>
            </a:pPr>
            <a:fld id="{17EC92B8-1BBA-4DE2-BFEE-6CCD33F7806F}" type="slidenum">
              <a:rPr lang="en-US" smtClean="0"/>
              <a:pPr>
                <a:defRPr/>
              </a:pPr>
              <a:t>168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strength, light weight and corrosion resistance of aluminum extrusions makes it a natural choice for demanding transportation applications such as this truck trailer.  </a:t>
            </a:r>
          </a:p>
        </p:txBody>
      </p:sp>
      <p:sp>
        <p:nvSpPr>
          <p:cNvPr id="4" name="Slide Number Placeholder 3"/>
          <p:cNvSpPr>
            <a:spLocks noGrp="1"/>
          </p:cNvSpPr>
          <p:nvPr>
            <p:ph type="sldNum" sz="quarter" idx="5"/>
          </p:nvPr>
        </p:nvSpPr>
        <p:spPr/>
        <p:txBody>
          <a:bodyPr/>
          <a:lstStyle/>
          <a:p>
            <a:pPr>
              <a:defRPr/>
            </a:pPr>
            <a:fld id="{14B66216-A9DD-49E7-80A1-E17991ECB408}"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Don’t spend a lot of time on this slide – just read the title and show it.</a:t>
            </a:r>
          </a:p>
        </p:txBody>
      </p:sp>
      <p:sp>
        <p:nvSpPr>
          <p:cNvPr id="4" name="Slide Number Placeholder 3"/>
          <p:cNvSpPr>
            <a:spLocks noGrp="1"/>
          </p:cNvSpPr>
          <p:nvPr>
            <p:ph type="sldNum" sz="quarter" idx="5"/>
          </p:nvPr>
        </p:nvSpPr>
        <p:spPr/>
        <p:txBody>
          <a:bodyPr/>
          <a:lstStyle/>
          <a:p>
            <a:pPr>
              <a:defRPr/>
            </a:pPr>
            <a:fld id="{DC8C7067-7D3D-4BB8-B26C-0819B9EA6A9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Besides the 60 ft ladder shown on the other slide, shorter aluminum extension ladders are regularly used every day by professionals and homeowners, both of whom rely on the strength of aluminum extrusions to keep them safe and let them work at heights</a:t>
            </a:r>
          </a:p>
        </p:txBody>
      </p:sp>
      <p:sp>
        <p:nvSpPr>
          <p:cNvPr id="4" name="Slide Number Placeholder 3"/>
          <p:cNvSpPr>
            <a:spLocks noGrp="1"/>
          </p:cNvSpPr>
          <p:nvPr>
            <p:ph type="sldNum" sz="quarter" idx="5"/>
          </p:nvPr>
        </p:nvSpPr>
        <p:spPr/>
        <p:txBody>
          <a:bodyPr/>
          <a:lstStyle/>
          <a:p>
            <a:pPr>
              <a:defRPr/>
            </a:pPr>
            <a:fld id="{235AA49E-4FE2-4EB0-9B63-16AF6D8F00DE}"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While some specialty alloys can reach strengths of 90,000 psi, common 6000 series alloys in everyday use typically have a yield strength of 35,000 psi with an ultimate strength of 38,000 psi.</a:t>
            </a:r>
          </a:p>
        </p:txBody>
      </p:sp>
      <p:sp>
        <p:nvSpPr>
          <p:cNvPr id="4" name="Slide Number Placeholder 3"/>
          <p:cNvSpPr>
            <a:spLocks noGrp="1"/>
          </p:cNvSpPr>
          <p:nvPr>
            <p:ph type="sldNum" sz="quarter" idx="5"/>
          </p:nvPr>
        </p:nvSpPr>
        <p:spPr/>
        <p:txBody>
          <a:bodyPr/>
          <a:lstStyle/>
          <a:p>
            <a:pPr>
              <a:defRPr/>
            </a:pPr>
            <a:fld id="{06131B6A-8F25-4131-A344-ADCC2B76DA8C}"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Fuel economy is driven by aerodynamics and weight.  The use of aluminum extrusions throughout cars creates a much lighter car.</a:t>
            </a:r>
          </a:p>
        </p:txBody>
      </p:sp>
      <p:sp>
        <p:nvSpPr>
          <p:cNvPr id="4" name="Slide Number Placeholder 3"/>
          <p:cNvSpPr>
            <a:spLocks noGrp="1"/>
          </p:cNvSpPr>
          <p:nvPr>
            <p:ph type="sldNum" sz="quarter" idx="5"/>
          </p:nvPr>
        </p:nvSpPr>
        <p:spPr/>
        <p:txBody>
          <a:bodyPr/>
          <a:lstStyle/>
          <a:p>
            <a:pPr>
              <a:defRPr/>
            </a:pPr>
            <a:fld id="{F3D5F621-0C01-47ED-818A-BB36173A5576}"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Extrusions come in an almost infinite variety of shapes, filling almost an infinite variety of requirements</a:t>
            </a:r>
          </a:p>
        </p:txBody>
      </p:sp>
      <p:sp>
        <p:nvSpPr>
          <p:cNvPr id="4" name="Slide Number Placeholder 3"/>
          <p:cNvSpPr>
            <a:spLocks noGrp="1"/>
          </p:cNvSpPr>
          <p:nvPr>
            <p:ph type="sldNum" sz="quarter" idx="5"/>
          </p:nvPr>
        </p:nvSpPr>
        <p:spPr/>
        <p:txBody>
          <a:bodyPr/>
          <a:lstStyle/>
          <a:p>
            <a:pPr>
              <a:defRPr/>
            </a:pPr>
            <a:fld id="{9D63CC4B-A7A3-4C07-A98D-F936395D8D8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As with the earlier truck slide, strong, lightweight extrusions are used throughout the transportation market.</a:t>
            </a:r>
          </a:p>
        </p:txBody>
      </p:sp>
      <p:sp>
        <p:nvSpPr>
          <p:cNvPr id="4" name="Slide Number Placeholder 3"/>
          <p:cNvSpPr>
            <a:spLocks noGrp="1"/>
          </p:cNvSpPr>
          <p:nvPr>
            <p:ph type="sldNum" sz="quarter" idx="5"/>
          </p:nvPr>
        </p:nvSpPr>
        <p:spPr/>
        <p:txBody>
          <a:bodyPr/>
          <a:lstStyle/>
          <a:p>
            <a:pPr>
              <a:defRPr/>
            </a:pPr>
            <a:fld id="{8BF67FD5-0CF4-4893-A627-C4FF37722DAD}"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While this photo and spaceframe are of Audi’s spectacular R8 sports car, aluminum automotive structures have been used for many years due to their light weight, strength, toughness and ability to be designed, fabricated and assembled in so many creative ways.  </a:t>
            </a:r>
          </a:p>
          <a:p>
            <a:endParaRPr lang="en-US" smtClean="0"/>
          </a:p>
          <a:p>
            <a:r>
              <a:rPr lang="en-US" smtClean="0"/>
              <a:t>Aluminum step and extension ladders have relied on the outstanding characteristics of aluminum extrusions to offer cost effective, high strength, low weight products that are use every day by millions of people.</a:t>
            </a:r>
          </a:p>
        </p:txBody>
      </p:sp>
      <p:sp>
        <p:nvSpPr>
          <p:cNvPr id="4" name="Slide Number Placeholder 3"/>
          <p:cNvSpPr>
            <a:spLocks noGrp="1"/>
          </p:cNvSpPr>
          <p:nvPr>
            <p:ph type="sldNum" sz="quarter" idx="5"/>
          </p:nvPr>
        </p:nvSpPr>
        <p:spPr/>
        <p:txBody>
          <a:bodyPr/>
          <a:lstStyle/>
          <a:p>
            <a:pPr>
              <a:defRPr/>
            </a:pPr>
            <a:fld id="{228FA1A9-9C9C-4965-A20A-EDE45FE45CED}"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Audi A8 has successfully used a spaceframe composed of extruded aluminum to achieve its excellent strength-to-weight ratio, resulting in exceptional performance (acceleration and cornering capabilities) and economy.</a:t>
            </a:r>
          </a:p>
        </p:txBody>
      </p:sp>
      <p:sp>
        <p:nvSpPr>
          <p:cNvPr id="4" name="Slide Number Placeholder 3"/>
          <p:cNvSpPr>
            <a:spLocks noGrp="1"/>
          </p:cNvSpPr>
          <p:nvPr>
            <p:ph type="sldNum" sz="quarter" idx="5"/>
          </p:nvPr>
        </p:nvSpPr>
        <p:spPr/>
        <p:txBody>
          <a:bodyPr/>
          <a:lstStyle/>
          <a:p>
            <a:pPr>
              <a:defRPr/>
            </a:pPr>
            <a:fld id="{58930128-2122-4CD1-A4DC-BEB77E907C9A}"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Naturally, aluminum’s resistance to corrosion also adds to its benefits in application s such as outdoor furniture, architectural applications, ladders, etc…</a:t>
            </a:r>
          </a:p>
        </p:txBody>
      </p:sp>
      <p:sp>
        <p:nvSpPr>
          <p:cNvPr id="4" name="Slide Number Placeholder 3"/>
          <p:cNvSpPr>
            <a:spLocks noGrp="1"/>
          </p:cNvSpPr>
          <p:nvPr>
            <p:ph type="sldNum" sz="quarter" idx="5"/>
          </p:nvPr>
        </p:nvSpPr>
        <p:spPr/>
        <p:txBody>
          <a:bodyPr/>
          <a:lstStyle/>
          <a:p>
            <a:pPr>
              <a:defRPr/>
            </a:pPr>
            <a:fld id="{873A66E6-1EAF-40E6-A3D6-B2194EECE0DC}"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is highly reactive with oxygen and instantly forms a thin, tenacious  aluminum oxide coating protecting the underlying aluminum.  Many iron or steel products also form an oxide coating, but it is  often neither thin NOR tenacious – we typically call this “RUST” and it  often leads to the degradation of products made with iron or steel.</a:t>
            </a:r>
          </a:p>
          <a:p>
            <a:endParaRPr lang="en-US" smtClean="0"/>
          </a:p>
          <a:p>
            <a:r>
              <a:rPr lang="en-US" smtClean="0"/>
              <a:t>Marine applications for aluminum extrusions take extensive advantage of the high strength-to-weight ratios and exceptional corrosion resistance of many commonly used aluminum alloys.</a:t>
            </a:r>
          </a:p>
        </p:txBody>
      </p:sp>
      <p:sp>
        <p:nvSpPr>
          <p:cNvPr id="4" name="Slide Number Placeholder 3"/>
          <p:cNvSpPr>
            <a:spLocks noGrp="1"/>
          </p:cNvSpPr>
          <p:nvPr>
            <p:ph type="sldNum" sz="quarter" idx="5"/>
          </p:nvPr>
        </p:nvSpPr>
        <p:spPr/>
        <p:txBody>
          <a:bodyPr/>
          <a:lstStyle/>
          <a:p>
            <a:pPr>
              <a:defRPr/>
            </a:pPr>
            <a:fld id="{A317740B-86F1-49B5-BB91-B70E3D9F5887}"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is highly reactive with oxygen and instantly forms a thin, tenacious aluminum oxide coating protecting the underlying aluminum.  Many iron or steel products also form an oxide coating, but it is  often neither thin NOR tenacious – we typically call this “RUST” and it  often leads to the degradation of products made with iron or steel.</a:t>
            </a:r>
          </a:p>
          <a:p>
            <a:endParaRPr lang="en-US" smtClean="0"/>
          </a:p>
          <a:p>
            <a:r>
              <a:rPr lang="en-US" smtClean="0"/>
              <a:t>Marine applications for aluminum extrusions take extensive advantage of the high strength-to-weight ratios and exceptional corrosion resistance of many commonly used aluminum alloys.</a:t>
            </a:r>
          </a:p>
        </p:txBody>
      </p:sp>
      <p:sp>
        <p:nvSpPr>
          <p:cNvPr id="4" name="Slide Number Placeholder 3"/>
          <p:cNvSpPr>
            <a:spLocks noGrp="1"/>
          </p:cNvSpPr>
          <p:nvPr>
            <p:ph type="sldNum" sz="quarter" idx="5"/>
          </p:nvPr>
        </p:nvSpPr>
        <p:spPr/>
        <p:txBody>
          <a:bodyPr/>
          <a:lstStyle/>
          <a:p>
            <a:pPr>
              <a:defRPr/>
            </a:pPr>
            <a:fld id="{1981AEA4-EACB-4879-987A-2836949692CC}"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extrusions are used throughout many industries for their heat conduction properties.  Heat sinks take heat away from critical computer, electronic or other sources of heat, and extrusions are used to ADD heat as well</a:t>
            </a:r>
          </a:p>
        </p:txBody>
      </p:sp>
      <p:sp>
        <p:nvSpPr>
          <p:cNvPr id="4" name="Slide Number Placeholder 3"/>
          <p:cNvSpPr>
            <a:spLocks noGrp="1"/>
          </p:cNvSpPr>
          <p:nvPr>
            <p:ph type="sldNum" sz="quarter" idx="5"/>
          </p:nvPr>
        </p:nvSpPr>
        <p:spPr/>
        <p:txBody>
          <a:bodyPr/>
          <a:lstStyle/>
          <a:p>
            <a:pPr>
              <a:defRPr/>
            </a:pPr>
            <a:fld id="{3CE8DD7F-66E8-4341-ADBE-6DE2DC03E8D9}"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exceptional surface finish of some alloys (6463 for example) coupled with mechanical finishing such as polishing and anodizing, creates exceptionally beautiful extrusions, used for both decorative and practical applications (such as lighting fixtures).</a:t>
            </a:r>
          </a:p>
        </p:txBody>
      </p:sp>
      <p:sp>
        <p:nvSpPr>
          <p:cNvPr id="4" name="Slide Number Placeholder 3"/>
          <p:cNvSpPr>
            <a:spLocks noGrp="1"/>
          </p:cNvSpPr>
          <p:nvPr>
            <p:ph type="sldNum" sz="quarter" idx="5"/>
          </p:nvPr>
        </p:nvSpPr>
        <p:spPr/>
        <p:txBody>
          <a:bodyPr/>
          <a:lstStyle/>
          <a:p>
            <a:pPr>
              <a:defRPr/>
            </a:pPr>
            <a:fld id="{4B744392-530F-43AD-BEC6-276CF3FB5924}"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photo shows an electrical lug which is used in electrical panels.  The part is drilled and tapped and used to connect wires together.  These types of parts are available in a great variety of sizes.</a:t>
            </a:r>
          </a:p>
          <a:p>
            <a:endParaRPr lang="en-US" smtClean="0"/>
          </a:p>
          <a:p>
            <a:r>
              <a:rPr lang="en-US" smtClean="0"/>
              <a:t>Bus bar systems providing electricity throughout large manufacturing operations make extensive use of aluminum extrusions for their exceptional ability to conduct electricity with low losses and heat generation.</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4297D54-1F8A-4E6C-90B6-6D2748674E77}"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45EFF26-E3B1-4FB6-AFC6-F25E783D434B}"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3D54072-9409-4EBE-935F-0D916CC89B2C}"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9BF7227-4353-47E4-8618-28A5CC609990}"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Aluminum’s use in architectural applications takes advantage of this feature.</a:t>
            </a:r>
          </a:p>
          <a:p>
            <a:endParaRPr lang="en-US" smtClean="0"/>
          </a:p>
          <a:p>
            <a:r>
              <a:rPr lang="en-US" smtClean="0"/>
              <a:t>This photo doesn’t demonstrate the “non-combustible” nature of aluminum extrusions, but it DOES show the incredible versatility of the aluminum extrusion process!</a:t>
            </a:r>
          </a:p>
        </p:txBody>
      </p:sp>
      <p:sp>
        <p:nvSpPr>
          <p:cNvPr id="4" name="Slide Number Placeholder 3"/>
          <p:cNvSpPr>
            <a:spLocks noGrp="1"/>
          </p:cNvSpPr>
          <p:nvPr>
            <p:ph type="sldNum" sz="quarter" idx="5"/>
          </p:nvPr>
        </p:nvSpPr>
        <p:spPr/>
        <p:txBody>
          <a:bodyPr/>
          <a:lstStyle/>
          <a:p>
            <a:pPr>
              <a:defRPr/>
            </a:pPr>
            <a:fld id="{79DCC675-07A4-4CDD-A776-0B01237F654A}"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Besides outer space and cryogenic applications, everyday products such as ladders made from aluminum extrusions take advantage of aluminum’s enhanced properties at lower temperatures.</a:t>
            </a:r>
          </a:p>
        </p:txBody>
      </p:sp>
      <p:sp>
        <p:nvSpPr>
          <p:cNvPr id="4" name="Slide Number Placeholder 3"/>
          <p:cNvSpPr>
            <a:spLocks noGrp="1"/>
          </p:cNvSpPr>
          <p:nvPr>
            <p:ph type="sldNum" sz="quarter" idx="5"/>
          </p:nvPr>
        </p:nvSpPr>
        <p:spPr/>
        <p:txBody>
          <a:bodyPr/>
          <a:lstStyle/>
          <a:p>
            <a:pPr>
              <a:defRPr/>
            </a:pPr>
            <a:fld id="{1234C9C0-495F-4D32-9FC9-BCE2E928F0E7}"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Besides outer space and cryogenic applications, everyday products such as ladders made from aluminum extrusions take advantage of aluminum’s enhanced properties at lower temperatures.</a:t>
            </a:r>
          </a:p>
        </p:txBody>
      </p:sp>
      <p:sp>
        <p:nvSpPr>
          <p:cNvPr id="4" name="Slide Number Placeholder 3"/>
          <p:cNvSpPr>
            <a:spLocks noGrp="1"/>
          </p:cNvSpPr>
          <p:nvPr>
            <p:ph type="sldNum" sz="quarter" idx="5"/>
          </p:nvPr>
        </p:nvSpPr>
        <p:spPr/>
        <p:txBody>
          <a:bodyPr/>
          <a:lstStyle/>
          <a:p>
            <a:pPr>
              <a:defRPr/>
            </a:pPr>
            <a:fld id="{F0815C97-7D55-4D68-BF95-C7B5F2129847}"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A938AC7-2398-4F6A-B5F6-6BCCACE3C2D0}"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Over 1 </a:t>
            </a:r>
            <a:r>
              <a:rPr lang="en-US" i="1" dirty="0" smtClean="0"/>
              <a:t>billion</a:t>
            </a:r>
            <a:r>
              <a:rPr lang="en-US" dirty="0" smtClean="0"/>
              <a:t> tons of primary </a:t>
            </a:r>
            <a:r>
              <a:rPr lang="en-US" b="1" dirty="0" smtClean="0">
                <a:hlinkClick r:id="rId3"/>
              </a:rPr>
              <a:t>aluminum</a:t>
            </a:r>
            <a:r>
              <a:rPr lang="en-US" dirty="0" smtClean="0"/>
              <a:t> has been produced since 1888: 75% of it is still in productive use! In total, recycling represents roughly 35% of global </a:t>
            </a:r>
            <a:r>
              <a:rPr lang="en-US" b="1" dirty="0" smtClean="0">
                <a:hlinkClick r:id="rId4"/>
              </a:rPr>
              <a:t>aluminum</a:t>
            </a:r>
            <a:r>
              <a:rPr lang="en-US" dirty="0" smtClean="0"/>
              <a:t> production.</a:t>
            </a:r>
          </a:p>
        </p:txBody>
      </p:sp>
      <p:sp>
        <p:nvSpPr>
          <p:cNvPr id="4" name="Slide Number Placeholder 3"/>
          <p:cNvSpPr>
            <a:spLocks noGrp="1"/>
          </p:cNvSpPr>
          <p:nvPr>
            <p:ph type="sldNum" sz="quarter" idx="5"/>
          </p:nvPr>
        </p:nvSpPr>
        <p:spPr/>
        <p:txBody>
          <a:bodyPr/>
          <a:lstStyle/>
          <a:p>
            <a:pPr>
              <a:defRPr/>
            </a:pPr>
            <a:fld id="{8AEC8658-A8C3-43EA-98D4-0E50C31FCBAF}"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impressive attributes of aluminum is further enhanced when produced via the extrusion process.  We’ll cover this in the next series of slides.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F31B5A1-7C7D-42A5-ABD3-D8514B7B19DE}"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ED23093-E52A-48E7-ACE9-7F70C91A9144}"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77C7512-64D6-4BC8-8B02-8A2BF8276E7E}"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10B231B-B792-4FBB-A463-E020FE9E950F}"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98F2BB2-44AD-4025-82E2-8810D65B1B00}"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4B260CC-0E68-47BC-AE36-8D5117A3D9ED}"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407528-9F79-47EB-8A0B-096D8F904B8D}"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7C8171A-B4E6-4136-BEA5-3B885FCC7932}"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These fascinating extrusions can be cut straight or at an angle, allowing 3D support structures to be designed efficiently and assembled very simply</a:t>
            </a: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A5219B-A82C-4DF2-B04D-EEEAA867DDA1}" type="slidenum">
              <a:rPr lang="en-US"/>
              <a:pPr fontAlgn="base">
                <a:spcBef>
                  <a:spcPct val="0"/>
                </a:spcBef>
                <a:spcAft>
                  <a:spcPct val="0"/>
                </a:spcAft>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types of tradeshow exhibits are moved from locale to locale.  The light weight, ease of assembly, structural and aesthetic properties of aluminum extrusions make it a favorite!</a:t>
            </a:r>
          </a:p>
        </p:txBody>
      </p:sp>
      <p:sp>
        <p:nvSpPr>
          <p:cNvPr id="4" name="Slide Number Placeholder 3"/>
          <p:cNvSpPr>
            <a:spLocks noGrp="1"/>
          </p:cNvSpPr>
          <p:nvPr>
            <p:ph type="sldNum" sz="quarter" idx="5"/>
          </p:nvPr>
        </p:nvSpPr>
        <p:spPr/>
        <p:txBody>
          <a:bodyPr/>
          <a:lstStyle/>
          <a:p>
            <a:pPr>
              <a:defRPr/>
            </a:pPr>
            <a:fld id="{9C682B7C-8EEC-4CC5-B52F-1965250FF20D}"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extruded scaffolding can be properly designed to span LARGE areas safely and efficiently.</a:t>
            </a:r>
          </a:p>
          <a:p>
            <a:endParaRPr lang="en-US" smtClean="0"/>
          </a:p>
          <a:p>
            <a:r>
              <a:rPr lang="en-US" smtClean="0"/>
              <a:t>Extruded aluminum scaffolding was used to clean and repair both the Washington Monument and the Statue of Liberty.</a:t>
            </a:r>
          </a:p>
        </p:txBody>
      </p:sp>
      <p:sp>
        <p:nvSpPr>
          <p:cNvPr id="4" name="Slide Number Placeholder 3"/>
          <p:cNvSpPr>
            <a:spLocks noGrp="1"/>
          </p:cNvSpPr>
          <p:nvPr>
            <p:ph type="sldNum" sz="quarter" idx="5"/>
          </p:nvPr>
        </p:nvSpPr>
        <p:spPr/>
        <p:txBody>
          <a:bodyPr/>
          <a:lstStyle/>
          <a:p>
            <a:pPr>
              <a:defRPr/>
            </a:pPr>
            <a:fld id="{8AC8906D-C7D3-47C9-8E1A-F70DB372009E}"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DFCF3D7-F3F0-4B35-A073-B95A47929E2D}"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cross section with integrated cooling fins can be extruded as a single piece – machining the fins into the heat sink would be an arduous, expensive process.</a:t>
            </a:r>
          </a:p>
        </p:txBody>
      </p:sp>
      <p:sp>
        <p:nvSpPr>
          <p:cNvPr id="4" name="Slide Number Placeholder 3"/>
          <p:cNvSpPr>
            <a:spLocks noGrp="1"/>
          </p:cNvSpPr>
          <p:nvPr>
            <p:ph type="sldNum" sz="quarter" idx="5"/>
          </p:nvPr>
        </p:nvSpPr>
        <p:spPr/>
        <p:txBody>
          <a:bodyPr/>
          <a:lstStyle/>
          <a:p>
            <a:pPr>
              <a:defRPr/>
            </a:pPr>
            <a:fld id="{8A885BFD-5E3A-440B-A04B-BA07CF772831}" type="slidenum">
              <a:rPr lang="en-US" smtClean="0"/>
              <a:pPr>
                <a:defRPr/>
              </a:pPr>
              <a:t>49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cross section with integrated cooling fins can be extruded as a single piece – machining the fins into the heat sink would be an arduous, expensive process.</a:t>
            </a:r>
          </a:p>
        </p:txBody>
      </p:sp>
      <p:sp>
        <p:nvSpPr>
          <p:cNvPr id="4" name="Slide Number Placeholder 3"/>
          <p:cNvSpPr>
            <a:spLocks noGrp="1"/>
          </p:cNvSpPr>
          <p:nvPr>
            <p:ph type="sldNum" sz="quarter" idx="5"/>
          </p:nvPr>
        </p:nvSpPr>
        <p:spPr/>
        <p:txBody>
          <a:bodyPr/>
          <a:lstStyle/>
          <a:p>
            <a:pPr>
              <a:defRPr/>
            </a:pPr>
            <a:fld id="{B9B47C2A-2055-4B0D-8B91-5B8E85B2A006}" type="slidenum">
              <a:rPr lang="en-US" smtClean="0"/>
              <a:pPr>
                <a:defRPr/>
              </a:pPr>
              <a:t>50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Nevada Solar one began operations a few years ago.  It is a 64 megawatt solar field concentrating the sun’s energy via parabolic mirrors onto collection tubes containing thermal oil.  This oil is heated to almost 800 d.F., and is piped to a central conventional steam turbine plant, which runs generators to produce electricity.</a:t>
            </a:r>
          </a:p>
          <a:p>
            <a:endParaRPr lang="en-US" smtClean="0"/>
          </a:p>
          <a:p>
            <a:r>
              <a:rPr lang="en-US" smtClean="0"/>
              <a:t>The almost 8 million lbs of aluminum extrusions for the framework supporting these parabolic mirror frames were produced by Hydro Aluminum in their Phoenix, AZ facility.</a:t>
            </a:r>
          </a:p>
          <a:p>
            <a:endParaRPr lang="en-US" smtClean="0"/>
          </a:p>
        </p:txBody>
      </p:sp>
      <p:sp>
        <p:nvSpPr>
          <p:cNvPr id="4" name="Slide Number Placeholder 3"/>
          <p:cNvSpPr>
            <a:spLocks noGrp="1"/>
          </p:cNvSpPr>
          <p:nvPr>
            <p:ph type="sldNum" sz="quarter" idx="5"/>
          </p:nvPr>
        </p:nvSpPr>
        <p:spPr/>
        <p:txBody>
          <a:bodyPr/>
          <a:lstStyle/>
          <a:p>
            <a:pPr>
              <a:defRPr/>
            </a:pPr>
            <a:fld id="{37138979-2403-4EBE-9505-994B500C1E9E}"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Complex extrusion used for a four-axis robotic arm for use in handling and assembly operations– light, strong, incorporating MANY key features into one profile!</a:t>
            </a:r>
          </a:p>
          <a:p>
            <a:endParaRPr lang="en-US" smtClean="0"/>
          </a:p>
          <a:p>
            <a:r>
              <a:rPr lang="en-US" smtClean="0"/>
              <a:t>This is an excellent example of creativity and technology.  A multi-void hollow can be a complex challenge to extruders and extrusion die makers.  The </a:t>
            </a:r>
            <a:r>
              <a:rPr lang="en-US" b="1" u="sng" smtClean="0"/>
              <a:t>many</a:t>
            </a:r>
            <a:r>
              <a:rPr lang="en-US" smtClean="0"/>
              <a:t> design features incorporated into this profile gives the robot manufacturer many advantages over alternative design solutions. </a:t>
            </a:r>
          </a:p>
        </p:txBody>
      </p:sp>
      <p:sp>
        <p:nvSpPr>
          <p:cNvPr id="4" name="Slide Number Placeholder 3"/>
          <p:cNvSpPr>
            <a:spLocks noGrp="1"/>
          </p:cNvSpPr>
          <p:nvPr>
            <p:ph type="sldNum" sz="quarter" idx="5"/>
          </p:nvPr>
        </p:nvSpPr>
        <p:spPr/>
        <p:txBody>
          <a:bodyPr/>
          <a:lstStyle/>
          <a:p>
            <a:pPr>
              <a:defRPr/>
            </a:pPr>
            <a:fld id="{D2175DA9-5099-4EE2-87B5-DFCCB961FB47}" type="slidenum">
              <a:rPr lang="en-US" smtClean="0"/>
              <a:pPr>
                <a:defRPr/>
              </a:pPr>
              <a:t>51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E62E473-8232-4535-BE6D-A7DE98F79F87}" type="slidenum">
              <a:rPr lang="en-US" smtClean="0"/>
              <a:pPr>
                <a:defRPr/>
              </a:pPr>
              <a:t>52</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60E6648-855B-4E66-9BBC-A96E0366F191}" type="slidenum">
              <a:rPr lang="en-US" smtClean="0"/>
              <a:pPr>
                <a:defRPr/>
              </a:pPr>
              <a:t>53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part, for example, is actually TWO parts (the inner “star” with fins emanating  outward from the inner tube and the outer star, with fins emanating both inward and outward from the outer tube.</a:t>
            </a:r>
          </a:p>
        </p:txBody>
      </p:sp>
      <p:sp>
        <p:nvSpPr>
          <p:cNvPr id="4" name="Slide Number Placeholder 3"/>
          <p:cNvSpPr>
            <a:spLocks noGrp="1"/>
          </p:cNvSpPr>
          <p:nvPr>
            <p:ph type="sldNum" sz="quarter" idx="5"/>
          </p:nvPr>
        </p:nvSpPr>
        <p:spPr/>
        <p:txBody>
          <a:bodyPr/>
          <a:lstStyle/>
          <a:p>
            <a:pPr>
              <a:defRPr/>
            </a:pPr>
            <a:fld id="{4AD56705-A733-4D02-9D41-4B542BF77751}" type="slidenum">
              <a:rPr lang="en-US" smtClean="0"/>
              <a:pPr>
                <a:defRPr/>
              </a:pPr>
              <a:t>54</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65B0FA4-01AE-4844-9BB7-C44CF31108A5}" type="slidenum">
              <a:rPr lang="en-US" smtClean="0"/>
              <a:pPr>
                <a:defRPr/>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extrusion dies often cost from $500 to $5000 depending on the size and whether the shape is a solid or hollow profile.</a:t>
            </a:r>
          </a:p>
          <a:p>
            <a:endParaRPr lang="en-US" smtClean="0"/>
          </a:p>
          <a:p>
            <a:r>
              <a:rPr lang="en-US" smtClean="0"/>
              <a:t>Comparable injection molding dies, die castings or roll forming can cost $25,000 or more.</a:t>
            </a:r>
          </a:p>
          <a:p>
            <a:endParaRPr lang="en-US" smtClean="0"/>
          </a:p>
          <a:p>
            <a:r>
              <a:rPr lang="en-US" smtClean="0"/>
              <a:t>Besides low cost, the tooling for aluminum extrusions is produced by automated die shops using wire and ram EDM, and has VERY low lead times (often a few weeks –vs- 12 - 20 weeks for comparable processes.</a:t>
            </a:r>
          </a:p>
        </p:txBody>
      </p:sp>
      <p:sp>
        <p:nvSpPr>
          <p:cNvPr id="4" name="Slide Number Placeholder 3"/>
          <p:cNvSpPr>
            <a:spLocks noGrp="1"/>
          </p:cNvSpPr>
          <p:nvPr>
            <p:ph type="sldNum" sz="quarter" idx="5"/>
          </p:nvPr>
        </p:nvSpPr>
        <p:spPr/>
        <p:txBody>
          <a:bodyPr/>
          <a:lstStyle/>
          <a:p>
            <a:pPr>
              <a:defRPr/>
            </a:pPr>
            <a:fld id="{D5A7A467-266D-4D3B-B094-303EFC2CDCC4}" type="slidenum">
              <a:rPr lang="en-US" smtClean="0"/>
              <a:pPr>
                <a:defRPr/>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are some photos which were taken of two well-used ski-doo snowmobiles on January 15, 2010 in Mauston, Wisconsin – built a few years apart.  </a:t>
            </a:r>
            <a:br>
              <a:rPr lang="en-US" smtClean="0"/>
            </a:br>
            <a:r>
              <a:rPr lang="en-US" smtClean="0"/>
              <a:t/>
            </a:r>
            <a:br>
              <a:rPr lang="en-US" smtClean="0"/>
            </a:br>
            <a:r>
              <a:rPr lang="en-US" smtClean="0"/>
              <a:t>In the photos at the left, the ski mount is constructed of various steel pieces which have been fabricated and welded into an assembly.  The more modern sled in the photos on the right shows an EXCEPTIONAL example of how the capabilities of aluminum extrusions to design features into the basic profile, without requiring unnecessary machining, joining or other work, can be done.  Of course, Aluminum’s properties of getting stronger and TOUGHER in the cold also make this an ideal application. The part is lighter, stronger, easier to manufacture, and let’s face it – just plain COOLER from a design aesthetic!</a:t>
            </a:r>
          </a:p>
          <a:p>
            <a:endParaRPr lang="en-US" smtClean="0"/>
          </a:p>
          <a:p>
            <a:r>
              <a:rPr lang="en-US" smtClean="0"/>
              <a:t>This aluminum extruded ski mount is a terrific example of why aluminum extrusions are so critical to successful, modern designs!</a:t>
            </a:r>
          </a:p>
        </p:txBody>
      </p:sp>
      <p:sp>
        <p:nvSpPr>
          <p:cNvPr id="4" name="Slide Number Placeholder 3"/>
          <p:cNvSpPr>
            <a:spLocks noGrp="1"/>
          </p:cNvSpPr>
          <p:nvPr>
            <p:ph type="sldNum" sz="quarter" idx="5"/>
          </p:nvPr>
        </p:nvSpPr>
        <p:spPr/>
        <p:txBody>
          <a:bodyPr/>
          <a:lstStyle/>
          <a:p>
            <a:pPr>
              <a:defRPr/>
            </a:pPr>
            <a:fld id="{925995C2-E35F-4058-9DA3-9DE4D27504A8}" type="slidenum">
              <a:rPr lang="en-US" smtClean="0"/>
              <a:pPr>
                <a:defRPr/>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extrusion dies often cost from $500 to $5000 depending on the size and whether the shape is a solid or hollow profile.</a:t>
            </a:r>
          </a:p>
          <a:p>
            <a:endParaRPr lang="en-US" smtClean="0"/>
          </a:p>
          <a:p>
            <a:r>
              <a:rPr lang="en-US" smtClean="0"/>
              <a:t>Comparable injection molding dies, die castings or roll forming can cost $25,000 or more.</a:t>
            </a:r>
          </a:p>
          <a:p>
            <a:endParaRPr lang="en-US" smtClean="0"/>
          </a:p>
          <a:p>
            <a:r>
              <a:rPr lang="en-US" smtClean="0"/>
              <a:t>Besides low cost, the tooling for aluminum extrusions is produced by automated die shops using wire and ram EDM, and has VERY low lead times (often a few weeks –vs- 12 - 20 weeks for comparable processes.</a:t>
            </a:r>
          </a:p>
        </p:txBody>
      </p:sp>
      <p:sp>
        <p:nvSpPr>
          <p:cNvPr id="4" name="Slide Number Placeholder 3"/>
          <p:cNvSpPr>
            <a:spLocks noGrp="1"/>
          </p:cNvSpPr>
          <p:nvPr>
            <p:ph type="sldNum" sz="quarter" idx="5"/>
          </p:nvPr>
        </p:nvSpPr>
        <p:spPr/>
        <p:txBody>
          <a:bodyPr/>
          <a:lstStyle/>
          <a:p>
            <a:pPr>
              <a:defRPr/>
            </a:pPr>
            <a:fld id="{97B63636-42D5-4495-9A2E-FDD758CCCE03}" type="slidenum">
              <a:rPr lang="en-US" smtClean="0"/>
              <a:pPr>
                <a:defRPr/>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Aluminum extrusion dies often cost from $500 to $5000 depending on the size and whether the shape is a solid or hollow profile.</a:t>
            </a:r>
          </a:p>
          <a:p>
            <a:endParaRPr lang="en-US" smtClean="0"/>
          </a:p>
          <a:p>
            <a:r>
              <a:rPr lang="en-US" smtClean="0"/>
              <a:t>Comparable injection molding dies, die castings or roll forming can cost $25,000 or more.</a:t>
            </a:r>
          </a:p>
          <a:p>
            <a:endParaRPr lang="en-US" smtClean="0"/>
          </a:p>
          <a:p>
            <a:r>
              <a:rPr lang="en-US" smtClean="0"/>
              <a:t>Besides low cost, the tooling for aluminum extrusions is produced by automated die shops using wire and ram EDM, and has VERY low lead times (often a few weeks –vs- 12 - 20 weeks for comparable processes.</a:t>
            </a:r>
          </a:p>
        </p:txBody>
      </p:sp>
      <p:sp>
        <p:nvSpPr>
          <p:cNvPr id="4" name="Slide Number Placeholder 3"/>
          <p:cNvSpPr>
            <a:spLocks noGrp="1"/>
          </p:cNvSpPr>
          <p:nvPr>
            <p:ph type="sldNum" sz="quarter" idx="5"/>
          </p:nvPr>
        </p:nvSpPr>
        <p:spPr/>
        <p:txBody>
          <a:bodyPr/>
          <a:lstStyle/>
          <a:p>
            <a:pPr>
              <a:defRPr/>
            </a:pPr>
            <a:fld id="{17B9E58D-C917-4117-BD87-049325BF96EC}" type="slidenum">
              <a:rPr lang="en-US" smtClean="0"/>
              <a:pPr>
                <a:defRPr/>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2099717-9A71-4067-816F-426DB0C2FA04}" type="slidenum">
              <a:rPr lang="en-US" smtClean="0"/>
              <a:pPr>
                <a:defRPr/>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strength and lightweight nature of aluminum extrusions, coupled with the ability to design custom, integral shapes, leading to ease of fabrication and assembly made aluminum extrusions an IDEAL solution for this product.</a:t>
            </a:r>
          </a:p>
        </p:txBody>
      </p:sp>
      <p:sp>
        <p:nvSpPr>
          <p:cNvPr id="4" name="Slide Number Placeholder 3"/>
          <p:cNvSpPr>
            <a:spLocks noGrp="1"/>
          </p:cNvSpPr>
          <p:nvPr>
            <p:ph type="sldNum" sz="quarter" idx="5"/>
          </p:nvPr>
        </p:nvSpPr>
        <p:spPr/>
        <p:txBody>
          <a:bodyPr/>
          <a:lstStyle/>
          <a:p>
            <a:pPr>
              <a:defRPr/>
            </a:pPr>
            <a:fld id="{6B4E9435-E347-45AB-AE67-11F0C7F25E39}"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FE656CA-174F-4C4B-B8D3-94D1E54FC2AF}" type="slidenum">
              <a:rPr lang="en-US" smtClean="0"/>
              <a:pPr>
                <a:defRPr/>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B27F0E6-C8D1-4A65-8C6D-0084D10CDF92}" type="slidenum">
              <a:rPr lang="en-US" smtClean="0"/>
              <a:pPr>
                <a:defRPr/>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5DC574-977E-491C-BF2C-F07FF6671E1F}" type="slidenum">
              <a:rPr lang="en-US" smtClean="0"/>
              <a:pPr>
                <a:defRPr/>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01D2A79-D209-4560-8C8B-30187640D5ED}" type="slidenum">
              <a:rPr lang="en-US" smtClean="0"/>
              <a:pPr>
                <a:defRPr/>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5C3030B-42AB-4431-B582-D27B4B33976F}" type="slidenum">
              <a:rPr lang="en-US" smtClean="0"/>
              <a:pPr>
                <a:defRPr/>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A65AC42-9A7E-406B-AE47-B25CC097D093}" type="slidenum">
              <a:rPr lang="en-US" smtClean="0"/>
              <a:pPr>
                <a:defRPr/>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A4E990D-EA75-40DC-8030-12920194CC0C}" type="slidenum">
              <a:rPr lang="en-US" smtClean="0"/>
              <a:pPr>
                <a:defRPr/>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62785F2-C0E9-40DF-9E1B-485A848B8F87}" type="slidenum">
              <a:rPr lang="en-US" smtClean="0"/>
              <a:pPr>
                <a:defRPr/>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4BD37E1-E886-410F-98D1-FB6F52526B15}" type="slidenum">
              <a:rPr lang="en-US" smtClean="0"/>
              <a:pPr>
                <a:defRPr/>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CFF177-40F2-4081-869E-9EC146841498}" type="slidenum">
              <a:rPr lang="en-US" smtClean="0"/>
              <a:pPr>
                <a:defRPr/>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AT THE END OF THIS PRESENTATION, THERE WILL BE SOME KEY INFORMATION ABOUT THE ALUMINUM EXTRUSION ANNUAL DESIGN COMPETITION WHICH MAY BE OF GREAT FINANCIAL INTEREST TO YOU ALL</a:t>
            </a:r>
          </a:p>
        </p:txBody>
      </p:sp>
      <p:sp>
        <p:nvSpPr>
          <p:cNvPr id="4" name="Slide Number Placeholder 3"/>
          <p:cNvSpPr>
            <a:spLocks noGrp="1"/>
          </p:cNvSpPr>
          <p:nvPr>
            <p:ph type="sldNum" sz="quarter" idx="5"/>
          </p:nvPr>
        </p:nvSpPr>
        <p:spPr/>
        <p:txBody>
          <a:bodyPr/>
          <a:lstStyle/>
          <a:p>
            <a:pPr>
              <a:defRPr/>
            </a:pPr>
            <a:fld id="{B812DC28-4E63-4EF8-A80B-A219605E886F}"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Don’t spend any time on this slide.  Just get across the idea that alumina is abundantly plentiful and is processed into aluminum which is used extensively.</a:t>
            </a:r>
          </a:p>
          <a:p>
            <a:endParaRPr lang="en-US" smtClean="0"/>
          </a:p>
        </p:txBody>
      </p:sp>
      <p:sp>
        <p:nvSpPr>
          <p:cNvPr id="4" name="Slide Number Placeholder 3"/>
          <p:cNvSpPr>
            <a:spLocks noGrp="1"/>
          </p:cNvSpPr>
          <p:nvPr>
            <p:ph type="sldNum" sz="quarter" idx="5"/>
          </p:nvPr>
        </p:nvSpPr>
        <p:spPr/>
        <p:txBody>
          <a:bodyPr/>
          <a:lstStyle/>
          <a:p>
            <a:pPr>
              <a:defRPr/>
            </a:pPr>
            <a:fld id="{210C2E7D-A555-4E67-A1B7-67238940A4EE}" type="slidenum">
              <a:rPr lang="en-US" smtClean="0"/>
              <a:pPr>
                <a:defRPr/>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next series of slides will step through the actual process of aluminum extrusion, highlighting some of the critical tooling and equipment required.</a:t>
            </a:r>
          </a:p>
        </p:txBody>
      </p:sp>
      <p:sp>
        <p:nvSpPr>
          <p:cNvPr id="4" name="Slide Number Placeholder 3"/>
          <p:cNvSpPr>
            <a:spLocks noGrp="1"/>
          </p:cNvSpPr>
          <p:nvPr>
            <p:ph type="sldNum" sz="quarter" idx="5"/>
          </p:nvPr>
        </p:nvSpPr>
        <p:spPr/>
        <p:txBody>
          <a:bodyPr/>
          <a:lstStyle/>
          <a:p>
            <a:pPr>
              <a:defRPr/>
            </a:pPr>
            <a:fld id="{FB76F043-E8C9-4D52-9F5B-0BE31CF88151}" type="slidenum">
              <a:rPr lang="en-US" smtClean="0"/>
              <a:pPr>
                <a:defRPr/>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We all know common ways of extruding materials.  </a:t>
            </a:r>
          </a:p>
          <a:p>
            <a:endParaRPr lang="en-US" smtClean="0"/>
          </a:p>
          <a:p>
            <a:r>
              <a:rPr lang="en-US" smtClean="0"/>
              <a:t>One way is to SQUEEZE toothpaste out of a tube, creating a “solid” “ROD” of toothpaste.</a:t>
            </a:r>
          </a:p>
          <a:p>
            <a:endParaRPr lang="en-US" smtClean="0"/>
          </a:p>
        </p:txBody>
      </p:sp>
      <p:sp>
        <p:nvSpPr>
          <p:cNvPr id="4" name="Slide Number Placeholder 3"/>
          <p:cNvSpPr>
            <a:spLocks noGrp="1"/>
          </p:cNvSpPr>
          <p:nvPr>
            <p:ph type="sldNum" sz="quarter" idx="5"/>
          </p:nvPr>
        </p:nvSpPr>
        <p:spPr/>
        <p:txBody>
          <a:bodyPr/>
          <a:lstStyle/>
          <a:p>
            <a:pPr>
              <a:defRPr/>
            </a:pPr>
            <a:fld id="{91E7BA5F-6CF9-4C3A-AE24-5A46FB757D96}" type="slidenum">
              <a:rPr lang="en-US" smtClean="0"/>
              <a:pPr>
                <a:defRPr/>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Another way is to SQUEEZE PlayDoh from a “Fun Factory” using one of many “dies” provided to make different profiles.</a:t>
            </a:r>
          </a:p>
        </p:txBody>
      </p:sp>
      <p:sp>
        <p:nvSpPr>
          <p:cNvPr id="4" name="Slide Number Placeholder 3"/>
          <p:cNvSpPr>
            <a:spLocks noGrp="1"/>
          </p:cNvSpPr>
          <p:nvPr>
            <p:ph type="sldNum" sz="quarter" idx="5"/>
          </p:nvPr>
        </p:nvSpPr>
        <p:spPr/>
        <p:txBody>
          <a:bodyPr/>
          <a:lstStyle/>
          <a:p>
            <a:pPr>
              <a:defRPr/>
            </a:pPr>
            <a:fld id="{AC8E8230-5D3C-4C39-999B-7EAAFE513FF0}" type="slidenum">
              <a:rPr lang="en-US" smtClean="0"/>
              <a:pPr>
                <a:defRPr/>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PlayDoh “Fun Factory” can even extrude HOLLOW profiles!  </a:t>
            </a:r>
          </a:p>
          <a:p>
            <a:endParaRPr lang="en-US" smtClean="0"/>
          </a:p>
          <a:p>
            <a:r>
              <a:rPr lang="en-US" smtClean="0"/>
              <a:t>How do they do it???</a:t>
            </a:r>
          </a:p>
          <a:p>
            <a:endParaRPr lang="en-US" smtClean="0"/>
          </a:p>
          <a:p>
            <a:r>
              <a:rPr lang="en-US" smtClean="0"/>
              <a:t>Next slide…</a:t>
            </a:r>
          </a:p>
        </p:txBody>
      </p:sp>
      <p:sp>
        <p:nvSpPr>
          <p:cNvPr id="4" name="Slide Number Placeholder 3"/>
          <p:cNvSpPr>
            <a:spLocks noGrp="1"/>
          </p:cNvSpPr>
          <p:nvPr>
            <p:ph type="sldNum" sz="quarter" idx="5"/>
          </p:nvPr>
        </p:nvSpPr>
        <p:spPr/>
        <p:txBody>
          <a:bodyPr/>
          <a:lstStyle/>
          <a:p>
            <a:pPr>
              <a:defRPr/>
            </a:pPr>
            <a:fld id="{8CE92EDF-6CA6-41E9-B3E7-2E32167856A4}" type="slidenum">
              <a:rPr lang="en-US" smtClean="0"/>
              <a:pPr>
                <a:defRPr/>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B5E724-841E-48F5-ABA2-94D002BA089A}" type="slidenum">
              <a:rPr lang="en-US" smtClean="0"/>
              <a:pPr>
                <a:defRPr/>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B657B48-ADEF-4BD0-A4BF-2FA22404E8C7}" type="slidenum">
              <a:rPr lang="en-US" smtClean="0"/>
              <a:pPr>
                <a:defRPr/>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1B258C9-1558-4EE1-AF5C-72945436D224}" type="slidenum">
              <a:rPr lang="en-US" smtClean="0"/>
              <a:pPr>
                <a:defRPr/>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Simple solid dies are relatively inexpensive –vs- other alternative means of making the parts (roll forming, for example).  Depending on the size of the die, tooling to manufacture solid shapes can be from $300 to $1000 or more.</a:t>
            </a:r>
          </a:p>
        </p:txBody>
      </p:sp>
      <p:sp>
        <p:nvSpPr>
          <p:cNvPr id="4" name="Slide Number Placeholder 3"/>
          <p:cNvSpPr>
            <a:spLocks noGrp="1"/>
          </p:cNvSpPr>
          <p:nvPr>
            <p:ph type="sldNum" sz="quarter" idx="5"/>
          </p:nvPr>
        </p:nvSpPr>
        <p:spPr/>
        <p:txBody>
          <a:bodyPr/>
          <a:lstStyle/>
          <a:p>
            <a:pPr>
              <a:defRPr/>
            </a:pPr>
            <a:fld id="{287FE4B3-DFCD-40B1-8C04-69B334547794}" type="slidenum">
              <a:rPr lang="en-US" smtClean="0"/>
              <a:pPr>
                <a:defRPr/>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Hollow dies can be produced with a number of different die designs.  Simpler designs can cost $1500 or more, while dies designed with replaceable inserts and other features can cost $5000 or more, but are planned for production runs approaching 1,000,000 or more lbs. (dies wear with linear ft. of extrusions produced, but often achieve 50 – 100,000 lbs of life).  As with solid dies, larger tooling can cost substantially more.</a:t>
            </a:r>
          </a:p>
        </p:txBody>
      </p:sp>
      <p:sp>
        <p:nvSpPr>
          <p:cNvPr id="4" name="Slide Number Placeholder 3"/>
          <p:cNvSpPr>
            <a:spLocks noGrp="1"/>
          </p:cNvSpPr>
          <p:nvPr>
            <p:ph type="sldNum" sz="quarter" idx="5"/>
          </p:nvPr>
        </p:nvSpPr>
        <p:spPr/>
        <p:txBody>
          <a:bodyPr/>
          <a:lstStyle/>
          <a:p>
            <a:pPr>
              <a:defRPr/>
            </a:pPr>
            <a:fld id="{8CAB74FB-8068-4FEC-874F-B2B9D9465FE1}" type="slidenum">
              <a:rPr lang="en-US" smtClean="0"/>
              <a:pPr>
                <a:defRPr/>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2A80E7A-2EF3-4BF3-A24C-3198189D8CF2}"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upper picture shows the tool steel insert which makes the “ID” of the heat sink (13 void hollow).  The lower picture shows a mix of tooling for two different shapes.  The back two pieces show how an aluminum ladder rung (5 hole die) is produced with the cap (left piece at back of photo) w/ replaceable inserts forming the OD of the rungs and the mandrel (right piece at back of photo) forming the ID of the rungs.</a:t>
            </a:r>
          </a:p>
          <a:p>
            <a:endParaRPr lang="en-US" smtClean="0"/>
          </a:p>
          <a:p>
            <a:r>
              <a:rPr lang="en-US" smtClean="0"/>
              <a:t>The front most die mandrel in the lower picture shows the mandrel section of a complex die which is used to produce the light weight rodless cylinder profile shown in the call out box.</a:t>
            </a:r>
          </a:p>
        </p:txBody>
      </p:sp>
      <p:sp>
        <p:nvSpPr>
          <p:cNvPr id="4" name="Slide Number Placeholder 3"/>
          <p:cNvSpPr>
            <a:spLocks noGrp="1"/>
          </p:cNvSpPr>
          <p:nvPr>
            <p:ph type="sldNum" sz="quarter" idx="5"/>
          </p:nvPr>
        </p:nvSpPr>
        <p:spPr/>
        <p:txBody>
          <a:bodyPr/>
          <a:lstStyle/>
          <a:p>
            <a:pPr>
              <a:defRPr/>
            </a:pPr>
            <a:fld id="{5E197005-60DF-407C-826B-557774461409}" type="slidenum">
              <a:rPr lang="en-US" smtClean="0"/>
              <a:pPr>
                <a:defRPr/>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Extrusion tooling is a team effort.  Dies, Backers, Die Rings, Bolsters and the press components like the container, pressure plate and frame combine to properly support the tooling, which is subject to IMMENSE pressures (for a typical 2500 ton press for example, there is over 5 million lbs placed on the tooling!)</a:t>
            </a:r>
          </a:p>
          <a:p>
            <a:endParaRPr lang="en-US" smtClean="0"/>
          </a:p>
          <a:p>
            <a:r>
              <a:rPr lang="en-US" smtClean="0"/>
              <a:t>Without this proper tooling support, the die would deflect (bend), either breaking or causing the shape to run out of tolerance.</a:t>
            </a:r>
          </a:p>
          <a:p>
            <a:endParaRPr lang="en-US" smtClean="0"/>
          </a:p>
          <a:p>
            <a:r>
              <a:rPr lang="en-US" smtClean="0"/>
              <a:t>Depending on the requirements, more “form fitting” tools can be used to provide additional support and enhanced tolerances, but sometimes at an additional tooling cost.</a:t>
            </a:r>
          </a:p>
        </p:txBody>
      </p:sp>
      <p:sp>
        <p:nvSpPr>
          <p:cNvPr id="4" name="Slide Number Placeholder 3"/>
          <p:cNvSpPr>
            <a:spLocks noGrp="1"/>
          </p:cNvSpPr>
          <p:nvPr>
            <p:ph type="sldNum" sz="quarter" idx="5"/>
          </p:nvPr>
        </p:nvSpPr>
        <p:spPr/>
        <p:txBody>
          <a:bodyPr/>
          <a:lstStyle/>
          <a:p>
            <a:pPr>
              <a:defRPr/>
            </a:pPr>
            <a:fld id="{C69F9581-C879-453A-BE99-68B6C314F2FC}" type="slidenum">
              <a:rPr lang="en-US" smtClean="0"/>
              <a:pPr>
                <a:defRPr/>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press components are carefully designed and tested to withstand extremely high forces and pressures</a:t>
            </a:r>
          </a:p>
        </p:txBody>
      </p:sp>
      <p:sp>
        <p:nvSpPr>
          <p:cNvPr id="4" name="Slide Number Placeholder 3"/>
          <p:cNvSpPr>
            <a:spLocks noGrp="1"/>
          </p:cNvSpPr>
          <p:nvPr>
            <p:ph type="sldNum" sz="quarter" idx="5"/>
          </p:nvPr>
        </p:nvSpPr>
        <p:spPr/>
        <p:txBody>
          <a:bodyPr/>
          <a:lstStyle/>
          <a:p>
            <a:pPr>
              <a:defRPr/>
            </a:pPr>
            <a:fld id="{6D0D77D7-C785-472A-AB76-DAC032CF38EF}" type="slidenum">
              <a:rPr lang="en-US" smtClean="0"/>
              <a:pPr>
                <a:defRPr/>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tooling is heated in die ovens to bring it close to the temperature of the billet that will be deformed through the die.  This helps to protect the tooling from thermal shock and guarantees that the process is nearly “steady state” from the first few pushes through the entire run (the tooling doesn’t vary in temperature much if properly heated).</a:t>
            </a:r>
          </a:p>
        </p:txBody>
      </p:sp>
      <p:sp>
        <p:nvSpPr>
          <p:cNvPr id="4" name="Slide Number Placeholder 3"/>
          <p:cNvSpPr>
            <a:spLocks noGrp="1"/>
          </p:cNvSpPr>
          <p:nvPr>
            <p:ph type="sldNum" sz="quarter" idx="5"/>
          </p:nvPr>
        </p:nvSpPr>
        <p:spPr/>
        <p:txBody>
          <a:bodyPr/>
          <a:lstStyle/>
          <a:p>
            <a:pPr>
              <a:defRPr/>
            </a:pPr>
            <a:fld id="{F9C9F1E7-E55E-4206-B38F-5056CD5189B0}" type="slidenum">
              <a:rPr lang="en-US" smtClean="0"/>
              <a:pPr>
                <a:defRPr/>
              </a:pPr>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tooling can be heated with electric resistance heaters, natural gas fired ovens, infrared heat or with electrical induction.  The key is the combination of energy efficiency and temperature control; different regions of the world have different relative costs of electric –vs- fuel-based heating costs.</a:t>
            </a:r>
          </a:p>
        </p:txBody>
      </p:sp>
      <p:sp>
        <p:nvSpPr>
          <p:cNvPr id="4" name="Slide Number Placeholder 3"/>
          <p:cNvSpPr>
            <a:spLocks noGrp="1"/>
          </p:cNvSpPr>
          <p:nvPr>
            <p:ph type="sldNum" sz="quarter" idx="5"/>
          </p:nvPr>
        </p:nvSpPr>
        <p:spPr/>
        <p:txBody>
          <a:bodyPr/>
          <a:lstStyle/>
          <a:p>
            <a:pPr>
              <a:defRPr/>
            </a:pPr>
            <a:fld id="{933DFDED-2E01-4C3E-A42A-F5989203799F}" type="slidenum">
              <a:rPr lang="en-US" smtClean="0"/>
              <a:pPr>
                <a:defRPr/>
              </a:pPr>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Billets of the chosen alloy are heated from room temperature to extrusion temperature in a controlled fashion using either natural gas or electric induction.  Throughout the process, the careful control of temperature is critical to ensure mechanical property performance, surface finish and tolerances.</a:t>
            </a:r>
          </a:p>
        </p:txBody>
      </p:sp>
      <p:sp>
        <p:nvSpPr>
          <p:cNvPr id="4" name="Slide Number Placeholder 3"/>
          <p:cNvSpPr>
            <a:spLocks noGrp="1"/>
          </p:cNvSpPr>
          <p:nvPr>
            <p:ph type="sldNum" sz="quarter" idx="5"/>
          </p:nvPr>
        </p:nvSpPr>
        <p:spPr/>
        <p:txBody>
          <a:bodyPr/>
          <a:lstStyle/>
          <a:p>
            <a:pPr>
              <a:defRPr/>
            </a:pPr>
            <a:fld id="{97DC42FB-7B59-4147-AB17-17A9782557A3}" type="slidenum">
              <a:rPr lang="en-US" smtClean="0"/>
              <a:pPr>
                <a:defRPr/>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feedstock for the extrusion process starts as long length logs, which are either cut into billets and inventoried in various lengths, or cut/sheared into billets immediately before their use in the extrusion process, either cold immediately before they enter the billet/log furnace or hot, as the exit the furnace.</a:t>
            </a:r>
          </a:p>
        </p:txBody>
      </p:sp>
      <p:sp>
        <p:nvSpPr>
          <p:cNvPr id="4" name="Slide Number Placeholder 3"/>
          <p:cNvSpPr>
            <a:spLocks noGrp="1"/>
          </p:cNvSpPr>
          <p:nvPr>
            <p:ph type="sldNum" sz="quarter" idx="5"/>
          </p:nvPr>
        </p:nvSpPr>
        <p:spPr/>
        <p:txBody>
          <a:bodyPr/>
          <a:lstStyle/>
          <a:p>
            <a:pPr>
              <a:defRPr/>
            </a:pPr>
            <a:fld id="{CC3587A9-5F45-45AD-BAC3-2B8E6CB4DE79}" type="slidenum">
              <a:rPr lang="en-US" smtClean="0"/>
              <a:pPr>
                <a:defRPr/>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extrusion press is a large horizontal cylinder (typically 30, 40, 50 or even more inches in diameter.  High capacity (pressure and flow) hydraulic pumps typically provide 3000 psi or greater pressure to the cylinder.  </a:t>
            </a:r>
          </a:p>
          <a:p>
            <a:endParaRPr lang="en-US" smtClean="0"/>
          </a:p>
          <a:p>
            <a:r>
              <a:rPr lang="en-US" smtClean="0"/>
              <a:t>The press has a front and a rear platen, joined by tie rods.  The main cylinder pushes forward, pushing a “dummy block” through a container which holds the aluminum billet of the chosen length.  The immense force (often 5 million lbs or more), pushes the billet into the die and through the die to form the profile.</a:t>
            </a:r>
          </a:p>
        </p:txBody>
      </p:sp>
      <p:sp>
        <p:nvSpPr>
          <p:cNvPr id="4" name="Slide Number Placeholder 3"/>
          <p:cNvSpPr>
            <a:spLocks noGrp="1"/>
          </p:cNvSpPr>
          <p:nvPr>
            <p:ph type="sldNum" sz="quarter" idx="5"/>
          </p:nvPr>
        </p:nvSpPr>
        <p:spPr/>
        <p:txBody>
          <a:bodyPr/>
          <a:lstStyle/>
          <a:p>
            <a:pPr>
              <a:defRPr/>
            </a:pPr>
            <a:fld id="{37C0A9D9-2B2A-47DF-AFA5-BC440A48A77A}" type="slidenum">
              <a:rPr lang="en-US" smtClean="0"/>
              <a:pPr>
                <a:defRPr/>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extrusion press is a large horizontal cylinder (typically 30, 40, 50 or even more inches in diameter.  High capacity (pressure and flow) hydraulic pumps typically provide 3000 psi or greater pressure to the cylinder.  </a:t>
            </a:r>
          </a:p>
          <a:p>
            <a:endParaRPr lang="en-US" smtClean="0"/>
          </a:p>
          <a:p>
            <a:r>
              <a:rPr lang="en-US" smtClean="0"/>
              <a:t>The press has a front and a rear platen, joined by tie rods.  The main cylinder pushes forward, pushing a “dummy block” through a container which holds the aluminum billet of the chosen length.  The immense force (often 5 million lbs or more), pushes the billet into the die and through the die to form the profile.</a:t>
            </a:r>
          </a:p>
        </p:txBody>
      </p:sp>
      <p:sp>
        <p:nvSpPr>
          <p:cNvPr id="4" name="Slide Number Placeholder 3"/>
          <p:cNvSpPr>
            <a:spLocks noGrp="1"/>
          </p:cNvSpPr>
          <p:nvPr>
            <p:ph type="sldNum" sz="quarter" idx="5"/>
          </p:nvPr>
        </p:nvSpPr>
        <p:spPr/>
        <p:txBody>
          <a:bodyPr/>
          <a:lstStyle/>
          <a:p>
            <a:pPr>
              <a:defRPr/>
            </a:pPr>
            <a:fld id="{0628296E-AC4E-49E3-BA6F-C425E7890FDB}" type="slidenum">
              <a:rPr lang="en-US" smtClean="0"/>
              <a:pPr>
                <a:defRPr/>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extrusion emerges form the front of the extrusion press, typically over 932d.F. (the solid solution temperature of one of the main alloying ingredients, “mag-silicide” (Mg2Si)</a:t>
            </a:r>
          </a:p>
        </p:txBody>
      </p:sp>
      <p:sp>
        <p:nvSpPr>
          <p:cNvPr id="4" name="Slide Number Placeholder 3"/>
          <p:cNvSpPr>
            <a:spLocks noGrp="1"/>
          </p:cNvSpPr>
          <p:nvPr>
            <p:ph type="sldNum" sz="quarter" idx="5"/>
          </p:nvPr>
        </p:nvSpPr>
        <p:spPr/>
        <p:txBody>
          <a:bodyPr/>
          <a:lstStyle/>
          <a:p>
            <a:pPr>
              <a:defRPr/>
            </a:pPr>
            <a:fld id="{08C69319-1E1F-4B22-8D63-132C95FE3468}" type="slidenum">
              <a:rPr lang="en-US" smtClean="0"/>
              <a:pPr>
                <a:defRPr/>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Many common products are made with aluminum extrusions.  The combination of versatility, light weight and strength makes this material and process ideal for the most demanding applications.</a:t>
            </a:r>
          </a:p>
        </p:txBody>
      </p:sp>
      <p:sp>
        <p:nvSpPr>
          <p:cNvPr id="4" name="Slide Number Placeholder 3"/>
          <p:cNvSpPr>
            <a:spLocks noGrp="1"/>
          </p:cNvSpPr>
          <p:nvPr>
            <p:ph type="sldNum" sz="quarter" idx="5"/>
          </p:nvPr>
        </p:nvSpPr>
        <p:spPr/>
        <p:txBody>
          <a:bodyPr/>
          <a:lstStyle/>
          <a:p>
            <a:pPr>
              <a:defRPr/>
            </a:pPr>
            <a:fld id="{EC359804-9DA5-4C40-BC0B-397C21D2022E}"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As the extrusions emerge from the press, they are grasped by a “puller” (some systems do not use a puller) which keeps slight tension on the profiles and allows the system to know precisely what length of extrusion has emerged.  The system is set up to ensure that exactly the required level of scrap is taken (due to metallurgical and physical deformation reasons) and no more.</a:t>
            </a:r>
          </a:p>
        </p:txBody>
      </p:sp>
      <p:sp>
        <p:nvSpPr>
          <p:cNvPr id="4" name="Slide Number Placeholder 3"/>
          <p:cNvSpPr>
            <a:spLocks noGrp="1"/>
          </p:cNvSpPr>
          <p:nvPr>
            <p:ph type="sldNum" sz="quarter" idx="5"/>
          </p:nvPr>
        </p:nvSpPr>
        <p:spPr/>
        <p:txBody>
          <a:bodyPr/>
          <a:lstStyle/>
          <a:p>
            <a:pPr>
              <a:defRPr/>
            </a:pPr>
            <a:fld id="{3F8C9B86-2041-4822-B05B-F442E18B4C01}" type="slidenum">
              <a:rPr lang="en-US" smtClean="0"/>
              <a:pPr>
                <a:defRPr/>
              </a:pPr>
              <a:t>91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extrusion is cooled via ambient air, forced air fans or water quench and the “pushes” are placed onto the cooling table. (1 push can have a single hole extrusion emerging or up to 10 or more profiles for smaller shapes)</a:t>
            </a:r>
          </a:p>
          <a:p>
            <a:endParaRPr lang="en-US" smtClean="0"/>
          </a:p>
          <a:p>
            <a:r>
              <a:rPr lang="en-US" smtClean="0"/>
              <a:t>Often the extruded profiles are quite straight, but not PERFECTLY so.</a:t>
            </a:r>
          </a:p>
          <a:p>
            <a:endParaRPr lang="en-US" smtClean="0"/>
          </a:p>
          <a:p>
            <a:r>
              <a:rPr lang="en-US" smtClean="0"/>
              <a:t>The stretcher grabs each end of the extrusion and stretches the push just beyond the yield point of the material – causing it to straighten and stay straight (because it is deforming the material just PAST the yield point).</a:t>
            </a:r>
          </a:p>
          <a:p>
            <a:endParaRPr lang="en-US" smtClean="0"/>
          </a:p>
          <a:p>
            <a:r>
              <a:rPr lang="en-US" smtClean="0"/>
              <a:t>The stretched profiles are placed into batches to progress to the finish saw (the batches limit bottlenecks which would occur were the finish saw attempting to cut individual extrusions (or even individual “pushes”)</a:t>
            </a:r>
          </a:p>
        </p:txBody>
      </p:sp>
      <p:sp>
        <p:nvSpPr>
          <p:cNvPr id="4" name="Slide Number Placeholder 3"/>
          <p:cNvSpPr>
            <a:spLocks noGrp="1"/>
          </p:cNvSpPr>
          <p:nvPr>
            <p:ph type="sldNum" sz="quarter" idx="5"/>
          </p:nvPr>
        </p:nvSpPr>
        <p:spPr/>
        <p:txBody>
          <a:bodyPr/>
          <a:lstStyle/>
          <a:p>
            <a:pPr>
              <a:defRPr/>
            </a:pPr>
            <a:fld id="{E1531E01-5E8D-4521-974A-14F95E6D6F3F}" type="slidenum">
              <a:rPr lang="en-US" smtClean="0"/>
              <a:pPr>
                <a:defRPr/>
              </a:pPr>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extrusion is cooled via ambient air, forced air fans or water quench and the “pushes” are placed onto the cooling table. (1 push can have a single hole extrusion emerging or up to 10 or more profiles for smaller shapes)</a:t>
            </a:r>
          </a:p>
          <a:p>
            <a:endParaRPr lang="en-US" smtClean="0"/>
          </a:p>
          <a:p>
            <a:r>
              <a:rPr lang="en-US" smtClean="0"/>
              <a:t>Often the extruded profiles are quite straight, but not PERFECTLY so.</a:t>
            </a:r>
          </a:p>
          <a:p>
            <a:endParaRPr lang="en-US" smtClean="0"/>
          </a:p>
          <a:p>
            <a:r>
              <a:rPr lang="en-US" smtClean="0"/>
              <a:t>The stretcher grabs each end of the extrusion and stretches the push just beyond the yield point of the material – causing it to straighten and stay straight (because it is deforming the material just PAST the yield point).</a:t>
            </a:r>
          </a:p>
          <a:p>
            <a:endParaRPr lang="en-US" smtClean="0"/>
          </a:p>
          <a:p>
            <a:r>
              <a:rPr lang="en-US" smtClean="0"/>
              <a:t>The stretched profiles are placed into batches to progress to the finish saw (the batches limit bottlenecks which would occur were the finish saw attempting to cut individual extrusions (or even individual “pushes”)</a:t>
            </a:r>
          </a:p>
        </p:txBody>
      </p:sp>
      <p:sp>
        <p:nvSpPr>
          <p:cNvPr id="4" name="Slide Number Placeholder 3"/>
          <p:cNvSpPr>
            <a:spLocks noGrp="1"/>
          </p:cNvSpPr>
          <p:nvPr>
            <p:ph type="sldNum" sz="quarter" idx="5"/>
          </p:nvPr>
        </p:nvSpPr>
        <p:spPr/>
        <p:txBody>
          <a:bodyPr/>
          <a:lstStyle/>
          <a:p>
            <a:pPr>
              <a:defRPr/>
            </a:pPr>
            <a:fld id="{913FEE55-B719-4D45-967F-0AC4F862075F}" type="slidenum">
              <a:rPr lang="en-US" smtClean="0"/>
              <a:pPr>
                <a:defRPr/>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On the left of the photo you can see the runout table, with air fans overhead.  The orange “puller” is keeping slight tension on the front of the “push” and alerting the controlling computer to the exact speed and length of profiles extruded.</a:t>
            </a:r>
          </a:p>
          <a:p>
            <a:endParaRPr lang="en-US" smtClean="0"/>
          </a:p>
          <a:p>
            <a:r>
              <a:rPr lang="en-US" smtClean="0"/>
              <a:t>The parts cool on the runout table and as they move to the right across the cooling table.  The orange stretcher headstock  awaits the next transfer of the two hole push into it.  These parts will be stretched just beyond their yield point and asided to the right into batches, ready to be sawn to length.</a:t>
            </a:r>
          </a:p>
        </p:txBody>
      </p:sp>
      <p:sp>
        <p:nvSpPr>
          <p:cNvPr id="4" name="Slide Number Placeholder 3"/>
          <p:cNvSpPr>
            <a:spLocks noGrp="1"/>
          </p:cNvSpPr>
          <p:nvPr>
            <p:ph type="sldNum" sz="quarter" idx="5"/>
          </p:nvPr>
        </p:nvSpPr>
        <p:spPr/>
        <p:txBody>
          <a:bodyPr/>
          <a:lstStyle/>
          <a:p>
            <a:pPr>
              <a:defRPr/>
            </a:pPr>
            <a:fld id="{C3C674FC-2E08-4346-B37E-8D7B4E8DAC14}" type="slidenum">
              <a:rPr lang="en-US" smtClean="0"/>
              <a:pPr>
                <a:defRPr/>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12BC4A-3B67-4250-84E5-742F68D5EB0D}" type="slidenum">
              <a:rPr lang="en-US" smtClean="0"/>
              <a:pPr>
                <a:defRPr/>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is a line drawing of an extrusion system.  The handling system is drawn in an artificially short scale so that the log system, press, pullers, stretcher and finish saw are large enough to be depicted.</a:t>
            </a:r>
          </a:p>
        </p:txBody>
      </p:sp>
      <p:sp>
        <p:nvSpPr>
          <p:cNvPr id="4" name="Slide Number Placeholder 3"/>
          <p:cNvSpPr>
            <a:spLocks noGrp="1"/>
          </p:cNvSpPr>
          <p:nvPr>
            <p:ph type="sldNum" sz="quarter" idx="5"/>
          </p:nvPr>
        </p:nvSpPr>
        <p:spPr/>
        <p:txBody>
          <a:bodyPr/>
          <a:lstStyle/>
          <a:p>
            <a:pPr>
              <a:defRPr/>
            </a:pPr>
            <a:fld id="{F9999C50-F310-4BBD-95DF-6C1F2EDA433D}" type="slidenum">
              <a:rPr lang="en-US" smtClean="0"/>
              <a:pPr>
                <a:defRPr/>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At the finish saw, the saw batches are cut to the chosen length and asided into “aging racks” so that they can be artificially aged to enhance their mechanical properties.</a:t>
            </a:r>
          </a:p>
        </p:txBody>
      </p:sp>
      <p:sp>
        <p:nvSpPr>
          <p:cNvPr id="4" name="Slide Number Placeholder 3"/>
          <p:cNvSpPr>
            <a:spLocks noGrp="1"/>
          </p:cNvSpPr>
          <p:nvPr>
            <p:ph type="sldNum" sz="quarter" idx="5"/>
          </p:nvPr>
        </p:nvSpPr>
        <p:spPr/>
        <p:txBody>
          <a:bodyPr/>
          <a:lstStyle/>
          <a:p>
            <a:pPr>
              <a:defRPr/>
            </a:pPr>
            <a:fld id="{F1155321-EB3B-4AA6-A9F3-1C6C7248DD36}" type="slidenum">
              <a:rPr lang="en-US" smtClean="0"/>
              <a:pPr>
                <a:defRPr/>
              </a:pPr>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is a top view of the finish saw area, with the batches of extrusions moving under the saw to the saw gauge, ready to cut to length.</a:t>
            </a:r>
          </a:p>
        </p:txBody>
      </p:sp>
      <p:sp>
        <p:nvSpPr>
          <p:cNvPr id="4" name="Slide Number Placeholder 3"/>
          <p:cNvSpPr>
            <a:spLocks noGrp="1"/>
          </p:cNvSpPr>
          <p:nvPr>
            <p:ph type="sldNum" sz="quarter" idx="5"/>
          </p:nvPr>
        </p:nvSpPr>
        <p:spPr/>
        <p:txBody>
          <a:bodyPr/>
          <a:lstStyle/>
          <a:p>
            <a:pPr>
              <a:defRPr/>
            </a:pPr>
            <a:fld id="{5229BA2B-FF0B-4E8B-9F02-EF63D53711B7}" type="slidenum">
              <a:rPr lang="en-US" smtClean="0"/>
              <a:pPr>
                <a:defRPr/>
              </a:pPr>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cut extrusions are moved into the aging rack, either manually (in this case) or automatically if the production facility is equipped with an automatic stacker.</a:t>
            </a:r>
          </a:p>
          <a:p>
            <a:endParaRPr lang="en-US" smtClean="0"/>
          </a:p>
          <a:p>
            <a:r>
              <a:rPr lang="en-US" smtClean="0"/>
              <a:t>Note the slight air spaces between the layers of extrusions – these will allow this plant’s side flow ovens to pass heated air evenly between the layers, avoiding hot or cold spots and enhancing temperature uniformity and thus material properties.</a:t>
            </a:r>
          </a:p>
          <a:p>
            <a:endParaRPr lang="en-US" smtClean="0"/>
          </a:p>
        </p:txBody>
      </p:sp>
      <p:sp>
        <p:nvSpPr>
          <p:cNvPr id="4" name="Slide Number Placeholder 3"/>
          <p:cNvSpPr>
            <a:spLocks noGrp="1"/>
          </p:cNvSpPr>
          <p:nvPr>
            <p:ph type="sldNum" sz="quarter" idx="5"/>
          </p:nvPr>
        </p:nvSpPr>
        <p:spPr/>
        <p:txBody>
          <a:bodyPr/>
          <a:lstStyle/>
          <a:p>
            <a:pPr>
              <a:defRPr/>
            </a:pPr>
            <a:fld id="{5FB4D67D-1F75-4B39-86D7-3D7FD10AC817}" type="slidenum">
              <a:rPr lang="en-US" smtClean="0"/>
              <a:pPr>
                <a:defRPr/>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Aging is typically done at lower temperatures (a typical cycle is 350 degrees for 8 hours for many common alloys).  The process allows the mag-silicide to come out of solution in a controlled manner.  </a:t>
            </a:r>
          </a:p>
          <a:p>
            <a:endParaRPr lang="en-US" smtClean="0"/>
          </a:p>
          <a:p>
            <a:r>
              <a:rPr lang="en-US" smtClean="0"/>
              <a:t>“Artificial aging” enhances what would be possible naturally through time, by providing a slightly harder extrusion in perhaps 8 hours –vs- the many, many months that would be required for the extrusion to “naturally age”</a:t>
            </a:r>
          </a:p>
          <a:p>
            <a:endParaRPr lang="en-US" smtClean="0"/>
          </a:p>
        </p:txBody>
      </p:sp>
      <p:sp>
        <p:nvSpPr>
          <p:cNvPr id="4" name="Slide Number Placeholder 3"/>
          <p:cNvSpPr>
            <a:spLocks noGrp="1"/>
          </p:cNvSpPr>
          <p:nvPr>
            <p:ph type="sldNum" sz="quarter" idx="5"/>
          </p:nvPr>
        </p:nvSpPr>
        <p:spPr/>
        <p:txBody>
          <a:bodyPr/>
          <a:lstStyle/>
          <a:p>
            <a:pPr>
              <a:defRPr/>
            </a:pPr>
            <a:fld id="{D35BDDF0-D2DC-4FED-8073-532A6BF65D0A}" type="slidenum">
              <a:rPr lang="en-US" smtClean="0"/>
              <a:pPr>
                <a:defRPr/>
              </a:pPr>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a:defRPr/>
            </a:pPr>
            <a:fld id="{9FA0C172-9108-4BAA-AC7D-776745CFD29A}" type="datetimeFigureOut">
              <a:rPr lang="en-US" smtClean="0"/>
              <a:pPr>
                <a:defRPr/>
              </a:pPr>
              <a:t>10/14/2014</a:t>
            </a:fld>
            <a:endParaRPr lang="en-US"/>
          </a:p>
        </p:txBody>
      </p:sp>
      <p:sp>
        <p:nvSpPr>
          <p:cNvPr id="8" name="Slide Number Placeholder 7"/>
          <p:cNvSpPr>
            <a:spLocks noGrp="1"/>
          </p:cNvSpPr>
          <p:nvPr>
            <p:ph type="sldNum" sz="quarter" idx="11"/>
          </p:nvPr>
        </p:nvSpPr>
        <p:spPr/>
        <p:txBody>
          <a:bodyPr/>
          <a:lstStyle/>
          <a:p>
            <a:pPr>
              <a:defRPr/>
            </a:pPr>
            <a:fld id="{8407DDBF-D2BE-4447-BF06-29FC8DBDCD40}"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F060618-E96D-430E-8A3A-7A66C6A5D9DF}" type="datetimeFigureOut">
              <a:rPr lang="en-US" smtClean="0"/>
              <a:pPr>
                <a:defRPr/>
              </a:pPr>
              <a:t>10/14/2014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3600AC-CABC-4D78-BF78-0B84E02F02AD}"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DEEBE07-414F-4F14-97AF-FB527E8427A6}" type="datetimeFigureOut">
              <a:rPr lang="en-US" smtClean="0"/>
              <a:pPr>
                <a:defRPr/>
              </a:pPr>
              <a:t>10/14/2014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0408525-8D4E-475D-9530-7613228534EC}"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pPr lvl="0"/>
            <a:endParaRPr lang="en-US" noProof="0"/>
          </a:p>
        </p:txBody>
      </p:sp>
      <p:sp>
        <p:nvSpPr>
          <p:cNvPr id="5" name="Date Placeholder 4"/>
          <p:cNvSpPr>
            <a:spLocks noGrp="1"/>
          </p:cNvSpPr>
          <p:nvPr>
            <p:ph type="dt" sz="half" idx="10"/>
          </p:nvPr>
        </p:nvSpPr>
        <p:spPr>
          <a:xfrm>
            <a:off x="914400" y="63246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pPr>
              <a:defRPr/>
            </a:pPr>
            <a:fld id="{D1545DC5-73C9-4B24-A6C1-70E145DA13F9}" type="slidenum">
              <a:rPr lang="en-US"/>
              <a:pPr>
                <a:defRPr/>
              </a:pPr>
              <a:t>‹#›</a:t>
            </a:fld>
            <a:endParaRPr lang="en-US"/>
          </a:p>
        </p:txBody>
      </p:sp>
    </p:spTree>
    <p:extLst>
      <p:ext uri="{BB962C8B-B14F-4D97-AF65-F5344CB8AC3E}">
        <p14:creationId xmlns:p14="http://schemas.microsoft.com/office/powerpoint/2010/main" val="404982252"/>
      </p:ext>
    </p:extLst>
  </p:cSld>
  <p:clrMapOvr>
    <a:masterClrMapping/>
  </p:clrMapOvr>
  <p:transition advTm="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741693B5-637E-4137-922F-67709D87470D}" type="slidenum">
              <a:rPr lang="en-US"/>
              <a:pPr>
                <a:defRPr/>
              </a:pPr>
              <a:t>‹#›</a:t>
            </a:fld>
            <a:endParaRPr lang="en-US"/>
          </a:p>
        </p:txBody>
      </p:sp>
    </p:spTree>
    <p:extLst>
      <p:ext uri="{BB962C8B-B14F-4D97-AF65-F5344CB8AC3E}">
        <p14:creationId xmlns:p14="http://schemas.microsoft.com/office/powerpoint/2010/main" val="3712336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a:defRPr/>
            </a:pPr>
            <a:fld id="{BC054970-7A22-4BF8-A9B3-64C4C3D21008}" type="slidenum">
              <a:rPr lang="en-US"/>
              <a:pPr>
                <a:defRPr/>
              </a:pPr>
              <a:t>‹#›</a:t>
            </a:fld>
            <a:endParaRPr lang="en-US"/>
          </a:p>
        </p:txBody>
      </p:sp>
    </p:spTree>
    <p:extLst>
      <p:ext uri="{BB962C8B-B14F-4D97-AF65-F5344CB8AC3E}">
        <p14:creationId xmlns:p14="http://schemas.microsoft.com/office/powerpoint/2010/main" val="2317131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96AF1000-FF51-41D3-9C86-51E4FFCCBC55}" type="slidenum">
              <a:rPr lang="en-US"/>
              <a:pPr>
                <a:defRPr/>
              </a:pPr>
              <a:t>‹#›</a:t>
            </a:fld>
            <a:endParaRPr lang="en-US"/>
          </a:p>
        </p:txBody>
      </p:sp>
    </p:spTree>
    <p:extLst>
      <p:ext uri="{BB962C8B-B14F-4D97-AF65-F5344CB8AC3E}">
        <p14:creationId xmlns:p14="http://schemas.microsoft.com/office/powerpoint/2010/main" val="114373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pPr>
              <a:defRPr/>
            </a:pPr>
            <a:fld id="{BCFAB9A5-FC79-4DF7-8531-108D88D5166F}" type="datetimeFigureOut">
              <a:rPr lang="en-US" smtClean="0"/>
              <a:pPr>
                <a:defRPr/>
              </a:pPr>
              <a:t>10/14/2014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B620702-497A-434C-B6D0-5C0CA5E77F2E}"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83D4F5DE-02E6-4E3A-B925-AA57D0AC1054}" type="datetimeFigureOut">
              <a:rPr lang="en-US" smtClean="0"/>
              <a:pPr>
                <a:defRPr/>
              </a:pPr>
              <a:t>10/14/2014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580084-0A4C-4632-8BB2-6545AC30EE8F}" type="slidenum">
              <a:rPr lang="en-US" smtClean="0"/>
              <a:pPr>
                <a:defRPr/>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pPr>
              <a:defRPr/>
            </a:pPr>
            <a:fld id="{EE509637-576B-4166-AD6C-CB606399E088}" type="datetimeFigureOut">
              <a:rPr lang="en-US" smtClean="0"/>
              <a:pPr>
                <a:defRPr/>
              </a:pPr>
              <a:t>10/14/2014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38B8EA1-79FE-41D6-BC42-D04F0D56C452}" type="slidenum">
              <a:rPr lang="en-US" smtClean="0"/>
              <a:pPr>
                <a:defRPr/>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fld id="{9CB4F1A5-6CFE-4620-A850-4E30F7C20875}" type="datetimeFigureOut">
              <a:rPr lang="en-US" smtClean="0"/>
              <a:pPr>
                <a:defRPr/>
              </a:pPr>
              <a:t>10/14/2014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2025CE6-598B-4656-AABC-BEBB05FECAA3}" type="slidenum">
              <a:rPr lang="en-US" smtClean="0"/>
              <a:pPr>
                <a:defRPr/>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5E74DEFF-941C-4EE8-BB3E-35D13B962A08}" type="datetimeFigureOut">
              <a:rPr lang="en-US" smtClean="0"/>
              <a:pPr>
                <a:defRPr/>
              </a:pPr>
              <a:t>10/14/2014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B62EAF0-8AE8-494F-87F9-DCA459F5953D}"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B728947-4387-46BE-84AF-C70281E6B4B1}" type="datetimeFigureOut">
              <a:rPr lang="en-US" smtClean="0"/>
              <a:pPr>
                <a:defRPr/>
              </a:pPr>
              <a:t>10/14/2014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CD221CA-1798-40E9-802A-6A715B50612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830AC3E-8C6D-4CD8-A1E9-B41401BA79EB}" type="datetimeFigureOut">
              <a:rPr lang="en-US" smtClean="0"/>
              <a:pPr>
                <a:defRPr/>
              </a:pPr>
              <a:t>10/14/2014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EEED150-FE90-412E-A785-97D8B5C21A51}"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CA6A563-6F52-41AC-B38F-EB09CAB81181}" type="datetimeFigureOut">
              <a:rPr lang="en-US" smtClean="0"/>
              <a:pPr>
                <a:defRPr/>
              </a:pPr>
              <a:t>10/14/2014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D92C5AF-D1DF-4452-B248-72F603738107}"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fld id="{0999E8B6-09A2-41FB-B946-9609F32E7A63}" type="datetimeFigureOut">
              <a:rPr lang="en-US" smtClean="0"/>
              <a:pPr>
                <a:defRPr/>
              </a:pPr>
              <a:t>10/14/2014</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AD2034E7-EED1-4705-BA9F-2B60BF959A8F}" type="slidenum">
              <a:rPr lang="en-US" smtClean="0"/>
              <a:pPr>
                <a:defRPr/>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78" r:id="rId15"/>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png"/></Relationships>
</file>

<file path=ppt/slides/_rels/slide10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31.png"/><Relationship Id="rId4" Type="http://schemas.openxmlformats.org/officeDocument/2006/relationships/oleObject" Target="../embeddings/oleObject2.bin"/></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9.xml"/><Relationship Id="rId1" Type="http://schemas.openxmlformats.org/officeDocument/2006/relationships/slideLayout" Target="../slideLayouts/slideLayout14.xml"/><Relationship Id="rId4" Type="http://schemas.openxmlformats.org/officeDocument/2006/relationships/image" Target="../media/image134.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4.xml"/><Relationship Id="rId1" Type="http://schemas.openxmlformats.org/officeDocument/2006/relationships/slideLayout" Target="../slideLayouts/slideLayout15.xml"/><Relationship Id="rId4" Type="http://schemas.openxmlformats.org/officeDocument/2006/relationships/image" Target="../media/image145.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1.xml"/><Relationship Id="rId1" Type="http://schemas.openxmlformats.org/officeDocument/2006/relationships/slideLayout" Target="../slideLayouts/slideLayout4.xml"/><Relationship Id="rId4" Type="http://schemas.openxmlformats.org/officeDocument/2006/relationships/image" Target="../media/image154.jpeg"/></Relationships>
</file>

<file path=ppt/slides/_rels/slide1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1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image" Target="../media/image162.jpeg"/></Relationships>
</file>

<file path=ppt/slides/_rels/slide13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1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42.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png"/><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jpeg"/><Relationship Id="rId4" Type="http://schemas.openxmlformats.org/officeDocument/2006/relationships/image" Target="../media/image17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82.jpeg"/></Relationships>
</file>

<file path=ppt/slides/_rels/slide14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14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0.xml"/><Relationship Id="rId1" Type="http://schemas.openxmlformats.org/officeDocument/2006/relationships/slideLayout" Target="../slideLayouts/slideLayout6.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64.xml.rels><?xml version="1.0" encoding="UTF-8" standalone="yes"?>
<Relationships xmlns="http://schemas.openxmlformats.org/package/2006/relationships"><Relationship Id="rId3" Type="http://schemas.openxmlformats.org/officeDocument/2006/relationships/hyperlink" Target="http://www.eaa.net/" TargetMode="External"/><Relationship Id="rId7" Type="http://schemas.openxmlformats.org/officeDocument/2006/relationships/hyperlink" Target="http://www.aamanet.org/" TargetMode="External"/><Relationship Id="rId2" Type="http://schemas.openxmlformats.org/officeDocument/2006/relationships/hyperlink" Target="http://www.aluminum.org/" TargetMode="External"/><Relationship Id="rId1" Type="http://schemas.openxmlformats.org/officeDocument/2006/relationships/slideLayout" Target="../slideLayouts/slideLayout2.xml"/><Relationship Id="rId6" Type="http://schemas.openxmlformats.org/officeDocument/2006/relationships/hyperlink" Target="http://www.anodizing.org/" TargetMode="External"/><Relationship Id="rId5" Type="http://schemas.openxmlformats.org/officeDocument/2006/relationships/hyperlink" Target="http://www.aluinfo.de/" TargetMode="External"/><Relationship Id="rId4" Type="http://schemas.openxmlformats.org/officeDocument/2006/relationships/hyperlink" Target="http://www.world-aluminium.org/"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aluminum.org/tealsheets" TargetMode="External"/><Relationship Id="rId2" Type="http://schemas.openxmlformats.org/officeDocument/2006/relationships/hyperlink" Target="http://www.aluminum.org/Content/NavigationMenu/BookStore/WhatsNew1/default.htm" TargetMode="Externa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hyperlink" Target="http://www.aluminum.org/source/Orders/index.cfm?section=BookStore&amp;ETask=1&amp;Task=1&amp;SEARCH_TYPE=FIND&amp;FindIn=0&amp;FindSpec=Yellow&amp;x=17&amp;y=10" TargetMode="External"/><Relationship Id="rId2" Type="http://schemas.openxmlformats.org/officeDocument/2006/relationships/hyperlink" Target="http://www.aluminum.org/" TargetMode="External"/><Relationship Id="rId1" Type="http://schemas.openxmlformats.org/officeDocument/2006/relationships/slideLayout" Target="../slideLayouts/slideLayout7.xml"/><Relationship Id="rId6" Type="http://schemas.openxmlformats.org/officeDocument/2006/relationships/hyperlink" Target="http://www.aluminum.org/Content/NavigationMenu/TheIndustry/SheetPlate/default.htm" TargetMode="External"/><Relationship Id="rId5" Type="http://schemas.openxmlformats.org/officeDocument/2006/relationships/hyperlink" Target="http://www.aluminum.org/Content/NavigationMenu/TheIndustry/SheetPlate/AluminumApplicationsintheRailIndustry/Aluminum_Applications_in_the_Rail_Industry.pdf" TargetMode="External"/><Relationship Id="rId4" Type="http://schemas.openxmlformats.org/officeDocument/2006/relationships/hyperlink" Target="http://www.aluminum.org/Content/NavigationMenu/TheIndustry/SheetPlate/GuidelinesforMinimizingWaterStainingofAluminum2009/TR309.pdf"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www.chevrolet.com/new-2014-corvette/?seo=goo_|_GM+Chevy+Awareness_|_GG-AWR-Corvette-Stingray-BP-SN-Exact_|_Corvette+Stingray_|_2014%20corvette"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oleObject" Target="../embeddings/oleObject1.bin"/><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 y="1752600"/>
            <a:ext cx="8610600" cy="1828800"/>
          </a:xfrm>
          <a:ln>
            <a:miter lim="800000"/>
            <a:headEnd/>
            <a:tailEnd/>
          </a:ln>
        </p:spPr>
        <p:txBody>
          <a:bodyPr>
            <a:noAutofit/>
          </a:bodyPr>
          <a:lstStyle/>
          <a:p>
            <a:pPr eaLnBrk="1" fontAlgn="auto" hangingPunct="1">
              <a:spcAft>
                <a:spcPts val="0"/>
              </a:spcAft>
              <a:defRPr/>
            </a:pPr>
            <a:r>
              <a:rPr sz="6600" dirty="0" smtClean="0"/>
              <a:t/>
            </a:r>
            <a:br>
              <a:rPr sz="6600" dirty="0" smtClean="0"/>
            </a:br>
            <a:r>
              <a:rPr lang="en-US"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mn-ea"/>
                <a:cs typeface="+mn-cs"/>
              </a:rPr>
              <a:t>De</a:t>
            </a:r>
            <a:r>
              <a:rPr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mn-ea"/>
                <a:cs typeface="+mn-cs"/>
              </a:rPr>
              <a:t>signing </a:t>
            </a:r>
            <a:br>
              <a:rPr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mn-ea"/>
                <a:cs typeface="+mn-cs"/>
              </a:rPr>
            </a:br>
            <a:r>
              <a:rPr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mn-ea"/>
                <a:cs typeface="+mn-cs"/>
              </a:rPr>
              <a:t>to the limits </a:t>
            </a:r>
            <a:br>
              <a:rPr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mn-ea"/>
                <a:cs typeface="+mn-cs"/>
              </a:rPr>
            </a:br>
            <a:r>
              <a:rPr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mn-ea"/>
                <a:cs typeface="+mn-cs"/>
              </a:rPr>
              <a:t>of your imagination!</a:t>
            </a:r>
            <a:endParaRPr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mn-ea"/>
              <a:cs typeface="+mn-cs"/>
            </a:endParaRPr>
          </a:p>
        </p:txBody>
      </p:sp>
      <p:sp>
        <p:nvSpPr>
          <p:cNvPr id="3" name="Subtitle 2"/>
          <p:cNvSpPr>
            <a:spLocks noGrp="1"/>
          </p:cNvSpPr>
          <p:nvPr>
            <p:ph type="subTitle" idx="1"/>
          </p:nvPr>
        </p:nvSpPr>
        <p:spPr>
          <a:xfrm>
            <a:off x="4384643" y="3886200"/>
            <a:ext cx="4495800" cy="1752600"/>
          </a:xfrm>
        </p:spPr>
        <p:txBody>
          <a:bodyPr>
            <a:normAutofit fontScale="92500" lnSpcReduction="20000"/>
          </a:bodyPr>
          <a:lstStyle/>
          <a:p>
            <a:pPr eaLnBrk="1" hangingPunct="1"/>
            <a:r>
              <a:rPr lang="en-US" sz="1600" i="1" dirty="0" smtClean="0"/>
              <a:t>Brought to you by:</a:t>
            </a:r>
          </a:p>
          <a:p>
            <a:pPr eaLnBrk="1" hangingPunct="1"/>
            <a:r>
              <a:rPr lang="en-US" b="1" dirty="0" smtClean="0"/>
              <a:t>Aluminum Extruders Council</a:t>
            </a:r>
          </a:p>
          <a:p>
            <a:pPr eaLnBrk="1" hangingPunct="1"/>
            <a:r>
              <a:rPr lang="en-US" dirty="0" smtClean="0"/>
              <a:t>www.aec.org</a:t>
            </a:r>
          </a:p>
          <a:p>
            <a:pPr eaLnBrk="1" hangingPunct="1"/>
            <a:r>
              <a:rPr lang="en-US" b="1" dirty="0" smtClean="0"/>
              <a:t>ET Foundation</a:t>
            </a:r>
          </a:p>
          <a:p>
            <a:pPr eaLnBrk="1" hangingPunct="1"/>
            <a:r>
              <a:rPr lang="en-US" dirty="0" smtClean="0"/>
              <a:t>www.etfoundation.org</a:t>
            </a:r>
          </a:p>
        </p:txBody>
      </p:sp>
      <p:sp>
        <p:nvSpPr>
          <p:cNvPr id="4" name="Rectangle 3"/>
          <p:cNvSpPr/>
          <p:nvPr/>
        </p:nvSpPr>
        <p:spPr>
          <a:xfrm>
            <a:off x="381000" y="457200"/>
            <a:ext cx="8499443" cy="1015663"/>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6000" b="1" spc="150" dirty="0">
                <a:ln w="11430"/>
                <a:solidFill>
                  <a:srgbClr val="FFFF99"/>
                </a:solidFill>
                <a:effectLst>
                  <a:outerShdw blurRad="38100" dist="38100" dir="2700000" algn="tl">
                    <a:srgbClr val="000000">
                      <a:alpha val="43137"/>
                    </a:srgbClr>
                  </a:outerShdw>
                </a:effectLst>
              </a:rPr>
              <a:t>Aluminum Extrusions</a:t>
            </a:r>
          </a:p>
        </p:txBody>
      </p:sp>
      <p:pic>
        <p:nvPicPr>
          <p:cNvPr id="1536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96200" y="5754688"/>
            <a:ext cx="108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descr="AIG_logo_animated"/>
          <p:cNvPicPr>
            <a:picLocks noChangeAspect="1" noChangeArrowheads="1" noCrop="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5638800"/>
            <a:ext cx="4419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00600" y="5754688"/>
            <a:ext cx="2457259" cy="616194"/>
          </a:xfrm>
          <a:prstGeom prst="rect">
            <a:avLst/>
          </a:prstGeom>
        </p:spPr>
      </p:pic>
      <p:sp>
        <p:nvSpPr>
          <p:cNvPr id="6" name="TextBox 5"/>
          <p:cNvSpPr txBox="1"/>
          <p:nvPr/>
        </p:nvSpPr>
        <p:spPr>
          <a:xfrm>
            <a:off x="7086600" y="6578600"/>
            <a:ext cx="1698625" cy="230832"/>
          </a:xfrm>
          <a:prstGeom prst="rect">
            <a:avLst/>
          </a:prstGeom>
          <a:noFill/>
        </p:spPr>
        <p:txBody>
          <a:bodyPr wrap="square" rtlCol="0">
            <a:spAutoFit/>
          </a:bodyPr>
          <a:lstStyle/>
          <a:p>
            <a:r>
              <a:rPr lang="en-US" sz="900" dirty="0" smtClean="0"/>
              <a:t>Revised November 8, 2014</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5366"/>
                                        </p:tgtEl>
                                        <p:attrNameLst>
                                          <p:attrName>style.visibility</p:attrName>
                                        </p:attrNameLst>
                                      </p:cBhvr>
                                      <p:to>
                                        <p:strVal val="visible"/>
                                      </p:to>
                                    </p:set>
                                    <p:animEffect transition="in" filter="fade">
                                      <p:cBhvr>
                                        <p:cTn id="14" dur="2000"/>
                                        <p:tgtEl>
                                          <p:spTgt spid="15366"/>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childTnLst>
                                </p:cTn>
                              </p:par>
                            </p:childTnLst>
                          </p:cTn>
                        </p:par>
                        <p:par>
                          <p:cTn id="19" fill="hold" nodeType="afterGroup">
                            <p:stCondLst>
                              <p:cond delay="5000"/>
                            </p:stCondLst>
                            <p:childTnLst>
                              <p:par>
                                <p:cTn id="20" presetID="10"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childTnLst>
                          </p:cTn>
                        </p:par>
                        <p:par>
                          <p:cTn id="26" fill="hold" nodeType="afterGroup">
                            <p:stCondLst>
                              <p:cond delay="700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15365"/>
                                        </p:tgtEl>
                                        <p:attrNameLst>
                                          <p:attrName>style.visibility</p:attrName>
                                        </p:attrNameLst>
                                      </p:cBhvr>
                                      <p:to>
                                        <p:strVal val="visible"/>
                                      </p:to>
                                    </p:set>
                                    <p:animEffect transition="in" filter="fade">
                                      <p:cBhvr>
                                        <p:cTn id="38" dur="2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8763000" cy="5334000"/>
          </a:xfrm>
        </p:spPr>
        <p:txBody>
          <a:bodyPr>
            <a:normAutofit/>
          </a:bodyPr>
          <a:lstStyle/>
          <a:p>
            <a:pPr marL="420624" indent="-384048" eaLnBrk="1" fontAlgn="auto" hangingPunct="1">
              <a:spcAft>
                <a:spcPts val="0"/>
              </a:spcAft>
              <a:buFont typeface="Wingdings 2"/>
              <a:buChar char=""/>
              <a:defRPr/>
            </a:pPr>
            <a:r>
              <a:rPr lang="en-US" dirty="0" smtClean="0"/>
              <a:t>The Shape can be designed</a:t>
            </a:r>
            <a:br>
              <a:rPr lang="en-US" dirty="0" smtClean="0"/>
            </a:br>
            <a:r>
              <a:rPr lang="en-US" dirty="0" smtClean="0"/>
              <a:t>and extruded to be more than </a:t>
            </a:r>
            <a:br>
              <a:rPr lang="en-US" dirty="0" smtClean="0"/>
            </a:br>
            <a:r>
              <a:rPr lang="en-US" dirty="0" smtClean="0"/>
              <a:t>the base for a useful product.</a:t>
            </a:r>
            <a:br>
              <a:rPr lang="en-US" dirty="0" smtClean="0"/>
            </a:br>
            <a:endParaRPr lang="en-US" dirty="0" smtClean="0"/>
          </a:p>
          <a:p>
            <a:pPr marL="420624" indent="-384048" eaLnBrk="1" fontAlgn="auto" hangingPunct="1">
              <a:spcAft>
                <a:spcPts val="0"/>
              </a:spcAft>
              <a:buFont typeface="Wingdings 2"/>
              <a:buChar char=""/>
              <a:defRPr/>
            </a:pPr>
            <a:r>
              <a:rPr lang="en-US" dirty="0" smtClean="0"/>
              <a:t>It can be formed to:</a:t>
            </a:r>
            <a:br>
              <a:rPr lang="en-US" dirty="0" smtClean="0"/>
            </a:br>
            <a:endParaRPr lang="en-US" sz="1000" dirty="0" smtClean="0"/>
          </a:p>
          <a:p>
            <a:pPr marL="722376" lvl="1" indent="-274320" eaLnBrk="1" fontAlgn="auto" hangingPunct="1">
              <a:spcAft>
                <a:spcPts val="0"/>
              </a:spcAft>
              <a:buFont typeface="Wingdings 2"/>
              <a:buChar char=""/>
              <a:defRPr/>
            </a:pPr>
            <a:r>
              <a:rPr lang="en-US" dirty="0" smtClean="0"/>
              <a:t>Reduce piece count / provide complex integral features</a:t>
            </a:r>
            <a:br>
              <a:rPr lang="en-US" dirty="0" smtClean="0"/>
            </a:br>
            <a:endParaRPr lang="en-US" sz="1000" dirty="0" smtClean="0"/>
          </a:p>
          <a:p>
            <a:pPr marL="722376" lvl="1" indent="-274320" eaLnBrk="1" fontAlgn="auto" hangingPunct="1">
              <a:spcAft>
                <a:spcPts val="0"/>
              </a:spcAft>
              <a:buFont typeface="Wingdings 2"/>
              <a:buChar char=""/>
              <a:defRPr/>
            </a:pPr>
            <a:r>
              <a:rPr lang="en-US" dirty="0" smtClean="0"/>
              <a:t>Facilitate manufacturing and assembly</a:t>
            </a:r>
            <a:br>
              <a:rPr lang="en-US" dirty="0" smtClean="0"/>
            </a:br>
            <a:endParaRPr lang="en-US" sz="1000" dirty="0" smtClean="0"/>
          </a:p>
          <a:p>
            <a:pPr marL="722376" lvl="1" indent="-274320" eaLnBrk="1" fontAlgn="auto" hangingPunct="1">
              <a:spcAft>
                <a:spcPts val="0"/>
              </a:spcAft>
              <a:buFont typeface="Wingdings 2"/>
              <a:buChar char=""/>
              <a:defRPr/>
            </a:pPr>
            <a:r>
              <a:rPr lang="en-US" dirty="0" smtClean="0"/>
              <a:t>Reduce costs and lead times for materials and production</a:t>
            </a:r>
            <a:br>
              <a:rPr lang="en-US" dirty="0" smtClean="0"/>
            </a:br>
            <a:endParaRPr lang="en-US" sz="1000" dirty="0" smtClean="0"/>
          </a:p>
          <a:p>
            <a:pPr marL="722376" lvl="1" indent="-274320" eaLnBrk="1" fontAlgn="auto" hangingPunct="1">
              <a:spcAft>
                <a:spcPts val="0"/>
              </a:spcAft>
              <a:buFont typeface="Wingdings 2"/>
              <a:buChar char=""/>
              <a:defRPr/>
            </a:pPr>
            <a:r>
              <a:rPr lang="en-US" dirty="0" smtClean="0"/>
              <a:t>Increase product reliability and durability</a:t>
            </a:r>
            <a:br>
              <a:rPr lang="en-US" dirty="0" smtClean="0"/>
            </a:br>
            <a:endParaRPr lang="en-US" sz="900" dirty="0" smtClean="0"/>
          </a:p>
          <a:p>
            <a:pPr marL="722376" lvl="1" indent="-274320" eaLnBrk="1" fontAlgn="auto" hangingPunct="1">
              <a:spcAft>
                <a:spcPts val="0"/>
              </a:spcAft>
              <a:buFont typeface="Wingdings 2"/>
              <a:buChar char=""/>
              <a:defRPr/>
            </a:pPr>
            <a:r>
              <a:rPr lang="en-US" dirty="0" smtClean="0"/>
              <a:t>Simplify maintenance and repairs for the final user of the product</a:t>
            </a:r>
            <a:br>
              <a:rPr lang="en-US" dirty="0" smtClean="0"/>
            </a:br>
            <a:endParaRPr lang="en-US" sz="900" dirty="0" smtClean="0"/>
          </a:p>
          <a:p>
            <a:pPr marL="722376" lvl="1" indent="-274320" eaLnBrk="1" fontAlgn="auto" hangingPunct="1">
              <a:spcAft>
                <a:spcPts val="0"/>
              </a:spcAft>
              <a:buFont typeface="Wingdings 2"/>
              <a:buChar char=""/>
              <a:defRPr/>
            </a:pPr>
            <a:r>
              <a:rPr lang="en-US" dirty="0" smtClean="0"/>
              <a:t>“Build in” an attractive appearance that can make the product easier to sell</a:t>
            </a:r>
          </a:p>
        </p:txBody>
      </p:sp>
      <p:pic>
        <p:nvPicPr>
          <p:cNvPr id="24578" name="Picture 4" descr="C:\Documents and Settings\Craig Werner\Desktop\Screenhunter screen shots\AEC Academic Outreach Photos\ScreenHunter_15 Dec. 10 14.1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62599" y="1453695"/>
            <a:ext cx="3483769"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en-US" dirty="0" smtClean="0">
                <a:solidFill>
                  <a:schemeClr val="tx2">
                    <a:lumMod val="75000"/>
                  </a:schemeClr>
                </a:solidFill>
                <a:effectLst>
                  <a:outerShdw blurRad="38100" dist="38100" dir="2700000" algn="tl">
                    <a:srgbClr val="000000">
                      <a:alpha val="43137"/>
                    </a:srgbClr>
                  </a:outerShdw>
                </a:effectLst>
              </a:rPr>
              <a:t>The Shape becomes </a:t>
            </a:r>
            <a:r>
              <a:rPr lang="en-US" u="sng" dirty="0" smtClean="0">
                <a:solidFill>
                  <a:schemeClr val="tx2">
                    <a:lumMod val="75000"/>
                  </a:schemeClr>
                </a:solidFill>
                <a:effectLst>
                  <a:outerShdw blurRad="38100" dist="38100" dir="2700000" algn="tl">
                    <a:srgbClr val="000000">
                      <a:alpha val="43137"/>
                    </a:srgbClr>
                  </a:outerShdw>
                </a:effectLst>
              </a:rPr>
              <a:t>more</a:t>
            </a:r>
            <a:r>
              <a:rPr lang="en-US" dirty="0">
                <a:solidFill>
                  <a:schemeClr val="tx2">
                    <a:lumMod val="75000"/>
                  </a:schemeClr>
                </a:solidFill>
                <a:effectLst>
                  <a:outerShdw blurRad="38100" dist="38100" dir="2700000" algn="tl">
                    <a:srgbClr val="000000">
                      <a:alpha val="43137"/>
                    </a:srgbClr>
                  </a:outerShdw>
                </a:effectLst>
              </a:rPr>
              <a:t/>
            </a:r>
            <a:br>
              <a:rPr lang="en-US" dirty="0">
                <a:solidFill>
                  <a:schemeClr val="tx2">
                    <a:lumMod val="75000"/>
                  </a:schemeClr>
                </a:solidFill>
                <a:effectLst>
                  <a:outerShdw blurRad="38100" dist="38100" dir="2700000" algn="tl">
                    <a:srgbClr val="000000">
                      <a:alpha val="43137"/>
                    </a:srgbClr>
                  </a:outerShdw>
                </a:effectLst>
              </a:rPr>
            </a:br>
            <a:r>
              <a:rPr lang="en-US" dirty="0" smtClean="0">
                <a:solidFill>
                  <a:schemeClr val="tx2">
                    <a:lumMod val="75000"/>
                  </a:schemeClr>
                </a:solidFill>
                <a:effectLst>
                  <a:outerShdw blurRad="38100" dist="38100" dir="2700000" algn="tl">
                    <a:srgbClr val="000000">
                      <a:alpha val="43137"/>
                    </a:srgbClr>
                  </a:outerShdw>
                </a:effectLst>
              </a:rPr>
              <a:t>than an end in itself</a:t>
            </a:r>
            <a:endParaRPr lang="en-US" dirty="0">
              <a:solidFill>
                <a:schemeClr val="tx2">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6248400" y="3371396"/>
            <a:ext cx="2471738" cy="415925"/>
          </a:xfrm>
          <a:prstGeom prst="rect">
            <a:avLst/>
          </a:prstGeom>
          <a:noFill/>
        </p:spPr>
        <p:txBody>
          <a:bodyPr wrap="none">
            <a:spAutoFit/>
          </a:bodyPr>
          <a:lstStyle/>
          <a:p>
            <a:pPr>
              <a:defRPr/>
            </a:pPr>
            <a:r>
              <a:rPr lang="en-US" sz="1050" dirty="0">
                <a:solidFill>
                  <a:schemeClr val="bg1"/>
                </a:solidFill>
                <a:effectLst>
                  <a:outerShdw blurRad="38100" dist="38100" dir="2700000" algn="tl">
                    <a:srgbClr val="000000">
                      <a:alpha val="43137"/>
                    </a:srgbClr>
                  </a:outerShdw>
                </a:effectLst>
              </a:rPr>
              <a:t>Courtesy of </a:t>
            </a:r>
            <a:r>
              <a:rPr lang="en-US" sz="1050" i="1" dirty="0">
                <a:solidFill>
                  <a:schemeClr val="bg1"/>
                </a:solidFill>
                <a:effectLst>
                  <a:outerShdw blurRad="38100" dist="38100" dir="2700000" algn="tl">
                    <a:srgbClr val="000000">
                      <a:alpha val="43137"/>
                    </a:srgbClr>
                  </a:outerShdw>
                </a:effectLst>
              </a:rPr>
              <a:t>Light Metal Age</a:t>
            </a:r>
            <a:r>
              <a:rPr lang="en-US" sz="1050" dirty="0">
                <a:solidFill>
                  <a:schemeClr val="bg1"/>
                </a:solidFill>
                <a:effectLst>
                  <a:outerShdw blurRad="38100" dist="38100" dir="2700000" algn="tl">
                    <a:srgbClr val="000000">
                      <a:alpha val="43137"/>
                    </a:srgbClr>
                  </a:outerShdw>
                </a:effectLst>
              </a:rPr>
              <a:t> magazine</a:t>
            </a:r>
          </a:p>
          <a:p>
            <a:pPr>
              <a:defRPr/>
            </a:pPr>
            <a:endParaRPr lang="en-US" sz="1050" dirty="0">
              <a:solidFill>
                <a:schemeClr val="accent2">
                  <a:lumMod val="60000"/>
                  <a:lumOff val="40000"/>
                </a:schemeClr>
              </a:solidFill>
              <a:effectLst>
                <a:outerShdw blurRad="38100" dist="38100" dir="2700000" algn="tl">
                  <a:srgbClr val="000000">
                    <a:alpha val="43137"/>
                  </a:srgbClr>
                </a:outerShdw>
              </a:effectLst>
            </a:endParaRPr>
          </a:p>
        </p:txBody>
      </p:sp>
      <p:sp>
        <p:nvSpPr>
          <p:cNvPr id="6" name="Rectangle 5"/>
          <p:cNvSpPr/>
          <p:nvPr/>
        </p:nvSpPr>
        <p:spPr>
          <a:xfrm>
            <a:off x="5562599" y="1453695"/>
            <a:ext cx="3483770" cy="2133600"/>
          </a:xfrm>
          <a:prstGeom prst="rect">
            <a:avLst/>
          </a:prstGeom>
          <a:noFill/>
          <a:ln w="44450">
            <a:solidFill>
              <a:srgbClr val="001A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nodeType="withEffect">
                                  <p:stCondLst>
                                    <p:cond delay="1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par>
                          <p:cTn id="15" fill="hold" nodeType="afterGroup">
                            <p:stCondLst>
                              <p:cond delay="550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par>
                          <p:cTn id="19" fill="hold" nodeType="afterGroup">
                            <p:stCondLst>
                              <p:cond delay="7500"/>
                            </p:stCondLst>
                            <p:childTnLst>
                              <p:par>
                                <p:cTn id="20" presetID="10"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par>
                          <p:cTn id="23" fill="hold" nodeType="afterGroup">
                            <p:stCondLst>
                              <p:cond delay="9500"/>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par>
                          <p:cTn id="27" fill="hold" nodeType="afterGroup">
                            <p:stCondLst>
                              <p:cond delay="11500"/>
                            </p:stCondLst>
                            <p:childTnLst>
                              <p:par>
                                <p:cTn id="28" presetID="10" presetClass="entr" presetSubtype="0"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par>
                          <p:cTn id="31" fill="hold" nodeType="afterGroup">
                            <p:stCondLst>
                              <p:cond delay="13500"/>
                            </p:stCondLst>
                            <p:childTnLst>
                              <p:par>
                                <p:cTn id="32" presetID="10"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par>
                          <p:cTn id="35" fill="hold" nodeType="afterGroup">
                            <p:stCondLst>
                              <p:cond delay="15500"/>
                            </p:stCondLst>
                            <p:childTnLst>
                              <p:par>
                                <p:cTn id="36" presetID="10" presetClass="entr" presetSubtype="0"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1" descr="C:\Documents and Settings\Craig Werner\Desktop\Screenhunter screen shots\ScreenHunter_45 Mar. 18 13.5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91816" y="1828800"/>
            <a:ext cx="669855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itle 1"/>
          <p:cNvSpPr>
            <a:spLocks noGrp="1"/>
          </p:cNvSpPr>
          <p:nvPr>
            <p:ph type="title"/>
          </p:nvPr>
        </p:nvSpPr>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5" name="TextBox 4"/>
          <p:cNvSpPr txBox="1"/>
          <p:nvPr/>
        </p:nvSpPr>
        <p:spPr>
          <a:xfrm>
            <a:off x="2491816" y="1828800"/>
            <a:ext cx="3194050" cy="461962"/>
          </a:xfrm>
          <a:prstGeom prst="rect">
            <a:avLst/>
          </a:prstGeom>
          <a:noFill/>
        </p:spPr>
        <p:txBody>
          <a:bodyPr wrap="none">
            <a:spAutoFit/>
          </a:bodyPr>
          <a:lstStyle/>
          <a:p>
            <a:pPr>
              <a:defRPr/>
            </a:pPr>
            <a:r>
              <a:rPr lang="en-US" sz="1200" dirty="0">
                <a:solidFill>
                  <a:schemeClr val="bg1">
                    <a:lumMod val="95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
        <p:nvSpPr>
          <p:cNvPr id="110595" name="Content Placeholder 2"/>
          <p:cNvSpPr>
            <a:spLocks noGrp="1"/>
          </p:cNvSpPr>
          <p:nvPr>
            <p:ph idx="1"/>
          </p:nvPr>
        </p:nvSpPr>
        <p:spPr>
          <a:xfrm>
            <a:off x="0" y="1600200"/>
            <a:ext cx="7467600" cy="4525963"/>
          </a:xfrm>
        </p:spPr>
        <p:txBody>
          <a:bodyPr/>
          <a:lstStyle/>
          <a:p>
            <a:r>
              <a:rPr lang="en-US" sz="1800" dirty="0" smtClean="0"/>
              <a:t>Tooling</a:t>
            </a:r>
          </a:p>
          <a:p>
            <a:r>
              <a:rPr lang="en-US" sz="1800" dirty="0" smtClean="0"/>
              <a:t>Billet Furnace</a:t>
            </a:r>
          </a:p>
          <a:p>
            <a:r>
              <a:rPr lang="en-US" sz="1800" dirty="0" smtClean="0"/>
              <a:t>Extrusion Press</a:t>
            </a:r>
          </a:p>
          <a:p>
            <a:r>
              <a:rPr lang="en-US" sz="1800" dirty="0" smtClean="0"/>
              <a:t>Handling Equip.</a:t>
            </a:r>
          </a:p>
          <a:p>
            <a:r>
              <a:rPr lang="en-US" sz="1800" dirty="0" smtClean="0"/>
              <a:t>Finish Saw</a:t>
            </a:r>
            <a:br>
              <a:rPr lang="en-US" sz="1800" dirty="0" smtClean="0"/>
            </a:br>
            <a:endParaRPr lang="en-US" sz="1800" dirty="0" smtClean="0">
              <a:solidFill>
                <a:schemeClr val="tx2">
                  <a:lumMod val="75000"/>
                </a:schemeClr>
              </a:solidFill>
            </a:endParaRPr>
          </a:p>
          <a:p>
            <a:r>
              <a:rPr lang="en-US" dirty="0" smtClean="0">
                <a:solidFill>
                  <a:schemeClr val="tx2">
                    <a:lumMod val="75000"/>
                  </a:schemeClr>
                </a:solidFill>
              </a:rPr>
              <a:t>Aging</a:t>
            </a:r>
            <a:br>
              <a:rPr lang="en-US" dirty="0" smtClean="0">
                <a:solidFill>
                  <a:schemeClr val="tx2">
                    <a:lumMod val="75000"/>
                  </a:schemeClr>
                </a:solidFill>
              </a:rPr>
            </a:br>
            <a:r>
              <a:rPr lang="en-US" dirty="0" smtClean="0">
                <a:solidFill>
                  <a:schemeClr val="tx2">
                    <a:lumMod val="75000"/>
                  </a:schemeClr>
                </a:solidFill>
              </a:rPr>
              <a:t>System</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Fabrication &amp; </a:t>
            </a:r>
            <a:br>
              <a:rPr lang="en-US" sz="1800" dirty="0" smtClean="0"/>
            </a:br>
            <a:r>
              <a:rPr lang="en-US" sz="1800" dirty="0" smtClean="0"/>
              <a:t>Finishing</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152400" y="152400"/>
            <a:ext cx="8763000" cy="990600"/>
          </a:xfrm>
        </p:spPr>
        <p:txBody>
          <a:bodyPr/>
          <a:lstStyle/>
          <a:p>
            <a:pPr>
              <a:defRPr/>
            </a:pPr>
            <a:r>
              <a:rPr lang="en-US" sz="4800"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11619" name="Content Placeholder 2"/>
          <p:cNvSpPr>
            <a:spLocks noGrp="1"/>
          </p:cNvSpPr>
          <p:nvPr>
            <p:ph idx="1"/>
          </p:nvPr>
        </p:nvSpPr>
        <p:spPr>
          <a:xfrm>
            <a:off x="76200" y="1676401"/>
            <a:ext cx="4191000" cy="3048000"/>
          </a:xfrm>
        </p:spPr>
        <p:txBody>
          <a:bodyPr/>
          <a:lstStyle/>
          <a:p>
            <a:r>
              <a:rPr lang="en-US" sz="1800" dirty="0" smtClean="0"/>
              <a:t>Tooling</a:t>
            </a:r>
          </a:p>
          <a:p>
            <a:r>
              <a:rPr lang="en-US" sz="1800" dirty="0" smtClean="0"/>
              <a:t>Billet Furnace</a:t>
            </a:r>
          </a:p>
          <a:p>
            <a:r>
              <a:rPr lang="en-US" sz="1800" dirty="0" smtClean="0"/>
              <a:t>Extrusion Press</a:t>
            </a:r>
          </a:p>
          <a:p>
            <a:r>
              <a:rPr lang="en-US" sz="1800" dirty="0" smtClean="0"/>
              <a:t>Handling Equipment</a:t>
            </a:r>
          </a:p>
          <a:p>
            <a:r>
              <a:rPr lang="en-US" sz="1800" dirty="0" smtClean="0"/>
              <a:t>Finish Saw</a:t>
            </a:r>
          </a:p>
          <a:p>
            <a:r>
              <a:rPr lang="en-US" sz="1800" dirty="0" smtClean="0"/>
              <a:t>Aging System</a:t>
            </a:r>
            <a:r>
              <a:rPr lang="en-US" sz="800" dirty="0" smtClean="0"/>
              <a:t/>
            </a:r>
            <a:br>
              <a:rPr lang="en-US" sz="800" dirty="0" smtClean="0"/>
            </a:br>
            <a:endParaRPr lang="en-US" sz="800" dirty="0" smtClean="0"/>
          </a:p>
          <a:p>
            <a:r>
              <a:rPr lang="en-US" dirty="0" smtClean="0">
                <a:solidFill>
                  <a:schemeClr val="tx2">
                    <a:lumMod val="75000"/>
                  </a:schemeClr>
                </a:solidFill>
              </a:rPr>
              <a:t>Fabrication </a:t>
            </a:r>
            <a:br>
              <a:rPr lang="en-US" dirty="0" smtClean="0">
                <a:solidFill>
                  <a:schemeClr val="tx2">
                    <a:lumMod val="75000"/>
                  </a:schemeClr>
                </a:solidFill>
              </a:rPr>
            </a:br>
            <a:r>
              <a:rPr lang="en-US" dirty="0" smtClean="0">
                <a:solidFill>
                  <a:schemeClr val="tx2">
                    <a:lumMod val="75000"/>
                  </a:schemeClr>
                </a:solidFill>
              </a:rPr>
              <a:t>&amp; Finishing</a:t>
            </a:r>
          </a:p>
        </p:txBody>
      </p:sp>
      <p:pic>
        <p:nvPicPr>
          <p:cNvPr id="11162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2163" y="2667000"/>
            <a:ext cx="44656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95400"/>
            <a:ext cx="28670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400" y="4800600"/>
            <a:ext cx="430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94425" y="6553200"/>
            <a:ext cx="2949575" cy="430213"/>
          </a:xfrm>
          <a:prstGeom prst="rect">
            <a:avLst/>
          </a:prstGeom>
          <a:noFill/>
        </p:spPr>
        <p:txBody>
          <a:bodyPr wrap="none">
            <a:spAutoFit/>
          </a:bodyPr>
          <a:lstStyle/>
          <a:p>
            <a:pPr>
              <a:defRPr/>
            </a:pPr>
            <a:r>
              <a:rPr lang="en-US" sz="11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0"/>
            <a:ext cx="8229600" cy="990600"/>
          </a:xfrm>
        </p:spPr>
        <p:txBody>
          <a:bodyPr/>
          <a:lstStyle/>
          <a:p>
            <a:pPr>
              <a:defRPr/>
            </a:pPr>
            <a:r>
              <a:rPr lang="en-US" sz="4800"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12643" name="Content Placeholder 2"/>
          <p:cNvSpPr>
            <a:spLocks noGrp="1"/>
          </p:cNvSpPr>
          <p:nvPr>
            <p:ph idx="1"/>
          </p:nvPr>
        </p:nvSpPr>
        <p:spPr>
          <a:xfrm>
            <a:off x="0" y="1219200"/>
            <a:ext cx="7467600" cy="4525963"/>
          </a:xfrm>
        </p:spPr>
        <p:txBody>
          <a:bodyPr/>
          <a:lstStyle/>
          <a:p>
            <a:r>
              <a:rPr lang="en-US" dirty="0" smtClean="0">
                <a:solidFill>
                  <a:schemeClr val="tx2">
                    <a:lumMod val="75000"/>
                  </a:schemeClr>
                </a:solidFill>
              </a:rPr>
              <a:t>Fabrication &amp; Finishing: Anodizing</a:t>
            </a:r>
          </a:p>
        </p:txBody>
      </p:sp>
      <p:pic>
        <p:nvPicPr>
          <p:cNvPr id="112644" name="Picture 2" descr="C:\Documents and Settings\Craig Werner\Desktop\Screenhunter screen shots\AEC Academic Outreach Photos\Anodized profiles-rack-MidStates200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828800"/>
            <a:ext cx="59563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Box 9"/>
          <p:cNvSpPr txBox="1">
            <a:spLocks noChangeArrowheads="1"/>
          </p:cNvSpPr>
          <p:nvPr/>
        </p:nvSpPr>
        <p:spPr bwMode="auto">
          <a:xfrm>
            <a:off x="6248400" y="1981200"/>
            <a:ext cx="2895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Extrusions are racked either horizontally or vertically.  </a:t>
            </a:r>
            <a:br>
              <a:rPr lang="en-US" sz="2400" dirty="0"/>
            </a:br>
            <a:r>
              <a:rPr lang="en-US" sz="2400" dirty="0"/>
              <a:t/>
            </a:r>
            <a:br>
              <a:rPr lang="en-US" sz="2400" dirty="0"/>
            </a:br>
            <a:r>
              <a:rPr lang="en-US" sz="2400" dirty="0"/>
              <a:t>Electrical </a:t>
            </a:r>
            <a:r>
              <a:rPr lang="en-US" sz="2400" dirty="0" smtClean="0"/>
              <a:t>contact </a:t>
            </a:r>
            <a:r>
              <a:rPr lang="en-US" sz="2400" dirty="0"/>
              <a:t>with profiles is critical.</a:t>
            </a:r>
          </a:p>
        </p:txBody>
      </p:sp>
      <p:sp>
        <p:nvSpPr>
          <p:cNvPr id="2" name="TextBox 1"/>
          <p:cNvSpPr txBox="1"/>
          <p:nvPr/>
        </p:nvSpPr>
        <p:spPr>
          <a:xfrm>
            <a:off x="3549857" y="5791200"/>
            <a:ext cx="2707409" cy="276999"/>
          </a:xfrm>
          <a:prstGeom prst="rect">
            <a:avLst/>
          </a:prstGeom>
          <a:noFill/>
        </p:spPr>
        <p:txBody>
          <a:bodyPr wrap="square" rtlCol="0">
            <a:spAutoFit/>
          </a:bodyPr>
          <a:lstStyle/>
          <a:p>
            <a:r>
              <a:rPr lang="en-US" sz="1200" dirty="0" smtClean="0">
                <a:solidFill>
                  <a:schemeClr val="bg1">
                    <a:lumMod val="95000"/>
                  </a:schemeClr>
                </a:solidFill>
              </a:rPr>
              <a:t>Courtesy Mid-States Aluminum Corp.</a:t>
            </a:r>
            <a:endParaRPr lang="en-US" sz="12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0"/>
            <a:ext cx="8229600" cy="914400"/>
          </a:xfrm>
        </p:spPr>
        <p:txBody>
          <a:bodyPr/>
          <a:lstStyle/>
          <a:p>
            <a:pPr>
              <a:defRPr/>
            </a:pPr>
            <a:r>
              <a:rPr lang="en-US" sz="4800"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13667" name="Content Placeholder 2"/>
          <p:cNvSpPr>
            <a:spLocks noGrp="1"/>
          </p:cNvSpPr>
          <p:nvPr>
            <p:ph idx="1"/>
          </p:nvPr>
        </p:nvSpPr>
        <p:spPr>
          <a:xfrm>
            <a:off x="0" y="1219200"/>
            <a:ext cx="7467600" cy="4525963"/>
          </a:xfrm>
        </p:spPr>
        <p:txBody>
          <a:bodyPr/>
          <a:lstStyle/>
          <a:p>
            <a:r>
              <a:rPr lang="en-US" dirty="0" smtClean="0">
                <a:solidFill>
                  <a:schemeClr val="tx2">
                    <a:lumMod val="75000"/>
                  </a:schemeClr>
                </a:solidFill>
              </a:rPr>
              <a:t>Fabrication &amp; Finishing: Anodizing</a:t>
            </a:r>
          </a:p>
        </p:txBody>
      </p:sp>
      <p:pic>
        <p:nvPicPr>
          <p:cNvPr id="113668" name="Picture 3" descr="C:\Documents and Settings\Craig Werner\Desktop\Screenhunter screen shots\AEC Academic Outreach Photos\Anodizing plant-MidStates_Feb200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2208213"/>
            <a:ext cx="678180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6"/>
          <p:cNvSpPr txBox="1">
            <a:spLocks noChangeArrowheads="1"/>
          </p:cNvSpPr>
          <p:nvPr/>
        </p:nvSpPr>
        <p:spPr bwMode="auto">
          <a:xfrm>
            <a:off x="6858000" y="2668588"/>
            <a:ext cx="22860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Racked extrusions are moved into a series of etching, anodizing and other tanks by crane.</a:t>
            </a:r>
          </a:p>
        </p:txBody>
      </p:sp>
      <p:sp>
        <p:nvSpPr>
          <p:cNvPr id="6" name="TextBox 5"/>
          <p:cNvSpPr txBox="1"/>
          <p:nvPr/>
        </p:nvSpPr>
        <p:spPr>
          <a:xfrm>
            <a:off x="108857" y="6419076"/>
            <a:ext cx="2707409" cy="276999"/>
          </a:xfrm>
          <a:prstGeom prst="rect">
            <a:avLst/>
          </a:prstGeom>
          <a:noFill/>
        </p:spPr>
        <p:txBody>
          <a:bodyPr wrap="square" rtlCol="0">
            <a:spAutoFit/>
          </a:bodyPr>
          <a:lstStyle/>
          <a:p>
            <a:r>
              <a:rPr lang="en-US" sz="1200" dirty="0" smtClean="0">
                <a:solidFill>
                  <a:schemeClr val="bg1">
                    <a:lumMod val="95000"/>
                  </a:schemeClr>
                </a:solidFill>
              </a:rPr>
              <a:t>Courtesy Mid-States Aluminum Corp.</a:t>
            </a:r>
            <a:endParaRPr lang="en-US" sz="12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0"/>
            <a:ext cx="8229600" cy="1066800"/>
          </a:xfrm>
        </p:spPr>
        <p:txBody>
          <a:bodyPr/>
          <a:lstStyle/>
          <a:p>
            <a:pPr>
              <a:defRPr/>
            </a:pPr>
            <a:r>
              <a:rPr lang="en-US" sz="4800"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14691" name="Content Placeholder 2"/>
          <p:cNvSpPr>
            <a:spLocks noGrp="1"/>
          </p:cNvSpPr>
          <p:nvPr>
            <p:ph idx="1"/>
          </p:nvPr>
        </p:nvSpPr>
        <p:spPr>
          <a:xfrm>
            <a:off x="0" y="1219200"/>
            <a:ext cx="7467600" cy="4525963"/>
          </a:xfrm>
        </p:spPr>
        <p:txBody>
          <a:bodyPr/>
          <a:lstStyle/>
          <a:p>
            <a:r>
              <a:rPr lang="en-US" dirty="0" smtClean="0">
                <a:solidFill>
                  <a:schemeClr val="tx2">
                    <a:lumMod val="75000"/>
                  </a:schemeClr>
                </a:solidFill>
              </a:rPr>
              <a:t>Fabrication &amp; Finishing: Anodizing</a:t>
            </a:r>
          </a:p>
        </p:txBody>
      </p:sp>
      <p:pic>
        <p:nvPicPr>
          <p:cNvPr id="114692" name="Picture 4" descr="C:\Documents and Settings\Craig Werner\Desktop\Screenhunter screen shots\AEC Academic Outreach Photos\anodizing_tanks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1828800"/>
            <a:ext cx="89122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304800"/>
            <a:ext cx="8229600" cy="1139825"/>
          </a:xfrm>
        </p:spPr>
        <p:txBody>
          <a:bodyPr/>
          <a:lstStyle/>
          <a:p>
            <a:pPr>
              <a:defRPr/>
            </a:pPr>
            <a:r>
              <a:rPr lang="en-US" sz="4000" i="1" dirty="0" smtClean="0">
                <a:solidFill>
                  <a:schemeClr val="tx2">
                    <a:lumMod val="75000"/>
                  </a:schemeClr>
                </a:solidFill>
                <a:effectLst>
                  <a:outerShdw blurRad="38100" dist="38100" dir="2700000" algn="tl">
                    <a:srgbClr val="000000">
                      <a:alpha val="43137"/>
                    </a:srgbClr>
                  </a:outerShdw>
                </a:effectLst>
              </a:rPr>
              <a:t>What Is Anodizing?</a:t>
            </a:r>
          </a:p>
        </p:txBody>
      </p:sp>
      <p:sp>
        <p:nvSpPr>
          <p:cNvPr id="115715" name="Rectangle 3"/>
          <p:cNvSpPr>
            <a:spLocks noGrp="1" noChangeArrowheads="1"/>
          </p:cNvSpPr>
          <p:nvPr>
            <p:ph type="body" sz="half" idx="1"/>
          </p:nvPr>
        </p:nvSpPr>
        <p:spPr/>
        <p:txBody>
          <a:bodyPr/>
          <a:lstStyle/>
          <a:p>
            <a:r>
              <a:rPr lang="en-US" sz="2800" dirty="0" smtClean="0"/>
              <a:t>Anodizing is an electrochemical process that converts the aluminum surface into a decorative, durable, corrosion-resistant, anodic aluminum oxide finish.</a:t>
            </a:r>
          </a:p>
        </p:txBody>
      </p:sp>
      <p:pic>
        <p:nvPicPr>
          <p:cNvPr id="115716" name="Picture 3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851025"/>
            <a:ext cx="4114800" cy="3687763"/>
          </a:xfrm>
          <a:noFill/>
        </p:spPr>
      </p:pic>
      <p:sp>
        <p:nvSpPr>
          <p:cNvPr id="115717" name="Text Box 35"/>
          <p:cNvSpPr txBox="1">
            <a:spLocks noChangeArrowheads="1"/>
          </p:cNvSpPr>
          <p:nvPr/>
        </p:nvSpPr>
        <p:spPr bwMode="auto">
          <a:xfrm>
            <a:off x="6934200" y="5638800"/>
            <a:ext cx="1836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a:solidFill>
                  <a:srgbClr val="FFFF99"/>
                </a:solidFill>
              </a:rPr>
              <a:t>Courtesy of PFOnline.com</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2400" y="152400"/>
            <a:ext cx="8839200" cy="1139825"/>
          </a:xfrm>
        </p:spPr>
        <p:txBody>
          <a:bodyPr/>
          <a:lstStyle/>
          <a:p>
            <a:pPr>
              <a:defRPr/>
            </a:pPr>
            <a:r>
              <a:rPr lang="en-US" sz="3600" dirty="0" smtClean="0">
                <a:solidFill>
                  <a:schemeClr val="tx2">
                    <a:lumMod val="75000"/>
                  </a:schemeClr>
                </a:solidFill>
                <a:effectLst>
                  <a:outerShdw blurRad="38100" dist="38100" dir="2700000" algn="tl">
                    <a:srgbClr val="000000">
                      <a:alpha val="43137"/>
                    </a:srgbClr>
                  </a:outerShdw>
                </a:effectLst>
              </a:rPr>
              <a:t>What Can Anodizing Do for Aluminum?</a:t>
            </a:r>
          </a:p>
        </p:txBody>
      </p:sp>
      <p:sp>
        <p:nvSpPr>
          <p:cNvPr id="16387" name="Rectangle 3"/>
          <p:cNvSpPr>
            <a:spLocks noGrp="1" noChangeArrowheads="1"/>
          </p:cNvSpPr>
          <p:nvPr>
            <p:ph idx="1"/>
          </p:nvPr>
        </p:nvSpPr>
        <p:spPr>
          <a:xfrm>
            <a:off x="0" y="1447800"/>
            <a:ext cx="7010400" cy="5410200"/>
          </a:xfrm>
        </p:spPr>
        <p:txBody>
          <a:bodyPr/>
          <a:lstStyle/>
          <a:p>
            <a:pPr>
              <a:defRPr/>
            </a:pPr>
            <a:r>
              <a:rPr lang="en-US" dirty="0">
                <a:solidFill>
                  <a:schemeClr val="tx2">
                    <a:lumMod val="75000"/>
                  </a:schemeClr>
                </a:solidFill>
                <a:effectLst>
                  <a:outerShdw blurRad="38100" dist="38100" dir="2700000" algn="tl">
                    <a:srgbClr val="FFFFFF"/>
                  </a:outerShdw>
                </a:effectLst>
              </a:rPr>
              <a:t>The Anodic Oxide Finish Enhances:</a:t>
            </a:r>
          </a:p>
          <a:p>
            <a:pPr lvl="1">
              <a:defRPr/>
            </a:pPr>
            <a:r>
              <a:rPr lang="en-US" dirty="0"/>
              <a:t>Wear resistance</a:t>
            </a:r>
          </a:p>
          <a:p>
            <a:pPr lvl="1">
              <a:defRPr/>
            </a:pPr>
            <a:r>
              <a:rPr lang="en-US" dirty="0"/>
              <a:t> Lubricity</a:t>
            </a:r>
          </a:p>
          <a:p>
            <a:pPr lvl="1">
              <a:defRPr/>
            </a:pPr>
            <a:r>
              <a:rPr lang="en-US" dirty="0"/>
              <a:t> Electrical properties</a:t>
            </a:r>
          </a:p>
          <a:p>
            <a:pPr lvl="1">
              <a:defRPr/>
            </a:pPr>
            <a:r>
              <a:rPr lang="en-US" dirty="0"/>
              <a:t> Heat management</a:t>
            </a:r>
          </a:p>
          <a:p>
            <a:pPr lvl="1">
              <a:defRPr/>
            </a:pPr>
            <a:r>
              <a:rPr lang="en-US" dirty="0"/>
              <a:t> Corrosion resistance</a:t>
            </a:r>
          </a:p>
          <a:p>
            <a:pPr lvl="1">
              <a:defRPr/>
            </a:pPr>
            <a:r>
              <a:rPr lang="en-US" dirty="0"/>
              <a:t> Aesthetics</a:t>
            </a:r>
          </a:p>
          <a:p>
            <a:pPr lvl="1">
              <a:defRPr/>
            </a:pPr>
            <a:r>
              <a:rPr lang="en-US" dirty="0"/>
              <a:t> Bonding</a:t>
            </a:r>
          </a:p>
          <a:p>
            <a:pPr>
              <a:buFont typeface="Wingdings" pitchFamily="2" charset="2"/>
              <a:buNone/>
              <a:defRPr/>
            </a:pPr>
            <a:endParaRPr lang="en-US" dirty="0"/>
          </a:p>
        </p:txBody>
      </p:sp>
      <p:pic>
        <p:nvPicPr>
          <p:cNvPr id="1167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133600"/>
            <a:ext cx="27543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52400" y="228601"/>
            <a:ext cx="8686800" cy="762000"/>
          </a:xfrm>
        </p:spPr>
        <p:txBody>
          <a:bodyPr/>
          <a:lstStyle/>
          <a:p>
            <a:pPr>
              <a:defRPr/>
            </a:pPr>
            <a:r>
              <a:rPr lang="en-US" sz="3600" dirty="0" smtClean="0">
                <a:solidFill>
                  <a:schemeClr val="tx2">
                    <a:lumMod val="75000"/>
                  </a:schemeClr>
                </a:solidFill>
                <a:effectLst>
                  <a:outerShdw blurRad="38100" dist="38100" dir="2700000" algn="tl">
                    <a:srgbClr val="000000">
                      <a:alpha val="43137"/>
                    </a:srgbClr>
                  </a:outerShdw>
                </a:effectLst>
              </a:rPr>
              <a:t>What Can Anodizing Do for Aluminum?</a:t>
            </a:r>
          </a:p>
        </p:txBody>
      </p:sp>
      <p:sp>
        <p:nvSpPr>
          <p:cNvPr id="117763" name="Rectangle 3"/>
          <p:cNvSpPr>
            <a:spLocks noGrp="1" noChangeArrowheads="1"/>
          </p:cNvSpPr>
          <p:nvPr>
            <p:ph type="body" sz="half" idx="1"/>
          </p:nvPr>
        </p:nvSpPr>
        <p:spPr>
          <a:xfrm>
            <a:off x="0" y="1447800"/>
            <a:ext cx="5257800" cy="5181600"/>
          </a:xfrm>
        </p:spPr>
        <p:txBody>
          <a:bodyPr/>
          <a:lstStyle/>
          <a:p>
            <a:pPr>
              <a:lnSpc>
                <a:spcPct val="90000"/>
              </a:lnSpc>
            </a:pPr>
            <a:r>
              <a:rPr lang="en-US" sz="2000" smtClean="0"/>
              <a:t>It provides attractive, minimum-maintenance, highly durable exteriors, roofs, curtain walls, ceilings, floors, escalators, lobbies, and staircases in skyscrapers and commercial buildings throughout the world.</a:t>
            </a:r>
            <a:br>
              <a:rPr lang="en-US" sz="2000" smtClean="0"/>
            </a:br>
            <a:endParaRPr lang="en-US" sz="2000" smtClean="0"/>
          </a:p>
          <a:p>
            <a:pPr>
              <a:lnSpc>
                <a:spcPct val="90000"/>
              </a:lnSpc>
            </a:pPr>
            <a:r>
              <a:rPr lang="en-US" sz="2000" smtClean="0"/>
              <a:t>It has revolutionized the construction of computer hardware, exhibit displays for trade shows, scientific instruments, and a constantly expanding array of home appliances, consumer products, and building materials.</a:t>
            </a:r>
            <a:br>
              <a:rPr lang="en-US" sz="2000" smtClean="0"/>
            </a:br>
            <a:endParaRPr lang="en-US" sz="2000" smtClean="0"/>
          </a:p>
          <a:p>
            <a:pPr>
              <a:lnSpc>
                <a:spcPct val="90000"/>
              </a:lnSpc>
            </a:pPr>
            <a:r>
              <a:rPr lang="en-US" sz="2000" smtClean="0"/>
              <a:t>It is environmentally safe, producing few, if any, harmful effects on land, air or water.</a:t>
            </a:r>
          </a:p>
        </p:txBody>
      </p:sp>
      <p:pic>
        <p:nvPicPr>
          <p:cNvPr id="117764" name="Picture 5" descr="sears-tower-exterio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1600200"/>
            <a:ext cx="3556000" cy="4445000"/>
          </a:xfr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533400" y="0"/>
            <a:ext cx="7772400" cy="990600"/>
          </a:xfrm>
        </p:spPr>
        <p:txBody>
          <a:bodyPr lIns="92075" tIns="46038" rIns="92075" bIns="46038"/>
          <a:lstStyle/>
          <a:p>
            <a:pPr>
              <a:defRPr/>
            </a:pPr>
            <a:r>
              <a:rPr lang="en-US" sz="4000" dirty="0" smtClean="0">
                <a:solidFill>
                  <a:schemeClr val="tx2">
                    <a:lumMod val="75000"/>
                  </a:schemeClr>
                </a:solidFill>
                <a:effectLst>
                  <a:outerShdw blurRad="38100" dist="38100" dir="2700000" algn="tl">
                    <a:srgbClr val="000000">
                      <a:alpha val="43137"/>
                    </a:srgbClr>
                  </a:outerShdw>
                </a:effectLst>
              </a:rPr>
              <a:t>The Anodic Oxide</a:t>
            </a:r>
          </a:p>
        </p:txBody>
      </p:sp>
      <p:sp>
        <p:nvSpPr>
          <p:cNvPr id="54275" name="Rectangle 3"/>
          <p:cNvSpPr>
            <a:spLocks noChangeArrowheads="1"/>
          </p:cNvSpPr>
          <p:nvPr/>
        </p:nvSpPr>
        <p:spPr bwMode="auto">
          <a:xfrm>
            <a:off x="228600" y="990600"/>
            <a:ext cx="7192963" cy="3416300"/>
          </a:xfrm>
          <a:prstGeom prst="rect">
            <a:avLst/>
          </a:prstGeom>
          <a:noFill/>
          <a:ln w="9525">
            <a:noFill/>
            <a:miter lim="800000"/>
            <a:headEnd/>
            <a:tailEnd/>
          </a:ln>
          <a:effectLst/>
        </p:spPr>
        <p:txBody>
          <a:bodyPr lIns="92075" tIns="46038" rIns="92075" bIns="46038">
            <a:spAutoFit/>
          </a:bodyPr>
          <a:lstStyle/>
          <a:p>
            <a:pPr eaLnBrk="0" hangingPunct="0">
              <a:buFontTx/>
              <a:buChar char="•"/>
              <a:defRPr/>
            </a:pPr>
            <a:r>
              <a:rPr lang="en-US" sz="2000" dirty="0"/>
              <a:t>The anodic oxide structure originates from the aluminum </a:t>
            </a:r>
          </a:p>
          <a:p>
            <a:pPr eaLnBrk="0" hangingPunct="0">
              <a:defRPr/>
            </a:pPr>
            <a:r>
              <a:rPr lang="en-US" sz="2000" dirty="0"/>
              <a:t> substrate and is composed only of aluminum oxide.</a:t>
            </a:r>
            <a:br>
              <a:rPr lang="en-US" sz="2000" dirty="0"/>
            </a:br>
            <a:endParaRPr lang="en-US" sz="2000" dirty="0"/>
          </a:p>
          <a:p>
            <a:pPr eaLnBrk="0" hangingPunct="0">
              <a:buFontTx/>
              <a:buChar char="•"/>
              <a:defRPr/>
            </a:pPr>
            <a:r>
              <a:rPr lang="en-US" sz="2000" dirty="0"/>
              <a:t>Total finish thickness, pore diameter and cell wall thickness </a:t>
            </a:r>
          </a:p>
          <a:p>
            <a:pPr eaLnBrk="0" hangingPunct="0">
              <a:defRPr/>
            </a:pPr>
            <a:r>
              <a:rPr lang="en-US" sz="2000" dirty="0"/>
              <a:t> range in size depending upon process parameters.</a:t>
            </a:r>
            <a:br>
              <a:rPr lang="en-US" sz="2000" dirty="0"/>
            </a:br>
            <a:endParaRPr lang="en-US" sz="2000" dirty="0"/>
          </a:p>
          <a:p>
            <a:pPr eaLnBrk="0" hangingPunct="0">
              <a:buFontTx/>
              <a:buChar char="•"/>
              <a:defRPr/>
            </a:pPr>
            <a:r>
              <a:rPr lang="en-US" sz="2000" dirty="0"/>
              <a:t>The anodic oxide is integrated with the underlying aluminum </a:t>
            </a:r>
          </a:p>
          <a:p>
            <a:pPr eaLnBrk="0" hangingPunct="0">
              <a:defRPr/>
            </a:pPr>
            <a:r>
              <a:rPr lang="en-US" sz="2000" dirty="0"/>
              <a:t> for total bonding resulting in a finish with no </a:t>
            </a:r>
            <a:r>
              <a:rPr lang="en-US" sz="2000" dirty="0" err="1"/>
              <a:t>filiform</a:t>
            </a:r>
            <a:r>
              <a:rPr lang="en-US" sz="2000" dirty="0"/>
              <a:t> corrosion </a:t>
            </a:r>
          </a:p>
          <a:p>
            <a:pPr eaLnBrk="0" hangingPunct="0">
              <a:defRPr/>
            </a:pPr>
            <a:r>
              <a:rPr lang="en-US" sz="2000" dirty="0"/>
              <a:t> and unmatched adhesion.</a:t>
            </a:r>
          </a:p>
          <a:p>
            <a:pPr eaLnBrk="0" hangingPunct="0">
              <a:defRPr/>
            </a:pPr>
            <a:endParaRPr lang="en-US" dirty="0">
              <a:effectLst>
                <a:outerShdw blurRad="38100" dist="38100" dir="2700000" algn="tl">
                  <a:srgbClr val="010199"/>
                </a:outerShdw>
              </a:effectLst>
            </a:endParaRPr>
          </a:p>
          <a:p>
            <a:pPr eaLnBrk="0" hangingPunct="0">
              <a:defRPr/>
            </a:pPr>
            <a:endParaRPr lang="en-US" dirty="0">
              <a:effectLst>
                <a:outerShdw blurRad="38100" dist="38100" dir="2700000" algn="tl">
                  <a:srgbClr val="010199"/>
                </a:outerShdw>
              </a:effectLst>
            </a:endParaRPr>
          </a:p>
        </p:txBody>
      </p:sp>
      <p:grpSp>
        <p:nvGrpSpPr>
          <p:cNvPr id="4101" name="Group 11"/>
          <p:cNvGrpSpPr>
            <a:grpSpLocks/>
          </p:cNvGrpSpPr>
          <p:nvPr/>
        </p:nvGrpSpPr>
        <p:grpSpPr bwMode="auto">
          <a:xfrm>
            <a:off x="3810000" y="3810000"/>
            <a:ext cx="4876800" cy="2895600"/>
            <a:chOff x="2133600" y="3581400"/>
            <a:chExt cx="4876800" cy="2895600"/>
          </a:xfrm>
        </p:grpSpPr>
        <p:sp>
          <p:nvSpPr>
            <p:cNvPr id="4102" name="Rectangle 13"/>
            <p:cNvSpPr>
              <a:spLocks noChangeArrowheads="1"/>
            </p:cNvSpPr>
            <p:nvPr/>
          </p:nvSpPr>
          <p:spPr bwMode="auto">
            <a:xfrm>
              <a:off x="2133600" y="3581400"/>
              <a:ext cx="4876800" cy="2895600"/>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4103" name="Group 4"/>
            <p:cNvGrpSpPr>
              <a:grpSpLocks/>
            </p:cNvGrpSpPr>
            <p:nvPr/>
          </p:nvGrpSpPr>
          <p:grpSpPr bwMode="auto">
            <a:xfrm>
              <a:off x="2209800" y="3657600"/>
              <a:ext cx="4800600" cy="2733675"/>
              <a:chOff x="1488" y="2304"/>
              <a:chExt cx="3024" cy="1770"/>
            </a:xfrm>
          </p:grpSpPr>
          <p:graphicFrame>
            <p:nvGraphicFramePr>
              <p:cNvPr id="4098" name="Object 2"/>
              <p:cNvGraphicFramePr>
                <a:graphicFrameLocks noChangeAspect="1"/>
              </p:cNvGraphicFramePr>
              <p:nvPr/>
            </p:nvGraphicFramePr>
            <p:xfrm>
              <a:off x="1488" y="2304"/>
              <a:ext cx="1794" cy="1770"/>
            </p:xfrm>
            <a:graphic>
              <a:graphicData uri="http://schemas.openxmlformats.org/presentationml/2006/ole">
                <mc:AlternateContent xmlns:mc="http://schemas.openxmlformats.org/markup-compatibility/2006">
                  <mc:Choice xmlns:v="urn:schemas-microsoft-com:vml" Requires="v">
                    <p:oleObj spid="_x0000_s4138" name="Bitmap Image" r:id="rId4" imgW="3171892" imgH="3724138" progId="Paint.Picture">
                      <p:embed/>
                    </p:oleObj>
                  </mc:Choice>
                  <mc:Fallback>
                    <p:oleObj name="Bitmap Image" r:id="rId4" imgW="3171892" imgH="3724138"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2304"/>
                            <a:ext cx="1794" cy="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04" name="Group 6"/>
              <p:cNvGrpSpPr>
                <a:grpSpLocks/>
              </p:cNvGrpSpPr>
              <p:nvPr/>
            </p:nvGrpSpPr>
            <p:grpSpPr bwMode="auto">
              <a:xfrm>
                <a:off x="3408" y="2544"/>
                <a:ext cx="1104" cy="1486"/>
                <a:chOff x="9223" y="3832"/>
                <a:chExt cx="1915" cy="3715"/>
              </a:xfrm>
            </p:grpSpPr>
            <p:sp>
              <p:nvSpPr>
                <p:cNvPr id="4105" name="AutoShape 7"/>
                <p:cNvSpPr>
                  <a:spLocks/>
                </p:cNvSpPr>
                <p:nvPr/>
              </p:nvSpPr>
              <p:spPr bwMode="auto">
                <a:xfrm>
                  <a:off x="9698" y="6725"/>
                  <a:ext cx="1440" cy="822"/>
                </a:xfrm>
                <a:prstGeom prst="callout2">
                  <a:avLst>
                    <a:gd name="adj1" fmla="val 24329"/>
                    <a:gd name="adj2" fmla="val -8333"/>
                    <a:gd name="adj3" fmla="val 24329"/>
                    <a:gd name="adj4" fmla="val -35972"/>
                    <a:gd name="adj5" fmla="val 75912"/>
                    <a:gd name="adj6" fmla="val -63681"/>
                  </a:avLst>
                </a:prstGeom>
                <a:noFill/>
                <a:ln w="12700">
                  <a:solidFill>
                    <a:srgbClr val="FFFFFF"/>
                  </a:solidFill>
                  <a:miter lim="800000"/>
                  <a:headEnd type="none" w="sm" len="sm"/>
                  <a:tailEnd type="arrow" w="sm" len="sm"/>
                </a:ln>
                <a:extLst>
                  <a:ext uri="{909E8E84-426E-40DD-AFC4-6F175D3DCCD1}">
                    <a14:hiddenFill xmlns:a14="http://schemas.microsoft.com/office/drawing/2010/main">
                      <a:solidFill>
                        <a:srgbClr val="FFFFFF"/>
                      </a:solidFill>
                    </a14:hiddenFill>
                  </a:ext>
                </a:extLst>
              </p:spPr>
              <p:txBody>
                <a:bodyPr lIns="12700" tIns="12700" rIns="12700" bIns="12700"/>
                <a:lstStyle/>
                <a:p>
                  <a:pPr eaLnBrk="0" hangingPunct="0"/>
                  <a:r>
                    <a:rPr lang="da-DK" sz="1600">
                      <a:solidFill>
                        <a:srgbClr val="FFFFFF"/>
                      </a:solidFill>
                    </a:rPr>
                    <a:t>Base material</a:t>
                  </a:r>
                  <a:endParaRPr lang="da-DK" sz="1400">
                    <a:solidFill>
                      <a:srgbClr val="FFFFFF"/>
                    </a:solidFill>
                  </a:endParaRPr>
                </a:p>
              </p:txBody>
            </p:sp>
            <p:sp>
              <p:nvSpPr>
                <p:cNvPr id="4106" name="AutoShape 8"/>
                <p:cNvSpPr>
                  <a:spLocks/>
                </p:cNvSpPr>
                <p:nvPr/>
              </p:nvSpPr>
              <p:spPr bwMode="auto">
                <a:xfrm>
                  <a:off x="9223" y="5233"/>
                  <a:ext cx="1440" cy="653"/>
                </a:xfrm>
                <a:prstGeom prst="callout2">
                  <a:avLst>
                    <a:gd name="adj1" fmla="val 30630"/>
                    <a:gd name="adj2" fmla="val -8333"/>
                    <a:gd name="adj3" fmla="val 30630"/>
                    <a:gd name="adj4" fmla="val -36458"/>
                    <a:gd name="adj5" fmla="val 162481"/>
                    <a:gd name="adj6" fmla="val -64583"/>
                  </a:avLst>
                </a:prstGeom>
                <a:noFill/>
                <a:ln w="12700">
                  <a:solidFill>
                    <a:srgbClr val="FFFFFF"/>
                  </a:solidFill>
                  <a:miter lim="800000"/>
                  <a:headEnd type="none" w="sm" len="sm"/>
                  <a:tailEnd type="arrow" w="sm" len="sm"/>
                </a:ln>
                <a:extLst>
                  <a:ext uri="{909E8E84-426E-40DD-AFC4-6F175D3DCCD1}">
                    <a14:hiddenFill xmlns:a14="http://schemas.microsoft.com/office/drawing/2010/main">
                      <a:solidFill>
                        <a:srgbClr val="FFFFFF"/>
                      </a:solidFill>
                    </a14:hiddenFill>
                  </a:ext>
                </a:extLst>
              </p:spPr>
              <p:txBody>
                <a:bodyPr lIns="12700" tIns="12700" rIns="12700" bIns="12700"/>
                <a:lstStyle/>
                <a:p>
                  <a:pPr eaLnBrk="0" hangingPunct="0"/>
                  <a:r>
                    <a:rPr lang="da-DK" sz="1600">
                      <a:solidFill>
                        <a:srgbClr val="FFFFFF"/>
                      </a:solidFill>
                    </a:rPr>
                    <a:t>Pore</a:t>
                  </a:r>
                  <a:endParaRPr lang="da-DK" sz="1400">
                    <a:solidFill>
                      <a:srgbClr val="FFFFFF"/>
                    </a:solidFill>
                  </a:endParaRPr>
                </a:p>
              </p:txBody>
            </p:sp>
            <p:sp>
              <p:nvSpPr>
                <p:cNvPr id="4107" name="AutoShape 9"/>
                <p:cNvSpPr>
                  <a:spLocks/>
                </p:cNvSpPr>
                <p:nvPr/>
              </p:nvSpPr>
              <p:spPr bwMode="auto">
                <a:xfrm>
                  <a:off x="9454" y="3832"/>
                  <a:ext cx="1440" cy="696"/>
                </a:xfrm>
                <a:prstGeom prst="callout2">
                  <a:avLst>
                    <a:gd name="adj1" fmla="val 28736"/>
                    <a:gd name="adj2" fmla="val -8333"/>
                    <a:gd name="adj3" fmla="val 28736"/>
                    <a:gd name="adj4" fmla="val -27500"/>
                    <a:gd name="adj5" fmla="val 85921"/>
                    <a:gd name="adj6" fmla="val -46736"/>
                  </a:avLst>
                </a:prstGeom>
                <a:noFill/>
                <a:ln w="12700">
                  <a:solidFill>
                    <a:srgbClr val="FFFFFF"/>
                  </a:solidFill>
                  <a:miter lim="800000"/>
                  <a:headEnd type="none" w="sm" len="sm"/>
                  <a:tailEnd type="arrow" w="sm" len="sm"/>
                </a:ln>
                <a:extLst>
                  <a:ext uri="{909E8E84-426E-40DD-AFC4-6F175D3DCCD1}">
                    <a14:hiddenFill xmlns:a14="http://schemas.microsoft.com/office/drawing/2010/main">
                      <a:solidFill>
                        <a:srgbClr val="FFFFFF"/>
                      </a:solidFill>
                    </a14:hiddenFill>
                  </a:ext>
                </a:extLst>
              </p:spPr>
              <p:txBody>
                <a:bodyPr lIns="12700" tIns="12700" rIns="12700" bIns="12700"/>
                <a:lstStyle/>
                <a:p>
                  <a:pPr eaLnBrk="0" hangingPunct="0"/>
                  <a:r>
                    <a:rPr lang="da-DK" sz="1600">
                      <a:solidFill>
                        <a:srgbClr val="FFFFFF"/>
                      </a:solidFill>
                    </a:rPr>
                    <a:t>Outer layer</a:t>
                  </a:r>
                  <a:endParaRPr lang="da-DK" sz="1400">
                    <a:solidFill>
                      <a:srgbClr val="FFFFFF"/>
                    </a:solidFill>
                  </a:endParaRPr>
                </a:p>
              </p:txBody>
            </p:sp>
            <p:sp>
              <p:nvSpPr>
                <p:cNvPr id="4108" name="AutoShape 10"/>
                <p:cNvSpPr>
                  <a:spLocks/>
                </p:cNvSpPr>
                <p:nvPr/>
              </p:nvSpPr>
              <p:spPr bwMode="auto">
                <a:xfrm>
                  <a:off x="9377" y="6043"/>
                  <a:ext cx="1440" cy="631"/>
                </a:xfrm>
                <a:prstGeom prst="callout2">
                  <a:avLst>
                    <a:gd name="adj1" fmla="val 31694"/>
                    <a:gd name="adj2" fmla="val -8333"/>
                    <a:gd name="adj3" fmla="val 31694"/>
                    <a:gd name="adj4" fmla="val -35069"/>
                    <a:gd name="adj5" fmla="val 164185"/>
                    <a:gd name="adj6" fmla="val -61875"/>
                  </a:avLst>
                </a:prstGeom>
                <a:noFill/>
                <a:ln w="12700">
                  <a:solidFill>
                    <a:srgbClr val="FFFFFF"/>
                  </a:solidFill>
                  <a:miter lim="800000"/>
                  <a:headEnd type="none" w="sm" len="sm"/>
                  <a:tailEnd type="arrow" w="sm" len="sm"/>
                </a:ln>
                <a:extLst>
                  <a:ext uri="{909E8E84-426E-40DD-AFC4-6F175D3DCCD1}">
                    <a14:hiddenFill xmlns:a14="http://schemas.microsoft.com/office/drawing/2010/main">
                      <a:solidFill>
                        <a:srgbClr val="FFFFFF"/>
                      </a:solidFill>
                    </a14:hiddenFill>
                  </a:ext>
                </a:extLst>
              </p:spPr>
              <p:txBody>
                <a:bodyPr lIns="12700" tIns="12700" rIns="12700" bIns="12700"/>
                <a:lstStyle/>
                <a:p>
                  <a:pPr eaLnBrk="0" hangingPunct="0"/>
                  <a:r>
                    <a:rPr lang="da-DK" sz="1600">
                      <a:solidFill>
                        <a:srgbClr val="FFFFFF"/>
                      </a:solidFill>
                    </a:rPr>
                    <a:t>Interface </a:t>
                  </a:r>
                  <a:endParaRPr lang="da-DK" sz="1400">
                    <a:solidFill>
                      <a:srgbClr val="FFFFFF"/>
                    </a:solidFill>
                  </a:endParaRPr>
                </a:p>
              </p:txBody>
            </p:sp>
          </p:grpSp>
        </p:gr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a:defRPr/>
            </a:pPr>
            <a:r>
              <a:rPr lang="en-US" sz="4000" dirty="0" smtClean="0">
                <a:solidFill>
                  <a:schemeClr val="tx2">
                    <a:lumMod val="75000"/>
                  </a:schemeClr>
                </a:solidFill>
                <a:effectLst>
                  <a:outerShdw blurRad="38100" dist="38100" dir="2700000" algn="tl">
                    <a:srgbClr val="000000">
                      <a:alpha val="43137"/>
                    </a:srgbClr>
                  </a:outerShdw>
                </a:effectLst>
              </a:rPr>
              <a:t>The Anodic Oxide</a:t>
            </a:r>
          </a:p>
        </p:txBody>
      </p:sp>
      <p:sp>
        <p:nvSpPr>
          <p:cNvPr id="118787" name="Rectangle 3"/>
          <p:cNvSpPr>
            <a:spLocks noGrp="1" noChangeArrowheads="1"/>
          </p:cNvSpPr>
          <p:nvPr>
            <p:ph type="body" sz="half" idx="1"/>
          </p:nvPr>
        </p:nvSpPr>
        <p:spPr>
          <a:xfrm>
            <a:off x="228600" y="1600200"/>
            <a:ext cx="4038600" cy="4530725"/>
          </a:xfrm>
        </p:spPr>
        <p:txBody>
          <a:bodyPr/>
          <a:lstStyle/>
          <a:p>
            <a:r>
              <a:rPr lang="en-US" sz="2400" smtClean="0"/>
              <a:t>The anodic oxide is integrated with the aluminum substrate, and has a highly ordered, porous structure that allows for secondary processes, e.g., organic and inorganic coloring, and a variety of seals that enhance its end use.</a:t>
            </a:r>
          </a:p>
          <a:p>
            <a:pPr>
              <a:buFont typeface="Wingdings" pitchFamily="2" charset="2"/>
              <a:buNone/>
            </a:pPr>
            <a:endParaRPr lang="en-US" sz="2400" smtClean="0"/>
          </a:p>
        </p:txBody>
      </p:sp>
      <p:pic>
        <p:nvPicPr>
          <p:cNvPr id="118788" name="Picture 5"/>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4572000" y="1828800"/>
            <a:ext cx="4038600" cy="3705225"/>
          </a:xfrm>
          <a:noFill/>
        </p:spPr>
      </p:pic>
      <p:sp>
        <p:nvSpPr>
          <p:cNvPr id="118789" name="Text Box 6"/>
          <p:cNvSpPr txBox="1">
            <a:spLocks noChangeArrowheads="1"/>
          </p:cNvSpPr>
          <p:nvPr/>
        </p:nvSpPr>
        <p:spPr bwMode="auto">
          <a:xfrm>
            <a:off x="5638800" y="5562600"/>
            <a:ext cx="3063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t>Photo courtesy of FEM, Schw</a:t>
            </a:r>
            <a:r>
              <a:rPr lang="en-US" sz="1000">
                <a:cs typeface="Times New Roman" pitchFamily="18" charset="0"/>
              </a:rPr>
              <a:t>äbisch Gmünd, Germany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467600" cy="15240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Consider the Advantages:</a:t>
            </a:r>
          </a:p>
        </p:txBody>
      </p:sp>
      <p:sp>
        <p:nvSpPr>
          <p:cNvPr id="3" name="Content Placeholder 2"/>
          <p:cNvSpPr>
            <a:spLocks noGrp="1"/>
          </p:cNvSpPr>
          <p:nvPr>
            <p:ph idx="1"/>
          </p:nvPr>
        </p:nvSpPr>
        <p:spPr>
          <a:xfrm>
            <a:off x="304800" y="1573892"/>
            <a:ext cx="8001000" cy="4525963"/>
          </a:xfrm>
        </p:spPr>
        <p:txBody>
          <a:bodyPr/>
          <a:lstStyle/>
          <a:p>
            <a:pPr eaLnBrk="1" hangingPunct="1"/>
            <a:r>
              <a:rPr lang="en-US" dirty="0" smtClean="0"/>
              <a:t>From simple household appliances to exotic space and electronics applications, products made from aluminum extrusions </a:t>
            </a:r>
            <a:br>
              <a:rPr lang="en-US" dirty="0" smtClean="0"/>
            </a:br>
            <a:r>
              <a:rPr lang="en-US" dirty="0" smtClean="0"/>
              <a:t>are superior in:</a:t>
            </a:r>
          </a:p>
          <a:p>
            <a:pPr lvl="1" eaLnBrk="1" hangingPunct="1"/>
            <a:r>
              <a:rPr lang="en-US" sz="2000" dirty="0" smtClean="0"/>
              <a:t>Design Flexibility</a:t>
            </a:r>
          </a:p>
          <a:p>
            <a:pPr lvl="1" eaLnBrk="1" hangingPunct="1"/>
            <a:r>
              <a:rPr lang="en-US" sz="2000" dirty="0" smtClean="0"/>
              <a:t>Performance</a:t>
            </a:r>
          </a:p>
          <a:p>
            <a:pPr lvl="1" eaLnBrk="1" hangingPunct="1"/>
            <a:r>
              <a:rPr lang="en-US" sz="2000" dirty="0" smtClean="0"/>
              <a:t>Efficiency</a:t>
            </a:r>
          </a:p>
          <a:p>
            <a:pPr lvl="1" eaLnBrk="1" hangingPunct="1"/>
            <a:r>
              <a:rPr lang="en-US" sz="2000" dirty="0" smtClean="0"/>
              <a:t>Reliability</a:t>
            </a:r>
          </a:p>
          <a:p>
            <a:pPr lvl="1" eaLnBrk="1" hangingPunct="1"/>
            <a:r>
              <a:rPr lang="en-US" sz="2000" dirty="0" smtClean="0"/>
              <a:t>Cost</a:t>
            </a:r>
          </a:p>
        </p:txBody>
      </p:sp>
      <p:pic>
        <p:nvPicPr>
          <p:cNvPr id="19459" name="Picture 8" descr="EVA_Handrails-s122e008916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0400"/>
            <a:ext cx="40386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9"/>
          <p:cNvSpPr txBox="1">
            <a:spLocks noChangeArrowheads="1"/>
          </p:cNvSpPr>
          <p:nvPr/>
        </p:nvSpPr>
        <p:spPr bwMode="auto">
          <a:xfrm>
            <a:off x="4724400" y="5667375"/>
            <a:ext cx="19050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bg1"/>
                </a:solidFill>
                <a:effectLst>
                  <a:outerShdw blurRad="38100" dist="38100" dir="2700000" algn="tl">
                    <a:srgbClr val="000000">
                      <a:alpha val="43137"/>
                    </a:srgbClr>
                  </a:outerShdw>
                </a:effectLst>
              </a:rPr>
              <a:t>Photo courtesy of NASA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nodeType="withEffect">
                                  <p:stCondLst>
                                    <p:cond delay="1000"/>
                                  </p:stCondLst>
                                  <p:childTnLst>
                                    <p:set>
                                      <p:cBhvr>
                                        <p:cTn id="13" dur="1" fill="hold">
                                          <p:stCondLst>
                                            <p:cond delay="0"/>
                                          </p:stCondLst>
                                        </p:cTn>
                                        <p:tgtEl>
                                          <p:spTgt spid="19459"/>
                                        </p:tgtEl>
                                        <p:attrNameLst>
                                          <p:attrName>style.visibility</p:attrName>
                                        </p:attrNameLst>
                                      </p:cBhvr>
                                      <p:to>
                                        <p:strVal val="visible"/>
                                      </p:to>
                                    </p:set>
                                    <p:animEffect transition="in" filter="fade">
                                      <p:cBhvr>
                                        <p:cTn id="14" dur="2000"/>
                                        <p:tgtEl>
                                          <p:spTgt spid="19459"/>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9460"/>
                                        </p:tgtEl>
                                        <p:attrNameLst>
                                          <p:attrName>style.visibility</p:attrName>
                                        </p:attrNameLst>
                                      </p:cBhvr>
                                      <p:to>
                                        <p:strVal val="visible"/>
                                      </p:to>
                                    </p:set>
                                    <p:animEffect transition="in" filter="fade">
                                      <p:cBhvr>
                                        <p:cTn id="17" dur="2000"/>
                                        <p:tgtEl>
                                          <p:spTgt spid="19460"/>
                                        </p:tgtEl>
                                      </p:cBhvr>
                                    </p:animEffect>
                                  </p:childTnLst>
                                </p:cTn>
                              </p:par>
                              <p:par>
                                <p:cTn id="18" presetID="10" presetClass="entr" presetSubtype="0" fill="hold" nodeType="withEffect">
                                  <p:stCondLst>
                                    <p:cond delay="25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par>
                          <p:cTn id="21" fill="hold" nodeType="afterGroup">
                            <p:stCondLst>
                              <p:cond delay="6500"/>
                            </p:stCondLst>
                            <p:childTnLst>
                              <p:par>
                                <p:cTn id="22" presetID="10"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par>
                          <p:cTn id="25" fill="hold" nodeType="afterGroup">
                            <p:stCondLst>
                              <p:cond delay="8500"/>
                            </p:stCondLst>
                            <p:childTnLst>
                              <p:par>
                                <p:cTn id="26" presetID="10"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par>
                          <p:cTn id="29" fill="hold" nodeType="afterGroup">
                            <p:stCondLst>
                              <p:cond delay="10500"/>
                            </p:stCondLst>
                            <p:childTnLst>
                              <p:par>
                                <p:cTn id="30" presetID="10"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par>
                          <p:cTn id="33" fill="hold" nodeType="afterGroup">
                            <p:stCondLst>
                              <p:cond delay="12500"/>
                            </p:stCondLst>
                            <p:childTnLst>
                              <p:par>
                                <p:cTn id="34" presetID="10"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46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defRPr/>
            </a:pPr>
            <a:r>
              <a:rPr lang="en-US" sz="4000" dirty="0" smtClean="0">
                <a:solidFill>
                  <a:schemeClr val="tx2">
                    <a:lumMod val="75000"/>
                  </a:schemeClr>
                </a:solidFill>
                <a:effectLst>
                  <a:outerShdw blurRad="38100" dist="38100" dir="2700000" algn="tl">
                    <a:srgbClr val="000000">
                      <a:alpha val="43137"/>
                    </a:srgbClr>
                  </a:outerShdw>
                </a:effectLst>
              </a:rPr>
              <a:t>Benefits of the Anodic Oxide</a:t>
            </a:r>
          </a:p>
        </p:txBody>
      </p:sp>
      <p:sp>
        <p:nvSpPr>
          <p:cNvPr id="119811" name="Rectangle 3"/>
          <p:cNvSpPr>
            <a:spLocks noGrp="1" noChangeArrowheads="1"/>
          </p:cNvSpPr>
          <p:nvPr>
            <p:ph type="body" sz="half" idx="1"/>
          </p:nvPr>
        </p:nvSpPr>
        <p:spPr>
          <a:xfrm>
            <a:off x="152400" y="1600200"/>
            <a:ext cx="4724400" cy="4530725"/>
          </a:xfrm>
        </p:spPr>
        <p:txBody>
          <a:bodyPr>
            <a:normAutofit fontScale="92500" lnSpcReduction="10000"/>
          </a:bodyPr>
          <a:lstStyle/>
          <a:p>
            <a:r>
              <a:rPr lang="en-US" sz="2000" b="1" dirty="0" smtClean="0">
                <a:solidFill>
                  <a:schemeClr val="tx2">
                    <a:lumMod val="75000"/>
                  </a:schemeClr>
                </a:solidFill>
              </a:rPr>
              <a:t>Durability</a:t>
            </a:r>
            <a:r>
              <a:rPr lang="en-US" sz="2000" b="1" dirty="0" smtClean="0"/>
              <a:t>.</a:t>
            </a:r>
            <a:r>
              <a:rPr lang="en-US" sz="2000" dirty="0" smtClean="0"/>
              <a:t> Most anodized products have an extremely long life span and offer significant economic advantages through maintenance and operating savings. </a:t>
            </a:r>
            <a:br>
              <a:rPr lang="en-US" sz="2000" dirty="0" smtClean="0"/>
            </a:br>
            <a:endParaRPr lang="en-US" sz="2000" dirty="0" smtClean="0"/>
          </a:p>
          <a:p>
            <a:r>
              <a:rPr lang="en-US" sz="2000" b="1" dirty="0" smtClean="0">
                <a:solidFill>
                  <a:schemeClr val="tx2">
                    <a:lumMod val="75000"/>
                  </a:schemeClr>
                </a:solidFill>
              </a:rPr>
              <a:t>Color Stability</a:t>
            </a:r>
            <a:r>
              <a:rPr lang="en-US" sz="2000" b="1" dirty="0" smtClean="0"/>
              <a:t>.</a:t>
            </a:r>
            <a:r>
              <a:rPr lang="en-US" sz="2000" dirty="0" smtClean="0"/>
              <a:t> Exterior anodic coatings provide good stability to ultraviolet rays, do not chip or peel, and are easily repeatable.</a:t>
            </a:r>
            <a:br>
              <a:rPr lang="en-US" sz="2000" dirty="0" smtClean="0"/>
            </a:br>
            <a:endParaRPr lang="en-US" sz="2000" dirty="0" smtClean="0"/>
          </a:p>
          <a:p>
            <a:r>
              <a:rPr lang="en-US" sz="2000" dirty="0" smtClean="0"/>
              <a:t>The unique dielectric properties of an anodized finish offer many opportunities for electrical applications.</a:t>
            </a:r>
          </a:p>
          <a:p>
            <a:endParaRPr lang="en-US" sz="2000" dirty="0" smtClean="0"/>
          </a:p>
        </p:txBody>
      </p:sp>
      <p:pic>
        <p:nvPicPr>
          <p:cNvPr id="119812" name="Picture 6" descr="DCP_3868"/>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tretch>
            <a:fillRect/>
          </a:stretch>
        </p:blipFill>
        <p:spPr>
          <a:xfrm>
            <a:off x="4958154" y="1600200"/>
            <a:ext cx="3418692" cy="2189163"/>
          </a:xfrm>
          <a:noFill/>
        </p:spPr>
      </p:pic>
      <p:pic>
        <p:nvPicPr>
          <p:cNvPr id="119813" name="Picture 7" descr="group"/>
          <p:cNvPicPr>
            <a:picLocks noGrp="1" noChangeAspect="1" noChangeArrowheads="1"/>
          </p:cNvPicPr>
          <p:nvPr>
            <p:ph sz="quarter" idx="3"/>
          </p:nvPr>
        </p:nvPicPr>
        <p:blipFill>
          <a:blip r:embed="rId4" cstate="email">
            <a:extLst>
              <a:ext uri="{28A0092B-C50C-407E-A947-70E740481C1C}">
                <a14:useLocalDpi xmlns:a14="http://schemas.microsoft.com/office/drawing/2010/main" val="0"/>
              </a:ext>
            </a:extLst>
          </a:blip>
          <a:stretch>
            <a:fillRect/>
          </a:stretch>
        </p:blipFill>
        <p:spPr>
          <a:xfrm>
            <a:off x="5208059" y="3941763"/>
            <a:ext cx="2918882" cy="2189162"/>
          </a:xfrm>
          <a:noFill/>
        </p:spPr>
      </p:pic>
      <p:sp>
        <p:nvSpPr>
          <p:cNvPr id="2" name="TextBox 1"/>
          <p:cNvSpPr txBox="1"/>
          <p:nvPr/>
        </p:nvSpPr>
        <p:spPr>
          <a:xfrm>
            <a:off x="4800600" y="6241143"/>
            <a:ext cx="3886200" cy="276999"/>
          </a:xfrm>
          <a:prstGeom prst="rect">
            <a:avLst/>
          </a:prstGeom>
          <a:noFill/>
        </p:spPr>
        <p:txBody>
          <a:bodyPr wrap="square" rtlCol="0">
            <a:spAutoFit/>
          </a:bodyPr>
          <a:lstStyle/>
          <a:p>
            <a:r>
              <a:rPr lang="en-US" sz="1200" dirty="0" smtClean="0">
                <a:solidFill>
                  <a:schemeClr val="accent1"/>
                </a:solidFill>
              </a:rPr>
              <a:t>Photos courtesy of the Aluminum Anodizers Council</a:t>
            </a:r>
            <a:endParaRPr lang="en-US" sz="1200" dirty="0">
              <a:solidFill>
                <a:schemeClr val="accent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8229600" cy="1143000"/>
          </a:xfrm>
        </p:spPr>
        <p:txBody>
          <a:bodyPr/>
          <a:lstStyle/>
          <a:p>
            <a:pPr>
              <a:defRPr/>
            </a:pPr>
            <a:r>
              <a:rPr lang="en-US" sz="4400" dirty="0" smtClean="0">
                <a:solidFill>
                  <a:schemeClr val="tx2">
                    <a:lumMod val="75000"/>
                  </a:schemeClr>
                </a:solidFill>
                <a:effectLst>
                  <a:outerShdw blurRad="38100" dist="38100" dir="2700000" algn="tl">
                    <a:srgbClr val="000000">
                      <a:alpha val="43137"/>
                    </a:srgbClr>
                  </a:outerShdw>
                </a:effectLst>
              </a:rPr>
              <a:t>Benefits of Anodizing</a:t>
            </a:r>
          </a:p>
        </p:txBody>
      </p:sp>
      <p:sp>
        <p:nvSpPr>
          <p:cNvPr id="120835" name="Rectangle 3"/>
          <p:cNvSpPr>
            <a:spLocks noGrp="1" noChangeArrowheads="1"/>
          </p:cNvSpPr>
          <p:nvPr>
            <p:ph idx="1"/>
          </p:nvPr>
        </p:nvSpPr>
        <p:spPr>
          <a:xfrm>
            <a:off x="457200" y="1600200"/>
            <a:ext cx="8229600" cy="4876800"/>
          </a:xfrm>
        </p:spPr>
        <p:txBody>
          <a:bodyPr>
            <a:normAutofit lnSpcReduction="10000"/>
          </a:bodyPr>
          <a:lstStyle/>
          <a:p>
            <a:r>
              <a:rPr lang="en-US" sz="2400" b="1" dirty="0" smtClean="0">
                <a:solidFill>
                  <a:schemeClr val="tx2">
                    <a:lumMod val="75000"/>
                  </a:schemeClr>
                </a:solidFill>
              </a:rPr>
              <a:t>Ease of Maintenance</a:t>
            </a:r>
            <a:r>
              <a:rPr lang="en-US" sz="2400" b="1" dirty="0" smtClean="0"/>
              <a:t>.</a:t>
            </a:r>
            <a:r>
              <a:rPr lang="en-US" sz="2400" dirty="0" smtClean="0"/>
              <a:t> Scars and wear from general use (fabrication, handling, installation, frequent surface cleaning) are virtually nonexistent.  Rinsing or mild soap-and-water cleaning usually will restore an anodized surface to its original appearance.  Mild abrasive cleaners can be used for more difficult deposits.</a:t>
            </a:r>
            <a:br>
              <a:rPr lang="en-US" sz="2400" dirty="0" smtClean="0"/>
            </a:br>
            <a:endParaRPr lang="en-US" sz="2400" dirty="0" smtClean="0"/>
          </a:p>
          <a:p>
            <a:r>
              <a:rPr lang="en-US" sz="2400" b="1" dirty="0" smtClean="0">
                <a:solidFill>
                  <a:schemeClr val="tx2">
                    <a:lumMod val="75000"/>
                  </a:schemeClr>
                </a:solidFill>
              </a:rPr>
              <a:t>Aesthetics</a:t>
            </a:r>
            <a:r>
              <a:rPr lang="en-US" sz="2400" b="1" dirty="0" smtClean="0"/>
              <a:t>.</a:t>
            </a:r>
            <a:r>
              <a:rPr lang="en-US" sz="2400" dirty="0" smtClean="0"/>
              <a:t> Anodizing offers a large and increasing number of gloss and color alternatives, and minimizes or eliminates color variations. Unlike other finishes, anodizing allows the aluminum to maintain its metallic appearance.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0"/>
            <a:ext cx="8229600" cy="990600"/>
          </a:xfrm>
        </p:spPr>
        <p:txBody>
          <a:bodyPr/>
          <a:lstStyle/>
          <a:p>
            <a:pPr>
              <a:defRPr/>
            </a:pPr>
            <a:r>
              <a:rPr lang="en-US" sz="4400" dirty="0" smtClean="0">
                <a:solidFill>
                  <a:schemeClr val="tx2">
                    <a:lumMod val="75000"/>
                  </a:schemeClr>
                </a:solidFill>
                <a:effectLst>
                  <a:outerShdw blurRad="38100" dist="38100" dir="2700000" algn="tl">
                    <a:srgbClr val="000000">
                      <a:alpha val="43137"/>
                    </a:srgbClr>
                  </a:outerShdw>
                </a:effectLst>
              </a:rPr>
              <a:t>Benefits of Anodizing</a:t>
            </a:r>
          </a:p>
        </p:txBody>
      </p:sp>
      <p:sp>
        <p:nvSpPr>
          <p:cNvPr id="121859" name="Rectangle 3"/>
          <p:cNvSpPr>
            <a:spLocks noGrp="1" noChangeArrowheads="1"/>
          </p:cNvSpPr>
          <p:nvPr>
            <p:ph idx="1"/>
          </p:nvPr>
        </p:nvSpPr>
        <p:spPr>
          <a:xfrm>
            <a:off x="457200" y="1524000"/>
            <a:ext cx="7924800" cy="4525963"/>
          </a:xfrm>
        </p:spPr>
        <p:txBody>
          <a:bodyPr>
            <a:normAutofit fontScale="92500" lnSpcReduction="10000"/>
          </a:bodyPr>
          <a:lstStyle/>
          <a:p>
            <a:pPr>
              <a:lnSpc>
                <a:spcPct val="80000"/>
              </a:lnSpc>
            </a:pPr>
            <a:r>
              <a:rPr lang="en-US" sz="2400" b="1" dirty="0" smtClean="0">
                <a:solidFill>
                  <a:schemeClr val="tx2">
                    <a:lumMod val="75000"/>
                  </a:schemeClr>
                </a:solidFill>
              </a:rPr>
              <a:t>Cost</a:t>
            </a:r>
            <a:r>
              <a:rPr lang="en-US" sz="2400" b="1" dirty="0" smtClean="0">
                <a:solidFill>
                  <a:srgbClr val="FFFF99"/>
                </a:solidFill>
              </a:rPr>
              <a:t>.</a:t>
            </a:r>
            <a:r>
              <a:rPr lang="en-US" sz="2400" dirty="0" smtClean="0">
                <a:solidFill>
                  <a:srgbClr val="FFFF99"/>
                </a:solidFill>
              </a:rPr>
              <a:t> </a:t>
            </a:r>
            <a:r>
              <a:rPr lang="en-US" sz="2400" dirty="0" smtClean="0"/>
              <a:t>A lower initial finishing cost combines with lower maintenance costs for greater long-term value.</a:t>
            </a:r>
            <a:br>
              <a:rPr lang="en-US" sz="2400" dirty="0" smtClean="0"/>
            </a:br>
            <a:endParaRPr lang="en-US" sz="2400" dirty="0" smtClean="0"/>
          </a:p>
          <a:p>
            <a:pPr>
              <a:lnSpc>
                <a:spcPct val="80000"/>
              </a:lnSpc>
            </a:pPr>
            <a:r>
              <a:rPr lang="en-US" sz="2400" b="1" dirty="0" smtClean="0">
                <a:solidFill>
                  <a:schemeClr val="tx2">
                    <a:lumMod val="75000"/>
                  </a:schemeClr>
                </a:solidFill>
              </a:rPr>
              <a:t>Health and Safety:</a:t>
            </a:r>
            <a:r>
              <a:rPr lang="en-US" sz="2400" dirty="0" smtClean="0">
                <a:solidFill>
                  <a:schemeClr val="tx2">
                    <a:lumMod val="75000"/>
                  </a:schemeClr>
                </a:solidFill>
              </a:rPr>
              <a:t> </a:t>
            </a:r>
          </a:p>
          <a:p>
            <a:pPr lvl="1">
              <a:lnSpc>
                <a:spcPct val="80000"/>
              </a:lnSpc>
            </a:pPr>
            <a:r>
              <a:rPr lang="en-US" sz="2400" dirty="0" smtClean="0"/>
              <a:t>Anodizing is a safe process that is not harmful to human health.  An anodized finish is chemically stable, will not decompose, is nontoxic, and is heat-resistant to the melting point of aluminum (1,221</a:t>
            </a:r>
            <a:r>
              <a:rPr lang="en-US" sz="2400" dirty="0" smtClean="0">
                <a:cs typeface="Times New Roman" pitchFamily="18" charset="0"/>
              </a:rPr>
              <a:t>°</a:t>
            </a:r>
            <a:r>
              <a:rPr lang="en-US" sz="2400" dirty="0" smtClean="0"/>
              <a:t>F).</a:t>
            </a:r>
            <a:br>
              <a:rPr lang="en-US" sz="2400" dirty="0" smtClean="0"/>
            </a:br>
            <a:endParaRPr lang="en-US" sz="2400" dirty="0" smtClean="0"/>
          </a:p>
          <a:p>
            <a:pPr lvl="1">
              <a:lnSpc>
                <a:spcPct val="80000"/>
              </a:lnSpc>
            </a:pPr>
            <a:r>
              <a:rPr lang="en-US" sz="2400" dirty="0" smtClean="0"/>
              <a:t>Since the anodizing process is an enhancement of a naturally occurring oxidation process, it is non-hazardous and produces no harmful or dangerous by-products.</a:t>
            </a:r>
            <a:br>
              <a:rPr lang="en-US" sz="2400" dirty="0" smtClean="0"/>
            </a:br>
            <a:endParaRPr lang="en-US" sz="2400" dirty="0" smtClean="0"/>
          </a:p>
          <a:p>
            <a:pPr lvl="1">
              <a:lnSpc>
                <a:spcPct val="80000"/>
              </a:lnSpc>
            </a:pPr>
            <a:r>
              <a:rPr lang="en-US" sz="2400" dirty="0" smtClean="0"/>
              <a:t>The anodic oxide is recyclable with the aluminum substrate.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0"/>
            <a:ext cx="8229600" cy="1219200"/>
          </a:xfrm>
        </p:spPr>
        <p:txBody>
          <a:bodyPr/>
          <a:lstStyle/>
          <a:p>
            <a:pPr>
              <a:defRPr/>
            </a:pPr>
            <a:r>
              <a:rPr lang="en-US" sz="4000" dirty="0" smtClean="0">
                <a:solidFill>
                  <a:schemeClr val="tx2">
                    <a:lumMod val="75000"/>
                  </a:schemeClr>
                </a:solidFill>
                <a:effectLst>
                  <a:outerShdw blurRad="38100" dist="38100" dir="2700000" algn="tl">
                    <a:srgbClr val="000000">
                      <a:alpha val="43137"/>
                    </a:srgbClr>
                  </a:outerShdw>
                </a:effectLst>
              </a:rPr>
              <a:t>Common Anodic Oxide Types</a:t>
            </a:r>
          </a:p>
        </p:txBody>
      </p:sp>
      <p:sp>
        <p:nvSpPr>
          <p:cNvPr id="122883" name="Rectangle 3"/>
          <p:cNvSpPr>
            <a:spLocks noGrp="1" noChangeArrowheads="1"/>
          </p:cNvSpPr>
          <p:nvPr>
            <p:ph idx="1"/>
          </p:nvPr>
        </p:nvSpPr>
        <p:spPr>
          <a:xfrm>
            <a:off x="457200" y="1600200"/>
            <a:ext cx="8458200" cy="4525963"/>
          </a:xfrm>
        </p:spPr>
        <p:txBody>
          <a:bodyPr>
            <a:normAutofit lnSpcReduction="10000"/>
          </a:bodyPr>
          <a:lstStyle/>
          <a:p>
            <a:pPr>
              <a:lnSpc>
                <a:spcPct val="80000"/>
              </a:lnSpc>
            </a:pPr>
            <a:r>
              <a:rPr lang="en-US" sz="2800" dirty="0" smtClean="0">
                <a:solidFill>
                  <a:schemeClr val="tx2">
                    <a:lumMod val="75000"/>
                  </a:schemeClr>
                </a:solidFill>
              </a:rPr>
              <a:t>Hard Anodizing </a:t>
            </a:r>
            <a:r>
              <a:rPr lang="en-US" sz="2800" dirty="0" smtClean="0"/>
              <a:t>(or Type III anodizing) </a:t>
            </a:r>
            <a:br>
              <a:rPr lang="en-US" sz="2800" dirty="0" smtClean="0"/>
            </a:br>
            <a:r>
              <a:rPr lang="en-US" sz="2800" dirty="0" smtClean="0"/>
              <a:t>is a term used to describe the production of anodic oxides characterized by high hardness and abrasion resistance.  They are produced using special anodizing conditions (very low temperature, high current density).</a:t>
            </a:r>
            <a:br>
              <a:rPr lang="en-US" sz="2800" dirty="0" smtClean="0"/>
            </a:br>
            <a:endParaRPr lang="en-US" sz="2800" dirty="0" smtClean="0"/>
          </a:p>
          <a:p>
            <a:pPr>
              <a:lnSpc>
                <a:spcPct val="80000"/>
              </a:lnSpc>
            </a:pPr>
            <a:r>
              <a:rPr lang="en-US" sz="2800" dirty="0" smtClean="0">
                <a:solidFill>
                  <a:schemeClr val="tx2">
                    <a:lumMod val="75000"/>
                  </a:schemeClr>
                </a:solidFill>
              </a:rPr>
              <a:t>Conventional Anodizing </a:t>
            </a:r>
            <a:r>
              <a:rPr lang="en-US" sz="2800" dirty="0" smtClean="0"/>
              <a:t>(or Type II anodizing) increases the decorative corrosion resistance of the aluminum component.  It can be dyed to produce many beautiful colors and printed with graphics and photo images.  They are produced at room temperature and lower current density.</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0" y="304800"/>
            <a:ext cx="8915400" cy="838200"/>
          </a:xfrm>
        </p:spPr>
        <p:txBody>
          <a:bodyPr/>
          <a:lstStyle/>
          <a:p>
            <a:pPr>
              <a:defRPr/>
            </a:pPr>
            <a:r>
              <a:rPr lang="en-US" sz="4000" dirty="0" smtClean="0">
                <a:solidFill>
                  <a:schemeClr val="tx2">
                    <a:lumMod val="75000"/>
                  </a:schemeClr>
                </a:solidFill>
                <a:effectLst>
                  <a:outerShdw blurRad="38100" dist="38100" dir="2700000" algn="tl">
                    <a:srgbClr val="000000">
                      <a:alpha val="43137"/>
                    </a:srgbClr>
                  </a:outerShdw>
                </a:effectLst>
              </a:rPr>
              <a:t>Common Applications for Anodizing</a:t>
            </a:r>
          </a:p>
        </p:txBody>
      </p:sp>
      <p:sp>
        <p:nvSpPr>
          <p:cNvPr id="123907" name="Rectangle 3"/>
          <p:cNvSpPr>
            <a:spLocks noGrp="1" noChangeArrowheads="1"/>
          </p:cNvSpPr>
          <p:nvPr>
            <p:ph type="body" sz="half" idx="4294967295"/>
          </p:nvPr>
        </p:nvSpPr>
        <p:spPr>
          <a:xfrm>
            <a:off x="0" y="1828800"/>
            <a:ext cx="5410200" cy="4800600"/>
          </a:xfrm>
        </p:spPr>
        <p:txBody>
          <a:bodyPr/>
          <a:lstStyle/>
          <a:p>
            <a:r>
              <a:rPr lang="en-US" smtClean="0"/>
              <a:t>Structures and architectural categories of all types </a:t>
            </a:r>
          </a:p>
          <a:p>
            <a:r>
              <a:rPr lang="en-US" smtClean="0"/>
              <a:t>Commercial and residential building products </a:t>
            </a:r>
          </a:p>
          <a:p>
            <a:r>
              <a:rPr lang="en-US" smtClean="0"/>
              <a:t>Motor vehicle components</a:t>
            </a:r>
            <a:r>
              <a:rPr lang="en-US" sz="2800" smtClean="0"/>
              <a:t> </a:t>
            </a:r>
          </a:p>
          <a:p>
            <a:endParaRPr lang="en-US" sz="2800" smtClean="0"/>
          </a:p>
        </p:txBody>
      </p:sp>
      <p:pic>
        <p:nvPicPr>
          <p:cNvPr id="123908" name="Picture 8"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600200"/>
            <a:ext cx="280035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9" descr="ckoesilc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114800"/>
            <a:ext cx="2768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277813"/>
            <a:ext cx="8839200" cy="788987"/>
          </a:xfrm>
        </p:spPr>
        <p:txBody>
          <a:bodyPr/>
          <a:lstStyle/>
          <a:p>
            <a:pPr>
              <a:defRPr/>
            </a:pPr>
            <a:r>
              <a:rPr lang="en-US" sz="4000" dirty="0" smtClean="0">
                <a:solidFill>
                  <a:schemeClr val="tx2">
                    <a:lumMod val="75000"/>
                  </a:schemeClr>
                </a:solidFill>
                <a:effectLst>
                  <a:outerShdw blurRad="38100" dist="38100" dir="2700000" algn="tl">
                    <a:srgbClr val="000000">
                      <a:alpha val="43137"/>
                    </a:srgbClr>
                  </a:outerShdw>
                </a:effectLst>
              </a:rPr>
              <a:t>Common Applications for Anodizing</a:t>
            </a:r>
          </a:p>
        </p:txBody>
      </p:sp>
      <p:sp>
        <p:nvSpPr>
          <p:cNvPr id="124931" name="Rectangle 3"/>
          <p:cNvSpPr>
            <a:spLocks noGrp="1" noChangeArrowheads="1"/>
          </p:cNvSpPr>
          <p:nvPr>
            <p:ph type="body" sz="half" idx="2"/>
          </p:nvPr>
        </p:nvSpPr>
        <p:spPr>
          <a:xfrm>
            <a:off x="4652963" y="1600200"/>
            <a:ext cx="4033837" cy="4530725"/>
          </a:xfrm>
        </p:spPr>
        <p:txBody>
          <a:bodyPr/>
          <a:lstStyle/>
          <a:p>
            <a:r>
              <a:rPr lang="en-US" smtClean="0"/>
              <a:t>Appliances </a:t>
            </a:r>
          </a:p>
          <a:p>
            <a:r>
              <a:rPr lang="en-US" smtClean="0"/>
              <a:t>Food preparation equipment </a:t>
            </a:r>
          </a:p>
          <a:p>
            <a:r>
              <a:rPr lang="en-US" smtClean="0"/>
              <a:t>Furniture </a:t>
            </a:r>
          </a:p>
          <a:p>
            <a:r>
              <a:rPr lang="en-US" smtClean="0"/>
              <a:t>Sporting goods and boats</a:t>
            </a:r>
          </a:p>
          <a:p>
            <a:endParaRPr lang="en-US" smtClean="0"/>
          </a:p>
          <a:p>
            <a:endParaRPr lang="en-US" smtClean="0"/>
          </a:p>
          <a:p>
            <a:endParaRPr lang="en-US" sz="2800" smtClean="0"/>
          </a:p>
        </p:txBody>
      </p:sp>
      <p:pic>
        <p:nvPicPr>
          <p:cNvPr id="124932" name="Picture 7" descr="alumshed crop-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419600"/>
            <a:ext cx="28194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10" descr="sys_cam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42672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 Box 11"/>
          <p:cNvSpPr txBox="1">
            <a:spLocks noChangeArrowheads="1"/>
          </p:cNvSpPr>
          <p:nvPr/>
        </p:nvSpPr>
        <p:spPr bwMode="auto">
          <a:xfrm>
            <a:off x="381000" y="3886200"/>
            <a:ext cx="2286000" cy="274638"/>
          </a:xfrm>
          <a:prstGeom prst="rect">
            <a:avLst/>
          </a:prstGeom>
          <a:noFill/>
          <a:ln w="9525">
            <a:noFill/>
            <a:miter lim="800000"/>
            <a:headEnd/>
            <a:tailEnd/>
          </a:ln>
        </p:spPr>
        <p:txBody>
          <a:bodyPr>
            <a:spAutoFit/>
          </a:bodyPr>
          <a:lstStyle/>
          <a:p>
            <a:pPr>
              <a:spcBef>
                <a:spcPct val="50000"/>
              </a:spcBef>
              <a:defRPr/>
            </a:pPr>
            <a:r>
              <a:rPr lang="en-US" sz="1200" dirty="0">
                <a:solidFill>
                  <a:srgbClr val="FFFF00"/>
                </a:solidFill>
                <a:effectLst>
                  <a:outerShdw blurRad="38100" dist="38100" dir="2700000" algn="tl">
                    <a:srgbClr val="000000">
                      <a:alpha val="43137"/>
                    </a:srgbClr>
                  </a:outerShdw>
                </a:effectLst>
              </a:rPr>
              <a:t>Photo courtesy of Sylvan Sport</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ontent Placeholder 2"/>
          <p:cNvSpPr>
            <a:spLocks noGrp="1"/>
          </p:cNvSpPr>
          <p:nvPr>
            <p:ph idx="1"/>
          </p:nvPr>
        </p:nvSpPr>
        <p:spPr>
          <a:xfrm>
            <a:off x="152400" y="76200"/>
            <a:ext cx="8610600" cy="914400"/>
          </a:xfrm>
        </p:spPr>
        <p:txBody>
          <a:bodyPr/>
          <a:lstStyle/>
          <a:p>
            <a:pPr>
              <a:buFont typeface="Wingdings 2" pitchFamily="18" charset="2"/>
              <a:buNone/>
            </a:pPr>
            <a:r>
              <a:rPr lang="en-US" sz="4000" b="1" dirty="0" smtClean="0">
                <a:solidFill>
                  <a:schemeClr val="tx2">
                    <a:lumMod val="75000"/>
                  </a:schemeClr>
                </a:solidFill>
                <a:latin typeface="+mn-lt"/>
              </a:rPr>
              <a:t>Fabrication &amp; Finishing: Painting</a:t>
            </a:r>
          </a:p>
        </p:txBody>
      </p:sp>
      <p:pic>
        <p:nvPicPr>
          <p:cNvPr id="125955" name="Picture 2" descr="C:\Documents and Settings\Craig Werner\Desktop\Screenhunter screen shots\AEC Academic Outreach Photos\Horizontal Liquid Paint Lin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43200" y="1676400"/>
            <a:ext cx="22860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4" descr="C:\Documents and Settings\Craig Werner\Desktop\Screenhunter screen shots\AEC Academic Outreach Photos\Vertical Liquid Paint Line-150ppi.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81600" y="1206500"/>
            <a:ext cx="38528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Box 7"/>
          <p:cNvSpPr txBox="1">
            <a:spLocks noChangeArrowheads="1"/>
          </p:cNvSpPr>
          <p:nvPr/>
        </p:nvSpPr>
        <p:spPr bwMode="auto">
          <a:xfrm>
            <a:off x="228600" y="1524000"/>
            <a:ext cx="2514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Extrusions are typically painted in either horizontal or vertical paint lines, using either liquid paint or powder coat.</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6" descr="Ak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5088" y="1143000"/>
            <a:ext cx="3922712"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4"/>
          <p:cNvSpPr>
            <a:spLocks noGrp="1" noChangeArrowheads="1"/>
          </p:cNvSpPr>
          <p:nvPr>
            <p:ph type="title"/>
          </p:nvPr>
        </p:nvSpPr>
        <p:spPr>
          <a:xfrm>
            <a:off x="152400" y="0"/>
            <a:ext cx="8877300" cy="914400"/>
          </a:xfrm>
        </p:spPr>
        <p:txBody>
          <a:bodyPr/>
          <a:lstStyle/>
          <a:p>
            <a:r>
              <a:rPr lang="en-US" sz="4400" dirty="0" smtClean="0">
                <a:solidFill>
                  <a:schemeClr val="tx2">
                    <a:lumMod val="75000"/>
                  </a:schemeClr>
                </a:solidFill>
              </a:rPr>
              <a:t>Why Coat Extruded Aluminum?</a:t>
            </a:r>
          </a:p>
        </p:txBody>
      </p:sp>
      <p:sp>
        <p:nvSpPr>
          <p:cNvPr id="126980" name="Rectangle 5"/>
          <p:cNvSpPr>
            <a:spLocks noGrp="1" noChangeArrowheads="1"/>
          </p:cNvSpPr>
          <p:nvPr>
            <p:ph idx="1"/>
          </p:nvPr>
        </p:nvSpPr>
        <p:spPr>
          <a:xfrm>
            <a:off x="0" y="1295400"/>
            <a:ext cx="5715000" cy="4525963"/>
          </a:xfrm>
        </p:spPr>
        <p:txBody>
          <a:bodyPr>
            <a:normAutofit fontScale="92500" lnSpcReduction="10000"/>
          </a:bodyPr>
          <a:lstStyle/>
          <a:p>
            <a:pPr>
              <a:lnSpc>
                <a:spcPct val="90000"/>
              </a:lnSpc>
            </a:pPr>
            <a:r>
              <a:rPr lang="en-US" sz="3200" u="sng" smtClean="0"/>
              <a:t>Cosmetic Function: </a:t>
            </a:r>
          </a:p>
          <a:p>
            <a:pPr>
              <a:lnSpc>
                <a:spcPct val="90000"/>
              </a:lnSpc>
              <a:buFontTx/>
              <a:buNone/>
            </a:pPr>
            <a:r>
              <a:rPr lang="en-US" sz="3200" smtClean="0"/>
              <a:t>	  Control the Appearance</a:t>
            </a:r>
          </a:p>
          <a:p>
            <a:pPr lvl="1">
              <a:lnSpc>
                <a:spcPct val="90000"/>
              </a:lnSpc>
            </a:pPr>
            <a:r>
              <a:rPr lang="en-US" sz="2800" smtClean="0"/>
              <a:t>Color Coordination</a:t>
            </a:r>
          </a:p>
          <a:p>
            <a:pPr lvl="1">
              <a:lnSpc>
                <a:spcPct val="90000"/>
              </a:lnSpc>
            </a:pPr>
            <a:r>
              <a:rPr lang="en-US" sz="2800" smtClean="0"/>
              <a:t>Visual Uniformity</a:t>
            </a:r>
            <a:br>
              <a:rPr lang="en-US" sz="2800" smtClean="0"/>
            </a:br>
            <a:endParaRPr lang="en-US" sz="2800" smtClean="0"/>
          </a:p>
          <a:p>
            <a:pPr>
              <a:lnSpc>
                <a:spcPct val="90000"/>
              </a:lnSpc>
            </a:pPr>
            <a:r>
              <a:rPr lang="en-US" sz="3200" u="sng" smtClean="0"/>
              <a:t>Protective Function: </a:t>
            </a:r>
          </a:p>
          <a:p>
            <a:pPr>
              <a:lnSpc>
                <a:spcPct val="90000"/>
              </a:lnSpc>
              <a:buFontTx/>
              <a:buNone/>
            </a:pPr>
            <a:r>
              <a:rPr lang="en-US" sz="3200" smtClean="0"/>
              <a:t>	  Guard the Substrate</a:t>
            </a:r>
          </a:p>
          <a:p>
            <a:pPr lvl="1">
              <a:lnSpc>
                <a:spcPct val="90000"/>
              </a:lnSpc>
            </a:pPr>
            <a:r>
              <a:rPr lang="en-US" sz="2800" smtClean="0"/>
              <a:t>from Environmental Damage</a:t>
            </a:r>
          </a:p>
          <a:p>
            <a:pPr lvl="2">
              <a:lnSpc>
                <a:spcPct val="90000"/>
              </a:lnSpc>
            </a:pPr>
            <a:r>
              <a:rPr lang="en-US" smtClean="0"/>
              <a:t>Acid Rain, other Pollutants</a:t>
            </a:r>
          </a:p>
          <a:p>
            <a:pPr lvl="2">
              <a:lnSpc>
                <a:spcPct val="90000"/>
              </a:lnSpc>
            </a:pPr>
            <a:r>
              <a:rPr lang="en-US" smtClean="0"/>
              <a:t>Salt Spray</a:t>
            </a:r>
            <a:br>
              <a:rPr lang="en-US" smtClean="0"/>
            </a:br>
            <a:endParaRPr lang="en-US" sz="1100" smtClean="0"/>
          </a:p>
          <a:p>
            <a:pPr lvl="1">
              <a:lnSpc>
                <a:spcPct val="90000"/>
              </a:lnSpc>
            </a:pPr>
            <a:r>
              <a:rPr lang="en-US" sz="2800" smtClean="0"/>
              <a:t>from Excess Oxidation</a:t>
            </a:r>
          </a:p>
        </p:txBody>
      </p:sp>
      <p:pic>
        <p:nvPicPr>
          <p:cNvPr id="126981" name="Picture 8" descr="Akz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363" y="3937000"/>
            <a:ext cx="35258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14534" y="6291943"/>
            <a:ext cx="3525837" cy="276999"/>
          </a:xfrm>
          <a:prstGeom prst="rect">
            <a:avLst/>
          </a:prstGeom>
          <a:noFill/>
        </p:spPr>
        <p:txBody>
          <a:bodyPr wrap="square" rtlCol="0">
            <a:spAutoFit/>
          </a:bodyPr>
          <a:lstStyle/>
          <a:p>
            <a:r>
              <a:rPr lang="en-US" sz="1200" dirty="0" smtClean="0"/>
              <a:t>Photos courtesy of Bill </a:t>
            </a:r>
            <a:r>
              <a:rPr lang="en-US" sz="1200" dirty="0" err="1" smtClean="0"/>
              <a:t>Hanusik</a:t>
            </a:r>
            <a:r>
              <a:rPr lang="en-US" sz="1200" dirty="0" smtClean="0"/>
              <a:t>/</a:t>
            </a:r>
            <a:r>
              <a:rPr lang="en-US" sz="1200" dirty="0" err="1" smtClean="0"/>
              <a:t>Akso</a:t>
            </a:r>
            <a:r>
              <a:rPr lang="en-US" sz="1200" dirty="0" smtClean="0"/>
              <a:t> Nobel</a:t>
            </a:r>
            <a:endParaRPr lang="en-US" sz="12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Grp="1" noChangeArrowheads="1"/>
          </p:cNvSpPr>
          <p:nvPr>
            <p:ph type="title"/>
          </p:nvPr>
        </p:nvSpPr>
        <p:spPr>
          <a:xfrm>
            <a:off x="0" y="0"/>
            <a:ext cx="8991600" cy="990600"/>
          </a:xfrm>
        </p:spPr>
        <p:txBody>
          <a:bodyPr/>
          <a:lstStyle/>
          <a:p>
            <a:r>
              <a:rPr lang="en-US" sz="4400" dirty="0" smtClean="0">
                <a:solidFill>
                  <a:schemeClr val="tx2">
                    <a:lumMod val="75000"/>
                  </a:schemeClr>
                </a:solidFill>
              </a:rPr>
              <a:t>Why Coat Extruded Aluminum?</a:t>
            </a:r>
          </a:p>
        </p:txBody>
      </p:sp>
      <p:sp>
        <p:nvSpPr>
          <p:cNvPr id="128003" name="Rectangle 5"/>
          <p:cNvSpPr>
            <a:spLocks noGrp="1" noChangeArrowheads="1"/>
          </p:cNvSpPr>
          <p:nvPr>
            <p:ph idx="1"/>
          </p:nvPr>
        </p:nvSpPr>
        <p:spPr>
          <a:xfrm>
            <a:off x="0" y="1295400"/>
            <a:ext cx="5715000" cy="4525963"/>
          </a:xfrm>
        </p:spPr>
        <p:txBody>
          <a:bodyPr>
            <a:normAutofit fontScale="92500" lnSpcReduction="20000"/>
          </a:bodyPr>
          <a:lstStyle/>
          <a:p>
            <a:r>
              <a:rPr lang="en-US" sz="2400" smtClean="0"/>
              <a:t>Coated Aluminum Extrusions are used in a variety of end uses</a:t>
            </a:r>
            <a:r>
              <a:rPr lang="en-US" sz="1200" smtClean="0"/>
              <a:t> </a:t>
            </a:r>
            <a:br>
              <a:rPr lang="en-US" sz="1200" smtClean="0"/>
            </a:br>
            <a:endParaRPr lang="en-US" sz="1200" smtClean="0"/>
          </a:p>
          <a:p>
            <a:pPr lvl="1"/>
            <a:r>
              <a:rPr lang="en-US" sz="2000" u="sng" smtClean="0"/>
              <a:t>Building Products</a:t>
            </a:r>
          </a:p>
          <a:p>
            <a:pPr lvl="2"/>
            <a:r>
              <a:rPr lang="en-US" sz="2000" smtClean="0"/>
              <a:t>Commercial Windows</a:t>
            </a:r>
          </a:p>
          <a:p>
            <a:pPr lvl="2"/>
            <a:r>
              <a:rPr lang="en-US" sz="2000" smtClean="0"/>
              <a:t>Curtain Wall</a:t>
            </a:r>
          </a:p>
          <a:p>
            <a:pPr lvl="2"/>
            <a:r>
              <a:rPr lang="en-US" sz="2000" smtClean="0"/>
              <a:t>Column covers</a:t>
            </a:r>
          </a:p>
          <a:p>
            <a:pPr lvl="2"/>
            <a:r>
              <a:rPr lang="en-US" sz="2000" smtClean="0"/>
              <a:t>Residential Windows</a:t>
            </a:r>
            <a:r>
              <a:rPr lang="en-US" sz="800" smtClean="0"/>
              <a:t/>
            </a:r>
            <a:br>
              <a:rPr lang="en-US" sz="800" smtClean="0"/>
            </a:br>
            <a:endParaRPr lang="en-US" sz="800" smtClean="0"/>
          </a:p>
          <a:p>
            <a:pPr lvl="1"/>
            <a:r>
              <a:rPr lang="en-US" sz="2000" u="sng" smtClean="0"/>
              <a:t>Transportation</a:t>
            </a:r>
          </a:p>
          <a:p>
            <a:pPr lvl="2"/>
            <a:r>
              <a:rPr lang="en-US" sz="2000" smtClean="0"/>
              <a:t>RV and Bus windows</a:t>
            </a:r>
          </a:p>
          <a:p>
            <a:pPr lvl="2"/>
            <a:r>
              <a:rPr lang="en-US" sz="2000" smtClean="0"/>
              <a:t>Windshield frames</a:t>
            </a:r>
            <a:r>
              <a:rPr lang="en-US" sz="800" smtClean="0"/>
              <a:t/>
            </a:r>
            <a:br>
              <a:rPr lang="en-US" sz="800" smtClean="0"/>
            </a:br>
            <a:endParaRPr lang="en-US" sz="800" smtClean="0"/>
          </a:p>
          <a:p>
            <a:pPr lvl="1"/>
            <a:r>
              <a:rPr lang="en-US" sz="2000" u="sng" smtClean="0"/>
              <a:t>Specialty</a:t>
            </a:r>
          </a:p>
          <a:p>
            <a:pPr lvl="2"/>
            <a:r>
              <a:rPr lang="en-US" sz="2000" smtClean="0"/>
              <a:t>Sports Equipment</a:t>
            </a:r>
          </a:p>
          <a:p>
            <a:pPr lvl="2"/>
            <a:r>
              <a:rPr lang="en-US" sz="2000" smtClean="0"/>
              <a:t>Solar Panels</a:t>
            </a:r>
          </a:p>
          <a:p>
            <a:pPr>
              <a:lnSpc>
                <a:spcPct val="90000"/>
              </a:lnSpc>
            </a:pPr>
            <a:endParaRPr lang="en-US" sz="2400" smtClean="0"/>
          </a:p>
        </p:txBody>
      </p:sp>
      <p:pic>
        <p:nvPicPr>
          <p:cNvPr id="1280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098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5181600" y="5638800"/>
            <a:ext cx="34290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PPG Coil &amp; Extrusion Coatings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4"/>
          <p:cNvSpPr>
            <a:spLocks noGrp="1" noChangeArrowheads="1"/>
          </p:cNvSpPr>
          <p:nvPr>
            <p:ph type="title"/>
          </p:nvPr>
        </p:nvSpPr>
        <p:spPr>
          <a:xfrm>
            <a:off x="457200" y="152400"/>
            <a:ext cx="8229600" cy="1139825"/>
          </a:xfrm>
        </p:spPr>
        <p:txBody>
          <a:bodyPr/>
          <a:lstStyle/>
          <a:p>
            <a:r>
              <a:rPr lang="en-US" dirty="0" smtClean="0">
                <a:solidFill>
                  <a:schemeClr val="tx2">
                    <a:lumMod val="75000"/>
                  </a:schemeClr>
                </a:solidFill>
              </a:rPr>
              <a:t>Versatility of Coatings</a:t>
            </a:r>
          </a:p>
        </p:txBody>
      </p:sp>
      <p:pic>
        <p:nvPicPr>
          <p:cNvPr id="129028" name="Picture 9" descr="Akzo"/>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a:xfrm>
            <a:off x="838200" y="1295400"/>
            <a:ext cx="3768725" cy="2525713"/>
          </a:xfrm>
          <a:noFill/>
        </p:spPr>
      </p:pic>
      <p:sp>
        <p:nvSpPr>
          <p:cNvPr id="129027" name="Rectangle 6"/>
          <p:cNvSpPr>
            <a:spLocks noGrp="1" noChangeArrowheads="1"/>
          </p:cNvSpPr>
          <p:nvPr>
            <p:ph type="body" sz="half" idx="2"/>
          </p:nvPr>
        </p:nvSpPr>
        <p:spPr>
          <a:xfrm>
            <a:off x="4800600" y="1717675"/>
            <a:ext cx="4038600" cy="4530725"/>
          </a:xfrm>
        </p:spPr>
        <p:txBody>
          <a:bodyPr/>
          <a:lstStyle/>
          <a:p>
            <a:r>
              <a:rPr lang="en-US" sz="3200" smtClean="0"/>
              <a:t>Range of Resin Chemistries</a:t>
            </a:r>
            <a:r>
              <a:rPr lang="en-US" sz="800" smtClean="0"/>
              <a:t/>
            </a:r>
            <a:br>
              <a:rPr lang="en-US" sz="800" smtClean="0"/>
            </a:br>
            <a:endParaRPr lang="en-US" sz="800" smtClean="0"/>
          </a:p>
          <a:p>
            <a:r>
              <a:rPr lang="en-US" sz="3200" smtClean="0"/>
              <a:t>Grades of Performance Properties</a:t>
            </a:r>
            <a:br>
              <a:rPr lang="en-US" sz="3200" smtClean="0"/>
            </a:br>
            <a:r>
              <a:rPr lang="en-US" sz="800" i="1" smtClean="0"/>
              <a:t> </a:t>
            </a:r>
            <a:r>
              <a:rPr lang="en-US" sz="2400" i="1" smtClean="0"/>
              <a:t>(fading/warranty)</a:t>
            </a:r>
            <a:r>
              <a:rPr lang="en-US" sz="800" i="1" smtClean="0"/>
              <a:t> </a:t>
            </a:r>
            <a:r>
              <a:rPr lang="en-US" sz="800" smtClean="0"/>
              <a:t/>
            </a:r>
            <a:br>
              <a:rPr lang="en-US" sz="800" smtClean="0"/>
            </a:br>
            <a:endParaRPr lang="en-US" sz="800" smtClean="0"/>
          </a:p>
          <a:p>
            <a:r>
              <a:rPr lang="en-US" sz="3200" smtClean="0"/>
              <a:t>Visual Finishes</a:t>
            </a:r>
            <a:r>
              <a:rPr lang="en-US" sz="800" smtClean="0"/>
              <a:t/>
            </a:r>
            <a:br>
              <a:rPr lang="en-US" sz="800" smtClean="0"/>
            </a:br>
            <a:r>
              <a:rPr lang="en-US" sz="800" smtClean="0"/>
              <a:t> </a:t>
            </a:r>
          </a:p>
          <a:p>
            <a:r>
              <a:rPr lang="en-US" sz="3200" smtClean="0"/>
              <a:t>Costs</a:t>
            </a:r>
          </a:p>
        </p:txBody>
      </p:sp>
      <p:pic>
        <p:nvPicPr>
          <p:cNvPr id="129029" name="Picture 10" descr="Akz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14800"/>
            <a:ext cx="39798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533400" y="3810000"/>
            <a:ext cx="3048000" cy="276999"/>
          </a:xfrm>
          <a:prstGeom prst="rect">
            <a:avLst/>
          </a:prstGeom>
          <a:noFill/>
          <a:ln w="9525">
            <a:noFill/>
            <a:miter lim="800000"/>
            <a:headEnd/>
            <a:tailEnd/>
          </a:ln>
        </p:spPr>
        <p:txBody>
          <a:bodyPr wrap="square">
            <a:spAutoFit/>
          </a:bodyPr>
          <a:lstStyle/>
          <a:p>
            <a:pPr>
              <a:spcBef>
                <a:spcPct val="50000"/>
              </a:spcBef>
              <a:defRPr/>
            </a:pPr>
            <a:r>
              <a:rPr lang="en-US" sz="1200" dirty="0">
                <a:solidFill>
                  <a:schemeClr val="accent2">
                    <a:lumMod val="60000"/>
                    <a:lumOff val="40000"/>
                  </a:schemeClr>
                </a:solidFill>
              </a:rPr>
              <a:t>Courtesy of </a:t>
            </a:r>
            <a:r>
              <a:rPr lang="en-US" sz="1200" dirty="0" smtClean="0">
                <a:solidFill>
                  <a:schemeClr val="accent2">
                    <a:lumMod val="60000"/>
                    <a:lumOff val="40000"/>
                  </a:schemeClr>
                </a:solidFill>
              </a:rPr>
              <a:t>Bill </a:t>
            </a:r>
            <a:r>
              <a:rPr lang="en-US" sz="1200" dirty="0" err="1" smtClean="0">
                <a:solidFill>
                  <a:schemeClr val="accent2">
                    <a:lumMod val="60000"/>
                    <a:lumOff val="40000"/>
                  </a:schemeClr>
                </a:solidFill>
              </a:rPr>
              <a:t>Hanusik</a:t>
            </a:r>
            <a:r>
              <a:rPr lang="en-US" sz="1200" dirty="0" smtClean="0">
                <a:solidFill>
                  <a:schemeClr val="accent2">
                    <a:lumMod val="60000"/>
                    <a:lumOff val="40000"/>
                  </a:schemeClr>
                </a:solidFill>
              </a:rPr>
              <a:t> and </a:t>
            </a:r>
            <a:r>
              <a:rPr lang="en-US" sz="1200" dirty="0" err="1" smtClean="0">
                <a:solidFill>
                  <a:schemeClr val="accent2">
                    <a:lumMod val="60000"/>
                    <a:lumOff val="40000"/>
                  </a:schemeClr>
                </a:solidFill>
              </a:rPr>
              <a:t>Akzo</a:t>
            </a:r>
            <a:r>
              <a:rPr lang="en-US" sz="1200" dirty="0" smtClean="0">
                <a:solidFill>
                  <a:schemeClr val="accent2">
                    <a:lumMod val="60000"/>
                    <a:lumOff val="40000"/>
                  </a:schemeClr>
                </a:solidFill>
              </a:rPr>
              <a:t> Nobel</a:t>
            </a:r>
            <a:endParaRPr lang="en-US" sz="1200" dirty="0">
              <a:solidFill>
                <a:schemeClr val="accent2">
                  <a:lumMod val="60000"/>
                  <a:lumOff val="4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5" descr="FIG6_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1200" y="228600"/>
            <a:ext cx="312420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5410200" cy="2438400"/>
          </a:xfrm>
        </p:spPr>
        <p:txBody>
          <a:bodyPr>
            <a:norm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Aluminum extrusions</a:t>
            </a:r>
            <a:br>
              <a:rPr lang="en-US" sz="4000" dirty="0" smtClean="0">
                <a:solidFill>
                  <a:schemeClr val="tx2">
                    <a:lumMod val="75000"/>
                  </a:schemeClr>
                </a:solidFill>
                <a:effectLst>
                  <a:outerShdw blurRad="38100" dist="38100" dir="2700000" algn="tl">
                    <a:srgbClr val="000000">
                      <a:alpha val="43137"/>
                    </a:srgbClr>
                  </a:outerShdw>
                </a:effectLst>
              </a:rPr>
            </a:br>
            <a:r>
              <a:rPr lang="en-US" sz="4000" dirty="0" smtClean="0">
                <a:solidFill>
                  <a:schemeClr val="tx2">
                    <a:lumMod val="75000"/>
                  </a:schemeClr>
                </a:solidFill>
                <a:effectLst>
                  <a:outerShdw blurRad="38100" dist="38100" dir="2700000" algn="tl">
                    <a:srgbClr val="000000">
                      <a:alpha val="43137"/>
                    </a:srgbClr>
                  </a:outerShdw>
                </a:effectLst>
              </a:rPr>
              <a:t>remain the </a:t>
            </a:r>
            <a:r>
              <a:rPr lang="en-US" sz="4000" u="sng" dirty="0" smtClean="0">
                <a:solidFill>
                  <a:schemeClr val="tx2">
                    <a:lumMod val="75000"/>
                  </a:schemeClr>
                </a:solidFill>
                <a:effectLst>
                  <a:outerShdw blurRad="38100" dist="38100" dir="2700000" algn="tl">
                    <a:srgbClr val="000000">
                      <a:alpha val="43137"/>
                    </a:srgbClr>
                  </a:outerShdw>
                </a:effectLst>
              </a:rPr>
              <a:t>best</a:t>
            </a:r>
            <a:r>
              <a:rPr lang="en-US" sz="4000" dirty="0" smtClean="0">
                <a:solidFill>
                  <a:schemeClr val="tx2">
                    <a:lumMod val="75000"/>
                  </a:schemeClr>
                </a:solidFill>
                <a:effectLst>
                  <a:outerShdw blurRad="38100" dist="38100" dir="2700000" algn="tl">
                    <a:srgbClr val="000000">
                      <a:alpha val="43137"/>
                    </a:srgbClr>
                  </a:outerShdw>
                </a:effectLst>
              </a:rPr>
              <a:t> choice</a:t>
            </a:r>
            <a:br>
              <a:rPr lang="en-US" sz="4000" dirty="0" smtClean="0">
                <a:solidFill>
                  <a:schemeClr val="tx2">
                    <a:lumMod val="75000"/>
                  </a:schemeClr>
                </a:solidFill>
                <a:effectLst>
                  <a:outerShdw blurRad="38100" dist="38100" dir="2700000" algn="tl">
                    <a:srgbClr val="000000">
                      <a:alpha val="43137"/>
                    </a:srgbClr>
                  </a:outerShdw>
                </a:effectLst>
              </a:rPr>
            </a:br>
            <a:r>
              <a:rPr lang="en-US" sz="4000" dirty="0" smtClean="0">
                <a:solidFill>
                  <a:schemeClr val="tx2">
                    <a:lumMod val="75000"/>
                  </a:schemeClr>
                </a:solidFill>
                <a:effectLst>
                  <a:outerShdw blurRad="38100" dist="38100" dir="2700000" algn="tl">
                    <a:srgbClr val="000000">
                      <a:alpha val="43137"/>
                    </a:srgbClr>
                  </a:outerShdw>
                </a:effectLst>
              </a:rPr>
              <a:t>for many applications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2590800"/>
            <a:ext cx="4953000" cy="3581400"/>
          </a:xfrm>
        </p:spPr>
        <p:txBody>
          <a:bodyPr>
            <a:normAutofit fontScale="85000" lnSpcReduction="10000"/>
          </a:bodyPr>
          <a:lstStyle/>
          <a:p>
            <a:pPr eaLnBrk="1" hangingPunct="1">
              <a:lnSpc>
                <a:spcPct val="120000"/>
              </a:lnSpc>
            </a:pPr>
            <a:r>
              <a:rPr lang="en-US" sz="2000" dirty="0" smtClean="0"/>
              <a:t>Advancing techniques in manufacturing and assembly can extend aluminum’s use to even more applications, including those in which other materials have long been employed.</a:t>
            </a:r>
            <a:br>
              <a:rPr lang="en-US" sz="2000" dirty="0" smtClean="0"/>
            </a:br>
            <a:endParaRPr lang="en-US" sz="2000" dirty="0" smtClean="0"/>
          </a:p>
          <a:p>
            <a:pPr eaLnBrk="1" hangingPunct="1">
              <a:lnSpc>
                <a:spcPct val="120000"/>
              </a:lnSpc>
            </a:pPr>
            <a:r>
              <a:rPr lang="en-US" sz="2000" dirty="0" smtClean="0"/>
              <a:t>The combination of the basic properties of aluminum and its alloys, plus the </a:t>
            </a:r>
            <a:r>
              <a:rPr lang="en-US" sz="2000" u="sng" dirty="0" smtClean="0"/>
              <a:t>infinite</a:t>
            </a:r>
            <a:r>
              <a:rPr lang="en-US" sz="2000" dirty="0" smtClean="0"/>
              <a:t> variety of shapes possible in the extrusion process give aluminum extrusion its many advantages over other materials and methods of forming.</a:t>
            </a:r>
          </a:p>
        </p:txBody>
      </p:sp>
      <p:sp>
        <p:nvSpPr>
          <p:cNvPr id="5" name="TextBox 4"/>
          <p:cNvSpPr txBox="1"/>
          <p:nvPr/>
        </p:nvSpPr>
        <p:spPr>
          <a:xfrm>
            <a:off x="5867400" y="3657600"/>
            <a:ext cx="3048000" cy="2862263"/>
          </a:xfrm>
          <a:prstGeom prst="rect">
            <a:avLst/>
          </a:prstGeom>
          <a:noFill/>
        </p:spPr>
        <p:txBody>
          <a:bodyPr>
            <a:spAutoFit/>
          </a:bodyPr>
          <a:lstStyle/>
          <a:p>
            <a:pPr>
              <a:defRPr/>
            </a:pPr>
            <a:r>
              <a:rPr lang="en-US" dirty="0">
                <a:solidFill>
                  <a:schemeClr val="tx2">
                    <a:lumMod val="75000"/>
                  </a:schemeClr>
                </a:solidFill>
              </a:rPr>
              <a:t>The aluminum extrusion process is flexible and has both extremely low tooling costs and short lead </a:t>
            </a:r>
            <a:r>
              <a:rPr lang="en-US" dirty="0" smtClean="0">
                <a:solidFill>
                  <a:schemeClr val="tx2">
                    <a:lumMod val="75000"/>
                  </a:schemeClr>
                </a:solidFill>
              </a:rPr>
              <a:t>times, enabling efficient </a:t>
            </a:r>
            <a:r>
              <a:rPr lang="en-US" dirty="0">
                <a:solidFill>
                  <a:schemeClr val="tx2">
                    <a:lumMod val="75000"/>
                  </a:schemeClr>
                </a:solidFill>
              </a:rPr>
              <a:t>production of near net shape, complex integral parts – allowing exceptional reductions to part counts and subsequent fabrication and assembly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fade">
                                      <p:cBhvr>
                                        <p:cTn id="10" dur="2000"/>
                                        <p:tgtEl>
                                          <p:spTgt spid="20483"/>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par>
                          <p:cTn id="15" fill="hold" nodeType="afterGroup">
                            <p:stCondLst>
                              <p:cond delay="5000"/>
                            </p:stCondLst>
                            <p:childTnLst>
                              <p:par>
                                <p:cTn id="16" presetID="10"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Box 7"/>
          <p:cNvSpPr txBox="1">
            <a:spLocks noChangeArrowheads="1"/>
          </p:cNvSpPr>
          <p:nvPr/>
        </p:nvSpPr>
        <p:spPr bwMode="auto">
          <a:xfrm>
            <a:off x="304800" y="2209800"/>
            <a:ext cx="1447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A wide variety of colors are possible.</a:t>
            </a:r>
          </a:p>
        </p:txBody>
      </p:sp>
      <p:pic>
        <p:nvPicPr>
          <p:cNvPr id="130051" name="Picture 2" descr="C:\Documents and Settings\Craig Werner\Desktop\Screenhunter screen shots\AEC Academic Outreach Photos\MultiColorPow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0"/>
            <a:ext cx="71056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228600" y="152400"/>
            <a:ext cx="8610600" cy="914400"/>
          </a:xfrm>
          <a:prstGeom prst="rect">
            <a:avLst/>
          </a:prstGeom>
        </p:spPr>
        <p:txBody>
          <a:bodyPr/>
          <a:lstStyle/>
          <a:p>
            <a:pPr marL="419100" indent="-382588" eaLnBrk="0" hangingPunct="0">
              <a:spcBef>
                <a:spcPct val="20000"/>
              </a:spcBef>
              <a:buClr>
                <a:schemeClr val="accent1"/>
              </a:buClr>
              <a:buSzPct val="80000"/>
              <a:defRPr/>
            </a:pPr>
            <a:r>
              <a:rPr lang="en-US" sz="4000" b="1" dirty="0">
                <a:solidFill>
                  <a:schemeClr val="tx2">
                    <a:lumMod val="75000"/>
                  </a:schemeClr>
                </a:solidFill>
                <a:latin typeface="+mn-lt"/>
              </a:rPr>
              <a:t>Fabrication &amp; Finishing: Painting</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76200" y="0"/>
            <a:ext cx="7848600" cy="1143000"/>
          </a:xfrm>
        </p:spPr>
        <p:txBody>
          <a:bodyPr/>
          <a:lstStyle/>
          <a:p>
            <a:r>
              <a:rPr lang="en-US" sz="4400" dirty="0" smtClean="0">
                <a:solidFill>
                  <a:schemeClr val="tx2">
                    <a:lumMod val="75000"/>
                  </a:schemeClr>
                </a:solidFill>
              </a:rPr>
              <a:t>Liquid Paint and Powder Coat</a:t>
            </a:r>
          </a:p>
        </p:txBody>
      </p:sp>
      <p:sp>
        <p:nvSpPr>
          <p:cNvPr id="131075" name="Rectangle 3"/>
          <p:cNvSpPr>
            <a:spLocks noGrp="1" noChangeArrowheads="1"/>
          </p:cNvSpPr>
          <p:nvPr>
            <p:ph idx="1"/>
          </p:nvPr>
        </p:nvSpPr>
        <p:spPr>
          <a:xfrm>
            <a:off x="457200" y="1219200"/>
            <a:ext cx="3733800" cy="4525963"/>
          </a:xfrm>
        </p:spPr>
        <p:txBody>
          <a:bodyPr/>
          <a:lstStyle/>
          <a:p>
            <a:r>
              <a:rPr lang="en-US" smtClean="0"/>
              <a:t>Cleaning and Pretreatment</a:t>
            </a:r>
          </a:p>
          <a:p>
            <a:r>
              <a:rPr lang="en-US" smtClean="0"/>
              <a:t>Electrostatic Spray Application</a:t>
            </a:r>
          </a:p>
          <a:p>
            <a:r>
              <a:rPr lang="en-US" smtClean="0"/>
              <a:t>Cure</a:t>
            </a:r>
          </a:p>
        </p:txBody>
      </p:sp>
      <p:pic>
        <p:nvPicPr>
          <p:cNvPr id="131076" name="Picture 4" descr="horiz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4038600"/>
            <a:ext cx="39481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9" descr="Paint Booth1-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538" y="965200"/>
            <a:ext cx="3675062"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4"/>
          <p:cNvSpPr>
            <a:spLocks noGrp="1" noChangeArrowheads="1"/>
          </p:cNvSpPr>
          <p:nvPr>
            <p:ph type="title"/>
          </p:nvPr>
        </p:nvSpPr>
        <p:spPr>
          <a:xfrm>
            <a:off x="152400" y="228600"/>
            <a:ext cx="5715000" cy="1371600"/>
          </a:xfrm>
        </p:spPr>
        <p:txBody>
          <a:bodyPr/>
          <a:lstStyle/>
          <a:p>
            <a:r>
              <a:rPr lang="en-US" sz="4000" dirty="0" smtClean="0">
                <a:solidFill>
                  <a:schemeClr val="tx2">
                    <a:lumMod val="75000"/>
                  </a:schemeClr>
                </a:solidFill>
              </a:rPr>
              <a:t>Formulations Based </a:t>
            </a:r>
            <a:br>
              <a:rPr lang="en-US" sz="4000" dirty="0" smtClean="0">
                <a:solidFill>
                  <a:schemeClr val="tx2">
                    <a:lumMod val="75000"/>
                  </a:schemeClr>
                </a:solidFill>
              </a:rPr>
            </a:br>
            <a:r>
              <a:rPr lang="en-US" sz="4000" dirty="0" smtClean="0">
                <a:solidFill>
                  <a:schemeClr val="tx2">
                    <a:lumMod val="75000"/>
                  </a:schemeClr>
                </a:solidFill>
              </a:rPr>
              <a:t>on Resin Type</a:t>
            </a:r>
          </a:p>
        </p:txBody>
      </p:sp>
      <p:sp>
        <p:nvSpPr>
          <p:cNvPr id="132099" name="Rectangle 5"/>
          <p:cNvSpPr>
            <a:spLocks noGrp="1" noChangeArrowheads="1"/>
          </p:cNvSpPr>
          <p:nvPr>
            <p:ph type="body" sz="half" idx="1"/>
          </p:nvPr>
        </p:nvSpPr>
        <p:spPr>
          <a:xfrm>
            <a:off x="5715000" y="152400"/>
            <a:ext cx="3810000" cy="2057400"/>
          </a:xfrm>
        </p:spPr>
        <p:txBody>
          <a:bodyPr/>
          <a:lstStyle/>
          <a:p>
            <a:r>
              <a:rPr lang="en-US" sz="2400" smtClean="0"/>
              <a:t>Polyester</a:t>
            </a:r>
          </a:p>
          <a:p>
            <a:r>
              <a:rPr lang="en-US" sz="2400" smtClean="0"/>
              <a:t>Acrylic</a:t>
            </a:r>
          </a:p>
          <a:p>
            <a:r>
              <a:rPr lang="en-US" sz="2400" smtClean="0"/>
              <a:t>Modified Polyester</a:t>
            </a:r>
          </a:p>
          <a:p>
            <a:r>
              <a:rPr lang="en-US" sz="2400" smtClean="0"/>
              <a:t>Fluoropolymer</a:t>
            </a:r>
          </a:p>
        </p:txBody>
      </p:sp>
      <p:pic>
        <p:nvPicPr>
          <p:cNvPr id="132100" name="Picture 7" descr="AlExtManSection04-14_Resin table"/>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150813" y="1981200"/>
            <a:ext cx="8916987" cy="4800600"/>
          </a:xfr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p:cNvSpPr>
            <a:spLocks noGrp="1" noChangeArrowheads="1"/>
          </p:cNvSpPr>
          <p:nvPr>
            <p:ph type="title"/>
          </p:nvPr>
        </p:nvSpPr>
        <p:spPr>
          <a:xfrm>
            <a:off x="152400" y="274638"/>
            <a:ext cx="8839200" cy="868362"/>
          </a:xfrm>
        </p:spPr>
        <p:txBody>
          <a:bodyPr/>
          <a:lstStyle/>
          <a:p>
            <a:r>
              <a:rPr lang="en-US" sz="3600" b="1" dirty="0" smtClean="0">
                <a:solidFill>
                  <a:schemeClr val="tx2">
                    <a:lumMod val="75000"/>
                  </a:schemeClr>
                </a:solidFill>
              </a:rPr>
              <a:t>Comparing Liquid and Powder Coatings</a:t>
            </a:r>
          </a:p>
        </p:txBody>
      </p:sp>
      <p:sp>
        <p:nvSpPr>
          <p:cNvPr id="133123" name="Rectangle 5"/>
          <p:cNvSpPr>
            <a:spLocks noGrp="1" noChangeArrowheads="1"/>
          </p:cNvSpPr>
          <p:nvPr>
            <p:ph sz="half" idx="2"/>
          </p:nvPr>
        </p:nvSpPr>
        <p:spPr>
          <a:xfrm>
            <a:off x="381000" y="1600200"/>
            <a:ext cx="4038600" cy="4525963"/>
          </a:xfrm>
        </p:spPr>
        <p:txBody>
          <a:bodyPr>
            <a:normAutofit lnSpcReduction="10000"/>
          </a:bodyPr>
          <a:lstStyle/>
          <a:p>
            <a:pPr algn="ctr">
              <a:buFontTx/>
              <a:buNone/>
            </a:pPr>
            <a:r>
              <a:rPr lang="en-US" sz="2800" u="sng" dirty="0" smtClean="0"/>
              <a:t>LIQUID</a:t>
            </a:r>
          </a:p>
          <a:p>
            <a:r>
              <a:rPr lang="en-US" sz="2800" dirty="0" smtClean="0"/>
              <a:t>Brighter “Metallic” Colors</a:t>
            </a:r>
          </a:p>
          <a:p>
            <a:r>
              <a:rPr lang="en-US" sz="2800" dirty="0" smtClean="0"/>
              <a:t>Smoother Finish</a:t>
            </a:r>
          </a:p>
          <a:p>
            <a:r>
              <a:rPr lang="en-US" sz="2800" dirty="0" smtClean="0"/>
              <a:t>Salt-Spray Resistance </a:t>
            </a:r>
            <a:br>
              <a:rPr lang="en-US" sz="2800" dirty="0" smtClean="0"/>
            </a:br>
            <a:r>
              <a:rPr lang="en-US" sz="2800" dirty="0" smtClean="0"/>
              <a:t>(e.g., Seacoast)</a:t>
            </a:r>
          </a:p>
          <a:p>
            <a:r>
              <a:rPr lang="en-US" sz="2800" dirty="0" smtClean="0"/>
              <a:t>Proven History (mature technology)</a:t>
            </a:r>
          </a:p>
        </p:txBody>
      </p:sp>
      <p:sp>
        <p:nvSpPr>
          <p:cNvPr id="133124" name="Rectangle 6"/>
          <p:cNvSpPr>
            <a:spLocks noGrp="1" noChangeArrowheads="1"/>
          </p:cNvSpPr>
          <p:nvPr>
            <p:ph sz="quarter" idx="13"/>
          </p:nvPr>
        </p:nvSpPr>
        <p:spPr>
          <a:xfrm>
            <a:off x="4648200" y="1600200"/>
            <a:ext cx="4038600" cy="4525963"/>
          </a:xfrm>
        </p:spPr>
        <p:txBody>
          <a:bodyPr/>
          <a:lstStyle/>
          <a:p>
            <a:pPr algn="ctr">
              <a:buFontTx/>
              <a:buNone/>
            </a:pPr>
            <a:r>
              <a:rPr lang="en-US" sz="2800" u="sng" smtClean="0"/>
              <a:t>POWDER</a:t>
            </a:r>
          </a:p>
          <a:p>
            <a:r>
              <a:rPr lang="en-US" sz="2800" smtClean="0"/>
              <a:t>No Volatile Organic Compounds (VOCs)</a:t>
            </a:r>
          </a:p>
          <a:p>
            <a:r>
              <a:rPr lang="en-US" sz="2800" smtClean="0"/>
              <a:t>Harder Finish</a:t>
            </a:r>
          </a:p>
          <a:p>
            <a:r>
              <a:rPr lang="en-US" sz="2800" smtClean="0"/>
              <a:t>Fabrication might require less Touch-up</a:t>
            </a:r>
          </a:p>
          <a:p>
            <a:r>
              <a:rPr lang="en-US" sz="2800" smtClean="0"/>
              <a:t>Overspray can be Reclaimed</a:t>
            </a:r>
          </a:p>
          <a:p>
            <a:pPr>
              <a:buFontTx/>
              <a:buNone/>
            </a:pPr>
            <a:endParaRPr lang="en-US" sz="2800"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p:cNvSpPr>
            <a:spLocks noGrp="1" noChangeArrowheads="1"/>
          </p:cNvSpPr>
          <p:nvPr>
            <p:ph type="title"/>
          </p:nvPr>
        </p:nvSpPr>
        <p:spPr>
          <a:xfrm>
            <a:off x="304800" y="76200"/>
            <a:ext cx="8610600" cy="914400"/>
          </a:xfrm>
        </p:spPr>
        <p:txBody>
          <a:bodyPr/>
          <a:lstStyle/>
          <a:p>
            <a:r>
              <a:rPr lang="en-US" sz="3600" dirty="0" smtClean="0">
                <a:solidFill>
                  <a:schemeClr val="tx2">
                    <a:lumMod val="75000"/>
                  </a:schemeClr>
                </a:solidFill>
              </a:rPr>
              <a:t>Comparing Liquid and Powder Coatings</a:t>
            </a:r>
          </a:p>
        </p:txBody>
      </p:sp>
      <p:sp>
        <p:nvSpPr>
          <p:cNvPr id="134147" name="Rectangle 5"/>
          <p:cNvSpPr>
            <a:spLocks noGrp="1" noChangeArrowheads="1"/>
          </p:cNvSpPr>
          <p:nvPr>
            <p:ph sz="half" idx="2"/>
          </p:nvPr>
        </p:nvSpPr>
        <p:spPr>
          <a:xfrm>
            <a:off x="381000" y="1066800"/>
            <a:ext cx="4038600" cy="4525963"/>
          </a:xfrm>
        </p:spPr>
        <p:txBody>
          <a:bodyPr>
            <a:normAutofit fontScale="92500" lnSpcReduction="10000"/>
          </a:bodyPr>
          <a:lstStyle/>
          <a:p>
            <a:r>
              <a:rPr lang="en-US" sz="2400" smtClean="0"/>
              <a:t>Liquid Coatings offer more metallic choices than powder</a:t>
            </a:r>
            <a:endParaRPr lang="en-US" sz="700" smtClean="0"/>
          </a:p>
          <a:p>
            <a:endParaRPr lang="en-US" sz="700" smtClean="0"/>
          </a:p>
          <a:p>
            <a:r>
              <a:rPr lang="en-US" sz="2400" smtClean="0"/>
              <a:t>Powder coatings are available in a wide range of solid and mica pigment effects.</a:t>
            </a:r>
            <a:endParaRPr lang="en-US" sz="700" smtClean="0"/>
          </a:p>
          <a:p>
            <a:endParaRPr lang="en-US" sz="700" smtClean="0"/>
          </a:p>
          <a:p>
            <a:r>
              <a:rPr lang="en-US" sz="2400" smtClean="0"/>
              <a:t>Silver metallic finishes are the preferred choice for curtainwall applications.</a:t>
            </a:r>
            <a:endParaRPr lang="en-US" sz="700" smtClean="0"/>
          </a:p>
          <a:p>
            <a:endParaRPr lang="en-US" sz="700" smtClean="0"/>
          </a:p>
          <a:p>
            <a:r>
              <a:rPr lang="en-US" sz="2400" smtClean="0"/>
              <a:t>Silver mica’s are a good design choice in powder</a:t>
            </a:r>
          </a:p>
          <a:p>
            <a:pPr algn="ctr">
              <a:buFontTx/>
              <a:buNone/>
            </a:pPr>
            <a:endParaRPr lang="en-US" sz="2400" u="sng" smtClean="0"/>
          </a:p>
        </p:txBody>
      </p:sp>
      <p:sp>
        <p:nvSpPr>
          <p:cNvPr id="134148" name="Rectangle 6"/>
          <p:cNvSpPr>
            <a:spLocks noGrp="1" noChangeArrowheads="1"/>
          </p:cNvSpPr>
          <p:nvPr>
            <p:ph sz="quarter" idx="13"/>
          </p:nvPr>
        </p:nvSpPr>
        <p:spPr>
          <a:xfrm>
            <a:off x="4648200" y="1066800"/>
            <a:ext cx="4038600" cy="4525963"/>
          </a:xfrm>
        </p:spPr>
        <p:txBody>
          <a:bodyPr>
            <a:normAutofit fontScale="92500" lnSpcReduction="10000"/>
          </a:bodyPr>
          <a:lstStyle/>
          <a:p>
            <a:r>
              <a:rPr lang="en-US" sz="2400" smtClean="0"/>
              <a:t>Powder Coatings exhibit superior hardness in use. They have long been used for applications like motor cycle frames, lawn mowers, mountain bikes and appliances for a hard finish</a:t>
            </a:r>
            <a:endParaRPr lang="en-US" sz="700" smtClean="0"/>
          </a:p>
          <a:p>
            <a:endParaRPr lang="en-US" sz="700" smtClean="0"/>
          </a:p>
          <a:p>
            <a:r>
              <a:rPr lang="en-US" sz="2400" smtClean="0"/>
              <a:t>Powder Coatings show an advantage in use in areas where architectural metal is exposed to abrasion like storefronts and entry doors.</a:t>
            </a:r>
          </a:p>
          <a:p>
            <a:pPr>
              <a:buFontTx/>
              <a:buNone/>
            </a:pPr>
            <a:endParaRPr lang="en-US" sz="2400"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4"/>
          <p:cNvSpPr>
            <a:spLocks noGrp="1" noChangeArrowheads="1"/>
          </p:cNvSpPr>
          <p:nvPr>
            <p:ph type="title"/>
          </p:nvPr>
        </p:nvSpPr>
        <p:spPr>
          <a:xfrm>
            <a:off x="381000" y="0"/>
            <a:ext cx="8686800" cy="990600"/>
          </a:xfrm>
        </p:spPr>
        <p:txBody>
          <a:bodyPr/>
          <a:lstStyle/>
          <a:p>
            <a:r>
              <a:rPr lang="en-US" sz="3600" b="1" dirty="0" smtClean="0">
                <a:solidFill>
                  <a:schemeClr val="tx2">
                    <a:lumMod val="75000"/>
                  </a:schemeClr>
                </a:solidFill>
              </a:rPr>
              <a:t>Comparing Liquid and Powder Coatings</a:t>
            </a:r>
          </a:p>
        </p:txBody>
      </p:sp>
      <p:pic>
        <p:nvPicPr>
          <p:cNvPr id="135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81100"/>
            <a:ext cx="57150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3810000" y="6172200"/>
            <a:ext cx="12954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err="1">
                <a:solidFill>
                  <a:schemeClr val="accent2">
                    <a:lumMod val="60000"/>
                    <a:lumOff val="40000"/>
                  </a:schemeClr>
                </a:solidFill>
                <a:effectLst>
                  <a:outerShdw blurRad="38100" dist="38100" dir="2700000" algn="tl">
                    <a:srgbClr val="000000">
                      <a:alpha val="43137"/>
                    </a:srgbClr>
                  </a:outerShdw>
                </a:effectLst>
              </a:rPr>
              <a:t>AIA</a:t>
            </a: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4"/>
          <p:cNvSpPr>
            <a:spLocks noGrp="1"/>
          </p:cNvSpPr>
          <p:nvPr>
            <p:ph type="title"/>
          </p:nvPr>
        </p:nvSpPr>
        <p:spPr>
          <a:xfrm>
            <a:off x="457200" y="0"/>
            <a:ext cx="8229600" cy="990600"/>
          </a:xfrm>
        </p:spPr>
        <p:txBody>
          <a:bodyPr/>
          <a:lstStyle/>
          <a:p>
            <a:r>
              <a:rPr lang="en-US" sz="4000" dirty="0" smtClean="0">
                <a:solidFill>
                  <a:schemeClr val="tx2">
                    <a:lumMod val="75000"/>
                  </a:schemeClr>
                </a:solidFill>
              </a:rPr>
              <a:t>Environmental Considerations</a:t>
            </a:r>
          </a:p>
        </p:txBody>
      </p:sp>
      <p:sp>
        <p:nvSpPr>
          <p:cNvPr id="136195" name="Content Placeholder 2"/>
          <p:cNvSpPr>
            <a:spLocks noGrp="1"/>
          </p:cNvSpPr>
          <p:nvPr>
            <p:ph idx="1"/>
          </p:nvPr>
        </p:nvSpPr>
        <p:spPr>
          <a:xfrm>
            <a:off x="228600" y="1524000"/>
            <a:ext cx="8458200" cy="4525963"/>
          </a:xfrm>
        </p:spPr>
        <p:txBody>
          <a:bodyPr/>
          <a:lstStyle/>
          <a:p>
            <a:r>
              <a:rPr lang="en-US" smtClean="0"/>
              <a:t>Powder Coatings contain no VOC’s</a:t>
            </a:r>
            <a:r>
              <a:rPr lang="en-US" sz="800" smtClean="0"/>
              <a:t/>
            </a:r>
            <a:br>
              <a:rPr lang="en-US" sz="800" smtClean="0"/>
            </a:br>
            <a:endParaRPr lang="en-US" sz="800" smtClean="0"/>
          </a:p>
          <a:p>
            <a:r>
              <a:rPr lang="en-US" smtClean="0"/>
              <a:t>VOC’s can be burned with liquid coatings, but require energy and emit CO2.</a:t>
            </a:r>
            <a:r>
              <a:rPr lang="en-US" sz="800" smtClean="0"/>
              <a:t/>
            </a:r>
            <a:br>
              <a:rPr lang="en-US" sz="800" smtClean="0"/>
            </a:br>
            <a:endParaRPr lang="en-US" sz="800" smtClean="0"/>
          </a:p>
          <a:p>
            <a:r>
              <a:rPr lang="en-US" smtClean="0"/>
              <a:t>Powder Coatings use less </a:t>
            </a:r>
            <a:br>
              <a:rPr lang="en-US" smtClean="0"/>
            </a:br>
            <a:r>
              <a:rPr lang="en-US" smtClean="0"/>
              <a:t>energyin transportation</a:t>
            </a:r>
            <a:r>
              <a:rPr lang="en-US" sz="800" smtClean="0"/>
              <a:t/>
            </a:r>
            <a:br>
              <a:rPr lang="en-US" sz="800" smtClean="0"/>
            </a:br>
            <a:endParaRPr lang="en-US" sz="800" smtClean="0"/>
          </a:p>
          <a:p>
            <a:r>
              <a:rPr lang="en-US" smtClean="0"/>
              <a:t>Liquid Coatings may be </a:t>
            </a:r>
            <a:br>
              <a:rPr lang="en-US" smtClean="0"/>
            </a:br>
            <a:r>
              <a:rPr lang="en-US" smtClean="0"/>
              <a:t>advantageous from an </a:t>
            </a:r>
            <a:br>
              <a:rPr lang="en-US" smtClean="0"/>
            </a:br>
            <a:r>
              <a:rPr lang="en-US" smtClean="0"/>
              <a:t>environmental perspective </a:t>
            </a:r>
            <a:br>
              <a:rPr lang="en-US" smtClean="0"/>
            </a:br>
            <a:r>
              <a:rPr lang="en-US" smtClean="0"/>
              <a:t>in certain environments.</a:t>
            </a:r>
          </a:p>
          <a:p>
            <a:endParaRPr lang="en-US" smtClean="0"/>
          </a:p>
        </p:txBody>
      </p:sp>
      <p:pic>
        <p:nvPicPr>
          <p:cNvPr id="136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0" y="3124200"/>
            <a:ext cx="25590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457200" y="0"/>
            <a:ext cx="8229600" cy="1066800"/>
          </a:xfrm>
        </p:spPr>
        <p:txBody>
          <a:bodyPr/>
          <a:lstStyle/>
          <a:p>
            <a:r>
              <a:rPr lang="en-US" sz="4000" dirty="0" smtClean="0">
                <a:solidFill>
                  <a:schemeClr val="tx2">
                    <a:lumMod val="75000"/>
                  </a:schemeClr>
                </a:solidFill>
              </a:rPr>
              <a:t>AAMA Market Segments</a:t>
            </a:r>
          </a:p>
        </p:txBody>
      </p:sp>
      <p:pic>
        <p:nvPicPr>
          <p:cNvPr id="137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295400"/>
            <a:ext cx="88614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3657600" y="6248400"/>
            <a:ext cx="12954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err="1">
                <a:solidFill>
                  <a:schemeClr val="accent2">
                    <a:lumMod val="60000"/>
                    <a:lumOff val="40000"/>
                  </a:schemeClr>
                </a:solidFill>
                <a:effectLst>
                  <a:outerShdw blurRad="38100" dist="38100" dir="2700000" algn="tl">
                    <a:srgbClr val="000000">
                      <a:alpha val="43137"/>
                    </a:srgbClr>
                  </a:outerShdw>
                </a:effectLst>
              </a:rPr>
              <a:t>AIA</a:t>
            </a: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Grp="1" noChangeArrowheads="1"/>
          </p:cNvSpPr>
          <p:nvPr>
            <p:ph type="title"/>
          </p:nvPr>
        </p:nvSpPr>
        <p:spPr>
          <a:xfrm>
            <a:off x="533400" y="0"/>
            <a:ext cx="8610600" cy="914400"/>
          </a:xfrm>
        </p:spPr>
        <p:txBody>
          <a:bodyPr/>
          <a:lstStyle/>
          <a:p>
            <a:r>
              <a:rPr lang="en-US" sz="3600" dirty="0" smtClean="0">
                <a:solidFill>
                  <a:schemeClr val="tx2">
                    <a:lumMod val="75000"/>
                  </a:schemeClr>
                </a:solidFill>
              </a:rPr>
              <a:t>Examples of Coatings</a:t>
            </a:r>
          </a:p>
        </p:txBody>
      </p:sp>
      <p:pic>
        <p:nvPicPr>
          <p:cNvPr id="138243" name="Picture 7" descr="Ritz-Carlton owned condo in Lido Beach, 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1219200"/>
            <a:ext cx="4340225" cy="4267200"/>
          </a:xfrm>
          <a:prstGeom prst="rect">
            <a:avLst/>
          </a:prstGeom>
          <a:noFill/>
          <a:ln w="28575">
            <a:solidFill>
              <a:srgbClr val="28DE0A"/>
            </a:solidFill>
            <a:miter lim="800000"/>
            <a:headEnd/>
            <a:tailEnd/>
          </a:ln>
          <a:extLst>
            <a:ext uri="{909E8E84-426E-40DD-AFC4-6F175D3DCCD1}">
              <a14:hiddenFill xmlns:a14="http://schemas.microsoft.com/office/drawing/2010/main">
                <a:solidFill>
                  <a:srgbClr val="FFFFFF"/>
                </a:solidFill>
              </a14:hiddenFill>
            </a:ext>
          </a:extLst>
        </p:spPr>
      </p:pic>
      <p:sp>
        <p:nvSpPr>
          <p:cNvPr id="138244" name="Rectangle 5"/>
          <p:cNvSpPr>
            <a:spLocks noChangeArrowheads="1"/>
          </p:cNvSpPr>
          <p:nvPr/>
        </p:nvSpPr>
        <p:spPr bwMode="auto">
          <a:xfrm>
            <a:off x="4495800" y="5715000"/>
            <a:ext cx="42672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400"/>
              <a:t>Ritz Carlton, Grand Cayman, extruded railings, awnings, windows and doors.</a:t>
            </a:r>
          </a:p>
          <a:p>
            <a:pPr>
              <a:spcBef>
                <a:spcPct val="50000"/>
              </a:spcBef>
            </a:pPr>
            <a:r>
              <a:rPr lang="en-US" sz="1400"/>
              <a:t>Powder Coat</a:t>
            </a:r>
          </a:p>
        </p:txBody>
      </p:sp>
      <p:pic>
        <p:nvPicPr>
          <p:cNvPr id="138245" name="Picture 4" descr="340446-R1-23-1A_02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0" y="1219200"/>
            <a:ext cx="3651250" cy="4267200"/>
          </a:xfrm>
          <a:prstGeom prst="rect">
            <a:avLst/>
          </a:prstGeom>
          <a:noFill/>
          <a:ln w="28575">
            <a:solidFill>
              <a:srgbClr val="28DE0A"/>
            </a:solidFill>
            <a:miter lim="800000"/>
            <a:headEnd/>
            <a:tailEnd/>
          </a:ln>
          <a:extLst>
            <a:ext uri="{909E8E84-426E-40DD-AFC4-6F175D3DCCD1}">
              <a14:hiddenFill xmlns:a14="http://schemas.microsoft.com/office/drawing/2010/main">
                <a:solidFill>
                  <a:srgbClr val="FFFFFF"/>
                </a:solidFill>
              </a14:hiddenFill>
            </a:ext>
          </a:extLst>
        </p:spPr>
      </p:pic>
      <p:sp>
        <p:nvSpPr>
          <p:cNvPr id="138246" name="Text Box 5"/>
          <p:cNvSpPr txBox="1">
            <a:spLocks noChangeArrowheads="1"/>
          </p:cNvSpPr>
          <p:nvPr/>
        </p:nvSpPr>
        <p:spPr bwMode="auto">
          <a:xfrm>
            <a:off x="381000" y="5638800"/>
            <a:ext cx="38100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t>34 Story, Midtown Towers IV Lofts, Miami, FL.  </a:t>
            </a:r>
            <a:br>
              <a:rPr lang="en-US" sz="1400"/>
            </a:br>
            <a:r>
              <a:rPr lang="en-US" sz="1400"/>
              <a:t>Windows, Sliding Glass Doors and Railings.</a:t>
            </a:r>
          </a:p>
          <a:p>
            <a:pPr eaLnBrk="1" hangingPunct="1">
              <a:spcBef>
                <a:spcPct val="50000"/>
              </a:spcBef>
            </a:pPr>
            <a:r>
              <a:rPr lang="en-US" sz="1400"/>
              <a:t>Liquid Paint</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304800"/>
            <a:ext cx="8478837"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p:cNvSpPr txBox="1">
            <a:spLocks noChangeArrowheads="1"/>
          </p:cNvSpPr>
          <p:nvPr/>
        </p:nvSpPr>
        <p:spPr bwMode="auto">
          <a:xfrm>
            <a:off x="3810000" y="6581775"/>
            <a:ext cx="12954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err="1">
                <a:solidFill>
                  <a:schemeClr val="accent2">
                    <a:lumMod val="60000"/>
                    <a:lumOff val="40000"/>
                  </a:schemeClr>
                </a:solidFill>
                <a:effectLst>
                  <a:outerShdw blurRad="38100" dist="38100" dir="2700000" algn="tl">
                    <a:srgbClr val="000000">
                      <a:alpha val="43137"/>
                    </a:srgbClr>
                  </a:outerShdw>
                </a:effectLst>
              </a:rPr>
              <a:t>AIA</a:t>
            </a: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lstStyle/>
          <a:p>
            <a:pPr eaLnBrk="1" hangingPunct="1">
              <a:defRPr/>
            </a:pPr>
            <a:r>
              <a:rPr lang="en-US" sz="4400" i="1"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447800"/>
            <a:ext cx="7467600" cy="4800600"/>
          </a:xfrm>
        </p:spPr>
        <p:txBody>
          <a:bodyPr>
            <a:normAutofit fontScale="92500" lnSpcReduction="20000"/>
          </a:bodyPr>
          <a:lstStyle/>
          <a:p>
            <a:pPr marL="420624" indent="-384048" eaLnBrk="1" fontAlgn="auto" hangingPunct="1">
              <a:spcAft>
                <a:spcPts val="0"/>
              </a:spcAft>
              <a:buFont typeface="Wingdings 2"/>
              <a:buChar char=""/>
              <a:defRPr/>
            </a:pPr>
            <a:r>
              <a:rPr lang="en-US"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dirty="0" smtClean="0">
                <a:solidFill>
                  <a:schemeClr val="tx2">
                    <a:lumMod val="75000"/>
                  </a:schemeClr>
                </a:solidFill>
              </a:rPr>
              <a:t>Strong</a:t>
            </a:r>
          </a:p>
          <a:p>
            <a:pPr marL="420624" indent="-384048" eaLnBrk="1" fontAlgn="auto" hangingPunct="1">
              <a:spcAft>
                <a:spcPts val="0"/>
              </a:spcAft>
              <a:buFont typeface="Wingdings 2"/>
              <a:buChar char=""/>
              <a:defRPr/>
            </a:pPr>
            <a:r>
              <a:rPr lang="en-US"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dirty="0" smtClean="0">
                <a:solidFill>
                  <a:schemeClr val="tx2">
                    <a:lumMod val="75000"/>
                  </a:schemeClr>
                </a:solidFill>
              </a:rPr>
              <a:t>Resilient</a:t>
            </a:r>
          </a:p>
          <a:p>
            <a:pPr marL="420624" indent="-384048" eaLnBrk="1" fontAlgn="auto" hangingPunct="1">
              <a:spcAft>
                <a:spcPts val="0"/>
              </a:spcAft>
              <a:buFont typeface="Wingdings 2"/>
              <a:buChar char=""/>
              <a:defRPr/>
            </a:pPr>
            <a:r>
              <a:rPr lang="en-US"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dirty="0" smtClean="0">
                <a:solidFill>
                  <a:schemeClr val="tx2">
                    <a:lumMod val="75000"/>
                  </a:schemeClr>
                </a:solidFill>
              </a:rPr>
              <a:t>Fully </a:t>
            </a:r>
            <a:r>
              <a:rPr lang="en-US" dirty="0" err="1" smtClean="0">
                <a:solidFill>
                  <a:schemeClr val="tx2">
                    <a:lumMod val="75000"/>
                  </a:schemeClr>
                </a:solidFill>
              </a:rPr>
              <a:t>Recylcable</a:t>
            </a:r>
            <a:endParaRPr lang="en-US" dirty="0" smtClean="0">
              <a:solidFill>
                <a:schemeClr val="tx2">
                  <a:lumMod val="75000"/>
                </a:schemeClr>
              </a:solidFill>
            </a:endParaRPr>
          </a:p>
        </p:txBody>
      </p:sp>
      <p:pic>
        <p:nvPicPr>
          <p:cNvPr id="7171" name="Picture 3" descr="C:\Documents and Settings\Craig Werner\Desktop\Screenhunter screen shots\ScreenHunter_36 Mar. 13 16.56.jpg"/>
          <p:cNvPicPr>
            <a:picLocks noChangeAspect="1" noChangeArrowheads="1"/>
          </p:cNvPicPr>
          <p:nvPr/>
        </p:nvPicPr>
        <p:blipFill>
          <a:blip r:embed="rId3" cstate="email">
            <a:grayscl/>
            <a:extLst>
              <a:ext uri="{28A0092B-C50C-407E-A947-70E740481C1C}">
                <a14:useLocalDpi xmlns:a14="http://schemas.microsoft.com/office/drawing/2010/main" val="0"/>
              </a:ext>
            </a:extLst>
          </a:blip>
          <a:srcRect/>
          <a:stretch>
            <a:fillRect/>
          </a:stretch>
        </p:blipFill>
        <p:spPr bwMode="auto">
          <a:xfrm>
            <a:off x="4724400" y="2632075"/>
            <a:ext cx="41910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34000" y="6427788"/>
            <a:ext cx="2971800" cy="430212"/>
          </a:xfrm>
          <a:prstGeom prst="rect">
            <a:avLst/>
          </a:prstGeom>
          <a:noFill/>
        </p:spPr>
        <p:txBody>
          <a:bodyPr wrap="none">
            <a:spAutoFit/>
          </a:bodyPr>
          <a:lstStyle/>
          <a:p>
            <a:pPr>
              <a:defRPr/>
            </a:pPr>
            <a:r>
              <a:rPr lang="en-US" sz="1100" dirty="0">
                <a:solidFill>
                  <a:schemeClr val="accent2">
                    <a:lumMod val="60000"/>
                    <a:lumOff val="40000"/>
                  </a:schemeClr>
                </a:solidFill>
                <a:effectLst>
                  <a:outerShdw blurRad="38100" dist="38100" dir="2700000" algn="tl">
                    <a:srgbClr val="000000">
                      <a:alpha val="43137"/>
                    </a:srgbClr>
                  </a:outerShdw>
                </a:effectLst>
              </a:rPr>
              <a:t>Courtesy of Werner Extruded Solutions LLC</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16" presetID="10" presetClass="entr" presetSubtype="0" fill="hold" nodeType="withEffect">
                                  <p:stCondLst>
                                    <p:cond delay="50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5000"/>
                                        <p:tgtEl>
                                          <p:spTgt spid="7171"/>
                                        </p:tgtEl>
                                      </p:cBhvr>
                                    </p:animEffect>
                                  </p:childTnLst>
                                </p:cTn>
                              </p:par>
                            </p:childTnLst>
                          </p:cTn>
                        </p:par>
                        <p:par>
                          <p:cTn id="19" fill="hold" nodeType="afterGroup">
                            <p:stCondLst>
                              <p:cond delay="9500"/>
                            </p:stCondLst>
                            <p:childTnLst>
                              <p:par>
                                <p:cTn id="20" presetID="10"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par>
                          <p:cTn id="23" fill="hold" nodeType="afterGroup">
                            <p:stCondLst>
                              <p:cond delay="11500"/>
                            </p:stCondLst>
                            <p:childTnLst>
                              <p:par>
                                <p:cTn id="24" presetID="10"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par>
                          <p:cTn id="27" fill="hold" nodeType="afterGroup">
                            <p:stCondLst>
                              <p:cond delay="135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par>
                          <p:cTn id="31" fill="hold" nodeType="afterGroup">
                            <p:stCondLst>
                              <p:cond delay="15500"/>
                            </p:stCondLst>
                            <p:childTnLst>
                              <p:par>
                                <p:cTn id="32" presetID="10" presetClass="entr" presetSubtype="0"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par>
                          <p:cTn id="35" fill="hold" nodeType="afterGroup">
                            <p:stCondLst>
                              <p:cond delay="17500"/>
                            </p:stCondLst>
                            <p:childTnLst>
                              <p:par>
                                <p:cTn id="36" presetID="10" presetClass="entr" presetSubtype="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20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par>
                          <p:cTn id="39" fill="hold" nodeType="afterGroup">
                            <p:stCondLst>
                              <p:cond delay="19500"/>
                            </p:stCondLst>
                            <p:childTnLst>
                              <p:par>
                                <p:cTn id="40" presetID="10" presetClass="entr" presetSubtype="0"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par>
                          <p:cTn id="43" fill="hold" nodeType="afterGroup">
                            <p:stCondLst>
                              <p:cond delay="21500"/>
                            </p:stCondLst>
                            <p:childTnLst>
                              <p:par>
                                <p:cTn id="44" presetID="10" presetClass="entr" presetSubtype="0"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20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childTnLst>
                          </p:cTn>
                        </p:par>
                        <p:par>
                          <p:cTn id="47" fill="hold" nodeType="afterGroup">
                            <p:stCondLst>
                              <p:cond delay="23500"/>
                            </p:stCondLst>
                            <p:childTnLst>
                              <p:par>
                                <p:cTn id="48" presetID="10" presetClass="entr" presetSubtype="0"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20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childTnLst>
                          </p:cTn>
                        </p:par>
                        <p:par>
                          <p:cTn id="51" fill="hold" nodeType="afterGroup">
                            <p:stCondLst>
                              <p:cond delay="25500"/>
                            </p:stCondLst>
                            <p:childTnLst>
                              <p:par>
                                <p:cTn id="52" presetID="10" presetClass="entr" presetSubtype="0" fill="hold"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2000"/>
                                        <p:tgtEl>
                                          <p:spTgt spid="3">
                                            <p:txEl>
                                              <p:pRg st="10" end="10"/>
                                            </p:txEl>
                                          </p:spTgt>
                                        </p:tgtEl>
                                      </p:cBhvr>
                                    </p:animEffect>
                                  </p:childTnLst>
                                  <p:subTnLst>
                                    <p:animClr clrSpc="rgb" dir="cw">
                                      <p:cBhvr override="childStyle">
                                        <p:cTn dur="1" fill="hold" display="0" masterRel="nextClick" afterEffect="1"/>
                                        <p:tgtEl>
                                          <p:spTgt spid="3">
                                            <p:txEl>
                                              <p:pRg st="10" end="10"/>
                                            </p:txEl>
                                          </p:spTgt>
                                        </p:tgtEl>
                                        <p:attrNameLst>
                                          <p:attrName>ppt_c</p:attrName>
                                        </p:attrNameLst>
                                      </p:cBhvr>
                                      <p:to>
                                        <a:srgbClr val="808080"/>
                                      </p:to>
                                    </p:animClr>
                                  </p:subTnLst>
                                </p:cTn>
                              </p:par>
                            </p:childTnLst>
                          </p:cTn>
                        </p:par>
                        <p:par>
                          <p:cTn id="55" fill="hold" nodeType="afterGroup">
                            <p:stCondLst>
                              <p:cond delay="27500"/>
                            </p:stCondLst>
                            <p:childTnLst>
                              <p:par>
                                <p:cTn id="56" presetID="10" presetClass="entr" presetSubtype="0" fill="hold"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fade">
                                      <p:cBhvr>
                                        <p:cTn id="58" dur="2000"/>
                                        <p:tgtEl>
                                          <p:spTgt spid="3">
                                            <p:txEl>
                                              <p:pRg st="11" end="11"/>
                                            </p:txEl>
                                          </p:spTgt>
                                        </p:tgtEl>
                                      </p:cBhvr>
                                    </p:animEffect>
                                  </p:childTnLst>
                                </p:cTn>
                              </p:par>
                            </p:childTnLst>
                          </p:cTn>
                        </p:par>
                        <p:par>
                          <p:cTn id="59" fill="hold" nodeType="afterGroup">
                            <p:stCondLst>
                              <p:cond delay="29500"/>
                            </p:stCondLst>
                            <p:childTnLst>
                              <p:par>
                                <p:cTn id="60" presetID="10" presetClass="entr" presetSubtype="0" fill="hold" nodeType="after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fade">
                                      <p:cBhvr>
                                        <p:cTn id="62"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4" descr="AOL-Time Wa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228600"/>
            <a:ext cx="3630612"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4"/>
          <p:cNvSpPr>
            <a:spLocks noGrp="1" noChangeArrowheads="1"/>
          </p:cNvSpPr>
          <p:nvPr>
            <p:ph type="title"/>
          </p:nvPr>
        </p:nvSpPr>
        <p:spPr>
          <a:xfrm>
            <a:off x="533400" y="0"/>
            <a:ext cx="8610600" cy="990600"/>
          </a:xfrm>
        </p:spPr>
        <p:txBody>
          <a:bodyPr/>
          <a:lstStyle/>
          <a:p>
            <a:r>
              <a:rPr lang="en-US" sz="4000" b="1" dirty="0" smtClean="0">
                <a:solidFill>
                  <a:schemeClr val="tx2">
                    <a:lumMod val="75000"/>
                  </a:schemeClr>
                </a:solidFill>
              </a:rPr>
              <a:t>Examples of Coatings</a:t>
            </a:r>
          </a:p>
        </p:txBody>
      </p:sp>
      <p:sp>
        <p:nvSpPr>
          <p:cNvPr id="140292" name="Text Box 5"/>
          <p:cNvSpPr txBox="1">
            <a:spLocks noChangeArrowheads="1"/>
          </p:cNvSpPr>
          <p:nvPr/>
        </p:nvSpPr>
        <p:spPr bwMode="auto">
          <a:xfrm>
            <a:off x="5334000" y="5486400"/>
            <a:ext cx="358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t>AOL Timer Warner Building, </a:t>
            </a:r>
            <a:br>
              <a:rPr lang="en-US" sz="1400"/>
            </a:br>
            <a:r>
              <a:rPr lang="en-US" sz="1400"/>
              <a:t>Manhattan, New York, </a:t>
            </a:r>
            <a:br>
              <a:rPr lang="en-US" sz="1400"/>
            </a:br>
            <a:r>
              <a:rPr lang="en-US" sz="1400"/>
              <a:t>Extruded aluminum louvers, </a:t>
            </a:r>
            <a:br>
              <a:rPr lang="en-US" sz="1400"/>
            </a:br>
            <a:r>
              <a:rPr lang="en-US" sz="1400"/>
              <a:t>windows and doors.</a:t>
            </a:r>
            <a:br>
              <a:rPr lang="en-US" sz="1400"/>
            </a:br>
            <a:r>
              <a:rPr lang="en-US" sz="1400"/>
              <a:t/>
            </a:r>
            <a:br>
              <a:rPr lang="en-US" sz="1400"/>
            </a:br>
            <a:r>
              <a:rPr lang="en-US" sz="1400"/>
              <a:t>Powder Coat</a:t>
            </a:r>
          </a:p>
        </p:txBody>
      </p:sp>
      <p:pic>
        <p:nvPicPr>
          <p:cNvPr id="14029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 y="2286000"/>
            <a:ext cx="48768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 Box 5"/>
          <p:cNvSpPr txBox="1">
            <a:spLocks noChangeArrowheads="1"/>
          </p:cNvSpPr>
          <p:nvPr/>
        </p:nvSpPr>
        <p:spPr bwMode="auto">
          <a:xfrm>
            <a:off x="152400" y="5738813"/>
            <a:ext cx="4560888"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t>Naples Florida Municipal Parking Garage, </a:t>
            </a:r>
            <a:br>
              <a:rPr lang="en-US" sz="1400"/>
            </a:br>
            <a:r>
              <a:rPr lang="en-US" sz="1400"/>
              <a:t>Extruded aluminum sun screens </a:t>
            </a:r>
            <a:br>
              <a:rPr lang="en-US" sz="1400"/>
            </a:br>
            <a:r>
              <a:rPr lang="en-US" sz="1400"/>
              <a:t>and decorative railings.</a:t>
            </a:r>
          </a:p>
          <a:p>
            <a:pPr eaLnBrk="1" hangingPunct="1">
              <a:spcBef>
                <a:spcPct val="50000"/>
              </a:spcBef>
            </a:pPr>
            <a:r>
              <a:rPr lang="en-US" sz="1400"/>
              <a:t>Powder Coat</a:t>
            </a:r>
          </a:p>
        </p:txBody>
      </p:sp>
      <p:sp>
        <p:nvSpPr>
          <p:cNvPr id="7" name="Text Box 11"/>
          <p:cNvSpPr txBox="1">
            <a:spLocks noChangeArrowheads="1"/>
          </p:cNvSpPr>
          <p:nvPr/>
        </p:nvSpPr>
        <p:spPr bwMode="auto">
          <a:xfrm>
            <a:off x="3962400" y="1905000"/>
            <a:ext cx="12954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err="1">
                <a:solidFill>
                  <a:schemeClr val="accent2">
                    <a:lumMod val="60000"/>
                    <a:lumOff val="40000"/>
                  </a:schemeClr>
                </a:solidFill>
                <a:effectLst>
                  <a:outerShdw blurRad="38100" dist="38100" dir="2700000" algn="tl">
                    <a:srgbClr val="000000">
                      <a:alpha val="43137"/>
                    </a:srgbClr>
                  </a:outerShdw>
                </a:effectLst>
              </a:rPr>
              <a:t>AIA</a:t>
            </a: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304800"/>
            <a:ext cx="85693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a:defRPr/>
            </a:pPr>
            <a:r>
              <a:rPr lang="en-US" sz="4000" b="1" dirty="0" smtClean="0">
                <a:solidFill>
                  <a:schemeClr val="tx2">
                    <a:lumMod val="75000"/>
                  </a:schemeClr>
                </a:solidFill>
                <a:effectLst>
                  <a:outerShdw blurRad="38100" dist="38100" dir="2700000" algn="tl">
                    <a:srgbClr val="000000">
                      <a:alpha val="43137"/>
                    </a:srgbClr>
                  </a:outerShdw>
                </a:effectLst>
              </a:rPr>
              <a:t>Some Limitations of the Aluminum Extrusion Process</a:t>
            </a:r>
          </a:p>
        </p:txBody>
      </p:sp>
      <p:sp>
        <p:nvSpPr>
          <p:cNvPr id="142339" name="Content Placeholder 2"/>
          <p:cNvSpPr>
            <a:spLocks noGrp="1"/>
          </p:cNvSpPr>
          <p:nvPr>
            <p:ph idx="1"/>
          </p:nvPr>
        </p:nvSpPr>
        <p:spPr>
          <a:xfrm>
            <a:off x="304800" y="1752600"/>
            <a:ext cx="7467600" cy="4525963"/>
          </a:xfrm>
        </p:spPr>
        <p:txBody>
          <a:bodyPr/>
          <a:lstStyle/>
          <a:p>
            <a:r>
              <a:rPr lang="en-US" smtClean="0"/>
              <a:t>Circle Size</a:t>
            </a:r>
          </a:p>
          <a:p>
            <a:pPr lvl="1"/>
            <a:r>
              <a:rPr lang="en-US" smtClean="0"/>
              <a:t>The circumscribing circle </a:t>
            </a:r>
            <a:br>
              <a:rPr lang="en-US" smtClean="0"/>
            </a:br>
            <a:r>
              <a:rPr lang="en-US" smtClean="0"/>
              <a:t>that the profile could fit through</a:t>
            </a:r>
            <a:r>
              <a:rPr lang="en-US" sz="800" smtClean="0"/>
              <a:t/>
            </a:r>
            <a:br>
              <a:rPr lang="en-US" sz="800" smtClean="0"/>
            </a:br>
            <a:endParaRPr lang="en-US" sz="800" smtClean="0"/>
          </a:p>
          <a:p>
            <a:r>
              <a:rPr lang="en-US" smtClean="0"/>
              <a:t>Wt/Ft</a:t>
            </a:r>
          </a:p>
          <a:p>
            <a:pPr lvl="1"/>
            <a:r>
              <a:rPr lang="en-US" smtClean="0"/>
              <a:t>Too heavy?  Too light?</a:t>
            </a:r>
            <a:r>
              <a:rPr lang="en-US" sz="800" smtClean="0"/>
              <a:t/>
            </a:r>
            <a:br>
              <a:rPr lang="en-US" sz="800" smtClean="0"/>
            </a:br>
            <a:endParaRPr lang="en-US" sz="800" smtClean="0"/>
          </a:p>
          <a:p>
            <a:r>
              <a:rPr lang="en-US" smtClean="0"/>
              <a:t>Shape Constraints</a:t>
            </a:r>
          </a:p>
          <a:p>
            <a:pPr lvl="1"/>
            <a:r>
              <a:rPr lang="en-US" smtClean="0"/>
              <a:t>High tongue ratios</a:t>
            </a:r>
          </a:p>
          <a:p>
            <a:pPr lvl="1"/>
            <a:r>
              <a:rPr lang="en-US" smtClean="0"/>
              <a:t>Somewhat balanced wall thicknesses</a:t>
            </a:r>
          </a:p>
          <a:p>
            <a:pPr lvl="1"/>
            <a:r>
              <a:rPr lang="en-US" smtClean="0"/>
              <a:t>Other</a:t>
            </a:r>
          </a:p>
        </p:txBody>
      </p:sp>
      <p:pic>
        <p:nvPicPr>
          <p:cNvPr id="142340"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800" y="1676400"/>
            <a:ext cx="2743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52400" y="0"/>
            <a:ext cx="8991600" cy="639763"/>
          </a:xfrm>
        </p:spPr>
        <p:txBody>
          <a:bodyPr/>
          <a:lstStyle/>
          <a:p>
            <a:pPr>
              <a:defRPr/>
            </a:pPr>
            <a:r>
              <a:rPr lang="en-US" sz="2800" b="1" dirty="0" smtClean="0">
                <a:solidFill>
                  <a:schemeClr val="tx2">
                    <a:lumMod val="75000"/>
                  </a:schemeClr>
                </a:solidFill>
                <a:effectLst/>
              </a:rPr>
              <a:t>Some Limitations of the Aluminum Extrusion Process</a:t>
            </a:r>
          </a:p>
        </p:txBody>
      </p:sp>
      <p:graphicFrame>
        <p:nvGraphicFramePr>
          <p:cNvPr id="4" name="Table 3"/>
          <p:cNvGraphicFramePr>
            <a:graphicFrameLocks noGrp="1"/>
          </p:cNvGraphicFramePr>
          <p:nvPr/>
        </p:nvGraphicFramePr>
        <p:xfrm>
          <a:off x="228600" y="747713"/>
          <a:ext cx="8686798" cy="5882079"/>
        </p:xfrm>
        <a:graphic>
          <a:graphicData uri="http://schemas.openxmlformats.org/drawingml/2006/table">
            <a:tbl>
              <a:tblPr/>
              <a:tblGrid>
                <a:gridCol w="2143178"/>
                <a:gridCol w="1011574"/>
                <a:gridCol w="1011574"/>
                <a:gridCol w="1011574"/>
                <a:gridCol w="1011574"/>
                <a:gridCol w="1011574"/>
                <a:gridCol w="742875"/>
                <a:gridCol w="742875"/>
              </a:tblGrid>
              <a:tr h="647477">
                <a:tc>
                  <a:txBody>
                    <a:bodyPr/>
                    <a:lstStyle/>
                    <a:p>
                      <a:pPr algn="ctr" fontAlgn="b"/>
                      <a:endParaRPr lang="en-US" sz="1400" b="0" i="0" u="none" strike="noStrike" dirty="0">
                        <a:latin typeface="Arial"/>
                      </a:endParaRPr>
                    </a:p>
                  </a:txBody>
                  <a:tcPr marL="9381" marR="9381" marT="938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ctr"/>
                      <a:r>
                        <a:rPr lang="en-US" sz="2000" b="1" i="0" u="none" strike="noStrike" dirty="0">
                          <a:latin typeface="Arial"/>
                        </a:rPr>
                        <a:t>Circumscribed Circle Size in inches</a:t>
                      </a:r>
                    </a:p>
                  </a:txBody>
                  <a:tcPr marL="9381" marR="9381" marT="93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200" b="1" i="0" u="none" strike="noStrike">
                          <a:latin typeface="Arial"/>
                        </a:rPr>
                        <a:t>Corresponding Profile weight (lbs/ft)</a:t>
                      </a:r>
                    </a:p>
                  </a:txBody>
                  <a:tcPr marL="9381" marR="9381" marT="93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647477">
                <a:tc>
                  <a:txBody>
                    <a:bodyPr/>
                    <a:lstStyle/>
                    <a:p>
                      <a:pPr algn="ctr" fontAlgn="b"/>
                      <a:r>
                        <a:rPr lang="en-US" sz="1800" b="1" i="0" u="none" strike="noStrike" dirty="0">
                          <a:latin typeface="Arial"/>
                        </a:rPr>
                        <a:t>Cross Section Area in sq inches</a:t>
                      </a:r>
                    </a:p>
                  </a:txBody>
                  <a:tcPr marL="9381" marR="9381" marT="93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latin typeface="Arial"/>
                        </a:rPr>
                        <a:t>&lt;1</a:t>
                      </a:r>
                    </a:p>
                  </a:txBody>
                  <a:tcPr marL="9381" marR="9381" marT="938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latin typeface="Arial"/>
                        </a:rPr>
                        <a:t>1 to 7</a:t>
                      </a:r>
                    </a:p>
                  </a:txBody>
                  <a:tcPr marL="9381" marR="9381" marT="938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latin typeface="Arial"/>
                        </a:rPr>
                        <a:t>7 to 10</a:t>
                      </a:r>
                    </a:p>
                  </a:txBody>
                  <a:tcPr marL="9381" marR="9381" marT="938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latin typeface="Arial"/>
                        </a:rPr>
                        <a:t>10 to 14</a:t>
                      </a:r>
                    </a:p>
                  </a:txBody>
                  <a:tcPr marL="9381" marR="9381" marT="938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latin typeface="Arial"/>
                        </a:rPr>
                        <a:t>&gt;14</a:t>
                      </a:r>
                    </a:p>
                  </a:txBody>
                  <a:tcPr marL="9381" marR="9381" marT="938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Arial"/>
                        </a:rPr>
                        <a:t>Min</a:t>
                      </a:r>
                    </a:p>
                  </a:txBody>
                  <a:tcPr marL="9381" marR="9381" marT="938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Arial"/>
                        </a:rPr>
                        <a:t>Max</a:t>
                      </a:r>
                    </a:p>
                  </a:txBody>
                  <a:tcPr marL="9381" marR="9381" marT="938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74">
                <a:tc>
                  <a:txBody>
                    <a:bodyPr/>
                    <a:lstStyle/>
                    <a:p>
                      <a:pPr algn="ctr" fontAlgn="ctr"/>
                      <a:r>
                        <a:rPr lang="en-US" sz="1800" b="0" i="0" u="none" strike="noStrike" dirty="0">
                          <a:latin typeface="Arial"/>
                        </a:rPr>
                        <a:t>&lt;.050</a:t>
                      </a:r>
                    </a:p>
                  </a:txBody>
                  <a:tcPr marL="9381" marR="9381" marT="93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FF0000"/>
                          </a:solidFill>
                          <a:latin typeface="Arial"/>
                        </a:rPr>
                        <a:t>L</a:t>
                      </a:r>
                    </a:p>
                  </a:txBody>
                  <a:tcPr marL="9381" marR="9381" marT="938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en-US" sz="1400" b="0" i="0" u="none" strike="noStrike">
                          <a:latin typeface="Arial"/>
                        </a:rPr>
                        <a:t>x</a:t>
                      </a:r>
                    </a:p>
                  </a:txBody>
                  <a:tcPr marL="9381" marR="9381" marT="9380" marB="0" anchor="ctr">
                    <a:lnL>
                      <a:noFill/>
                    </a:lnL>
                    <a:lnR>
                      <a:noFill/>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r>
                        <a:rPr lang="en-US" sz="1400" b="0" i="0" u="none" strike="noStrike">
                          <a:latin typeface="Arial"/>
                        </a:rPr>
                        <a:t>x</a:t>
                      </a:r>
                    </a:p>
                  </a:txBody>
                  <a:tcPr marL="9381" marR="9381" marT="9380" marB="0" anchor="ctr">
                    <a:lnL>
                      <a:noFill/>
                    </a:lnL>
                    <a:lnR>
                      <a:noFill/>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r>
                        <a:rPr lang="en-US" sz="1400" b="0" i="0" u="none" strike="noStrike">
                          <a:latin typeface="Arial"/>
                        </a:rPr>
                        <a:t>x</a:t>
                      </a:r>
                    </a:p>
                  </a:txBody>
                  <a:tcPr marL="9381" marR="9381" marT="9380" marB="0" anchor="ctr">
                    <a:lnL>
                      <a:noFill/>
                    </a:lnL>
                    <a:lnR>
                      <a:noFill/>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r>
                        <a:rPr lang="en-US" sz="1400" b="0" i="0" u="none" strike="noStrike">
                          <a:latin typeface="Arial"/>
                        </a:rPr>
                        <a:t>x</a:t>
                      </a:r>
                    </a:p>
                  </a:txBody>
                  <a:tcPr marL="9381" marR="9381" marT="938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r>
                        <a:rPr lang="en-US" sz="1400" b="0" i="0" u="none" strike="noStrike">
                          <a:latin typeface="Arial"/>
                        </a:rPr>
                        <a:t>      -   </a:t>
                      </a:r>
                    </a:p>
                  </a:txBody>
                  <a:tcPr marL="9381" marR="9381" marT="938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latin typeface="Arial"/>
                        </a:rPr>
                        <a:t>   0.06 </a:t>
                      </a:r>
                    </a:p>
                  </a:txBody>
                  <a:tcPr marL="9381" marR="9381" marT="938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83674">
                <a:tc>
                  <a:txBody>
                    <a:bodyPr/>
                    <a:lstStyle/>
                    <a:p>
                      <a:pPr algn="ctr" fontAlgn="ctr"/>
                      <a:r>
                        <a:rPr lang="en-US" sz="1800" b="0" i="0" u="none" strike="noStrike" dirty="0">
                          <a:latin typeface="Arial"/>
                        </a:rPr>
                        <a:t>.050 to .100</a:t>
                      </a:r>
                    </a:p>
                  </a:txBody>
                  <a:tcPr marL="9381" marR="9381" marT="93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dirty="0">
                          <a:solidFill>
                            <a:srgbClr val="C00000"/>
                          </a:solidFill>
                          <a:latin typeface="Arial"/>
                        </a:rPr>
                        <a:t>G</a:t>
                      </a:r>
                    </a:p>
                  </a:txBody>
                  <a:tcPr marL="9381" marR="9381" marT="9380" marB="0" anchor="ctr">
                    <a:lnL w="12700" cap="flat" cmpd="sng" algn="ctr">
                      <a:solidFill>
                        <a:srgbClr val="000000"/>
                      </a:solidFill>
                      <a:prstDash val="solid"/>
                      <a:round/>
                      <a:headEnd type="none" w="med" len="med"/>
                      <a:tailEnd type="none" w="med" len="med"/>
                    </a:lnL>
                    <a:lnR>
                      <a:noFill/>
                    </a:lnR>
                    <a:lnT>
                      <a:noFill/>
                    </a:lnT>
                    <a:lnB>
                      <a:noFill/>
                    </a:lnB>
                    <a:solidFill>
                      <a:srgbClr val="66FF66"/>
                    </a:solidFill>
                  </a:tcPr>
                </a:tc>
                <a:tc>
                  <a:txBody>
                    <a:bodyPr/>
                    <a:lstStyle/>
                    <a:p>
                      <a:pPr algn="ctr" fontAlgn="ctr"/>
                      <a:r>
                        <a:rPr lang="en-US" sz="1400" b="0" i="0" u="none" strike="noStrike" dirty="0">
                          <a:solidFill>
                            <a:srgbClr val="C00000"/>
                          </a:solidFill>
                          <a:latin typeface="Arial"/>
                        </a:rPr>
                        <a:t>G</a:t>
                      </a:r>
                    </a:p>
                  </a:txBody>
                  <a:tcPr marL="9381" marR="9381" marT="9380" marB="0" anchor="ctr">
                    <a:lnL>
                      <a:noFill/>
                    </a:lnL>
                    <a:lnR>
                      <a:noFill/>
                    </a:lnR>
                    <a:lnT>
                      <a:noFill/>
                    </a:lnT>
                    <a:lnB>
                      <a:noFill/>
                    </a:lnB>
                    <a:solidFill>
                      <a:srgbClr val="66FF66"/>
                    </a:solidFill>
                  </a:tcPr>
                </a:tc>
                <a:tc>
                  <a:txBody>
                    <a:bodyPr/>
                    <a:lstStyle/>
                    <a:p>
                      <a:pPr algn="ctr" fontAlgn="ctr"/>
                      <a:r>
                        <a:rPr lang="en-US" sz="1400" b="0" i="0" u="none" strike="noStrike" dirty="0">
                          <a:solidFill>
                            <a:srgbClr val="FF0000"/>
                          </a:solidFill>
                          <a:latin typeface="Arial"/>
                        </a:rPr>
                        <a:t>L</a:t>
                      </a:r>
                    </a:p>
                  </a:txBody>
                  <a:tcPr marL="9381" marR="9381" marT="9380" marB="0" anchor="ctr">
                    <a:lnL>
                      <a:noFill/>
                    </a:lnL>
                    <a:lnR>
                      <a:noFill/>
                    </a:lnR>
                    <a:lnT>
                      <a:noFill/>
                    </a:lnT>
                    <a:lnB>
                      <a:noFill/>
                    </a:lnB>
                    <a:solidFill>
                      <a:srgbClr val="FFFF00"/>
                    </a:solidFill>
                  </a:tcPr>
                </a:tc>
                <a:tc>
                  <a:txBody>
                    <a:bodyPr/>
                    <a:lstStyle/>
                    <a:p>
                      <a:pPr algn="ctr" fontAlgn="ctr"/>
                      <a:r>
                        <a:rPr lang="en-US" sz="1400" b="0" i="0" u="none" strike="noStrike">
                          <a:latin typeface="Arial"/>
                        </a:rPr>
                        <a:t>x</a:t>
                      </a:r>
                    </a:p>
                  </a:txBody>
                  <a:tcPr marL="9381" marR="9381" marT="9380" marB="0" anchor="ctr">
                    <a:lnL>
                      <a:noFill/>
                    </a:lnL>
                    <a:lnR>
                      <a:noFill/>
                    </a:lnR>
                    <a:lnT>
                      <a:noFill/>
                    </a:lnT>
                    <a:lnB>
                      <a:noFill/>
                    </a:lnB>
                    <a:solidFill>
                      <a:srgbClr val="FF0000"/>
                    </a:solidFill>
                  </a:tcPr>
                </a:tc>
                <a:tc>
                  <a:txBody>
                    <a:bodyPr/>
                    <a:lstStyle/>
                    <a:p>
                      <a:pPr algn="ctr" fontAlgn="ctr"/>
                      <a:r>
                        <a:rPr lang="en-US" sz="1400" b="0" i="0" u="none" strike="noStrike">
                          <a:latin typeface="Arial"/>
                        </a:rPr>
                        <a:t>x</a:t>
                      </a:r>
                    </a:p>
                  </a:txBody>
                  <a:tcPr marL="9381" marR="9381" marT="9380" marB="0" anchor="ctr">
                    <a:lnL>
                      <a:noFill/>
                    </a:lnL>
                    <a:lnR w="12700" cap="flat" cmpd="sng" algn="ctr">
                      <a:solidFill>
                        <a:srgbClr val="000000"/>
                      </a:solidFill>
                      <a:prstDash val="solid"/>
                      <a:round/>
                      <a:headEnd type="none" w="med" len="med"/>
                      <a:tailEnd type="none" w="med" len="med"/>
                    </a:lnR>
                    <a:lnT>
                      <a:noFill/>
                    </a:lnT>
                    <a:lnB>
                      <a:noFill/>
                    </a:lnB>
                    <a:solidFill>
                      <a:srgbClr val="FF0000"/>
                    </a:solidFill>
                  </a:tcPr>
                </a:tc>
                <a:tc>
                  <a:txBody>
                    <a:bodyPr/>
                    <a:lstStyle/>
                    <a:p>
                      <a:pPr algn="ctr" fontAlgn="ctr"/>
                      <a:r>
                        <a:rPr lang="en-US" sz="1400" b="0" i="0" u="none" strike="noStrike">
                          <a:latin typeface="Arial"/>
                        </a:rPr>
                        <a:t>   0.06 </a:t>
                      </a:r>
                    </a:p>
                  </a:txBody>
                  <a:tcPr marL="9381" marR="9381" marT="938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Arial"/>
                        </a:rPr>
                        <a:t>   0.12 </a:t>
                      </a:r>
                    </a:p>
                  </a:txBody>
                  <a:tcPr marL="9381" marR="9381" marT="9380" marB="0" anchor="ctr">
                    <a:lnL>
                      <a:noFill/>
                    </a:lnL>
                    <a:lnR w="12700" cap="flat" cmpd="sng" algn="ctr">
                      <a:solidFill>
                        <a:srgbClr val="000000"/>
                      </a:solidFill>
                      <a:prstDash val="solid"/>
                      <a:round/>
                      <a:headEnd type="none" w="med" len="med"/>
                      <a:tailEnd type="none" w="med" len="med"/>
                    </a:lnR>
                    <a:lnT>
                      <a:noFill/>
                    </a:lnT>
                    <a:lnB>
                      <a:noFill/>
                    </a:lnB>
                  </a:tcPr>
                </a:tc>
              </a:tr>
              <a:tr h="283674">
                <a:tc>
                  <a:txBody>
                    <a:bodyPr/>
                    <a:lstStyle/>
                    <a:p>
                      <a:pPr algn="ctr" fontAlgn="ctr"/>
                      <a:r>
                        <a:rPr lang="en-US" sz="1800" b="0" i="0" u="none" strike="noStrike" dirty="0">
                          <a:latin typeface="Arial"/>
                        </a:rPr>
                        <a:t>.100 to 1.0</a:t>
                      </a:r>
                    </a:p>
                  </a:txBody>
                  <a:tcPr marL="9381" marR="9381" marT="93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800" b="1" i="0" u="none" strike="noStrike" dirty="0">
                          <a:solidFill>
                            <a:srgbClr val="C00000"/>
                          </a:solidFill>
                          <a:latin typeface="Arial"/>
                        </a:rPr>
                        <a:t>W</a:t>
                      </a:r>
                    </a:p>
                  </a:txBody>
                  <a:tcPr marL="9381" marR="9381" marT="9380" marB="0" anchor="ctr">
                    <a:lnL w="12700" cap="flat" cmpd="sng" algn="ctr">
                      <a:solidFill>
                        <a:srgbClr val="000000"/>
                      </a:solidFill>
                      <a:prstDash val="solid"/>
                      <a:round/>
                      <a:headEnd type="none" w="med" len="med"/>
                      <a:tailEnd type="none" w="med" len="med"/>
                    </a:lnL>
                    <a:lnR>
                      <a:noFill/>
                    </a:lnR>
                    <a:lnT>
                      <a:noFill/>
                    </a:lnT>
                    <a:lnB>
                      <a:noFill/>
                    </a:lnB>
                    <a:solidFill>
                      <a:srgbClr val="00FF00"/>
                    </a:solidFill>
                  </a:tcPr>
                </a:tc>
                <a:tc>
                  <a:txBody>
                    <a:bodyPr/>
                    <a:lstStyle/>
                    <a:p>
                      <a:pPr algn="ctr" fontAlgn="ctr"/>
                      <a:r>
                        <a:rPr lang="en-US" sz="1800" b="1" i="0" u="none" strike="noStrike" dirty="0">
                          <a:solidFill>
                            <a:srgbClr val="C00000"/>
                          </a:solidFill>
                          <a:latin typeface="Arial"/>
                        </a:rPr>
                        <a:t>W</a:t>
                      </a:r>
                    </a:p>
                  </a:txBody>
                  <a:tcPr marL="9381" marR="9381" marT="9380" marB="0" anchor="ctr">
                    <a:lnL>
                      <a:noFill/>
                    </a:lnL>
                    <a:lnR>
                      <a:noFill/>
                    </a:lnR>
                    <a:lnT>
                      <a:noFill/>
                    </a:lnT>
                    <a:lnB>
                      <a:noFill/>
                    </a:lnB>
                    <a:solidFill>
                      <a:srgbClr val="00FF00"/>
                    </a:solidFill>
                  </a:tcPr>
                </a:tc>
                <a:tc>
                  <a:txBody>
                    <a:bodyPr/>
                    <a:lstStyle/>
                    <a:p>
                      <a:pPr algn="ctr" fontAlgn="ctr"/>
                      <a:r>
                        <a:rPr lang="en-US" sz="1400" b="0" i="0" u="none" strike="noStrike" dirty="0">
                          <a:solidFill>
                            <a:srgbClr val="FF0000"/>
                          </a:solidFill>
                          <a:latin typeface="Arial"/>
                        </a:rPr>
                        <a:t>L</a:t>
                      </a:r>
                    </a:p>
                  </a:txBody>
                  <a:tcPr marL="9381" marR="9381" marT="9380" marB="0" anchor="ctr">
                    <a:lnL>
                      <a:noFill/>
                    </a:lnL>
                    <a:lnR>
                      <a:noFill/>
                    </a:lnR>
                    <a:lnT>
                      <a:noFill/>
                    </a:lnT>
                    <a:lnB>
                      <a:noFill/>
                    </a:lnB>
                    <a:solidFill>
                      <a:srgbClr val="FFFF00"/>
                    </a:solidFill>
                  </a:tcPr>
                </a:tc>
                <a:tc>
                  <a:txBody>
                    <a:bodyPr/>
                    <a:lstStyle/>
                    <a:p>
                      <a:pPr algn="ctr" fontAlgn="ctr"/>
                      <a:r>
                        <a:rPr lang="en-US" sz="1400" b="0" i="0" u="none" strike="noStrike">
                          <a:latin typeface="Arial"/>
                        </a:rPr>
                        <a:t>x</a:t>
                      </a:r>
                    </a:p>
                  </a:txBody>
                  <a:tcPr marL="9381" marR="9381" marT="9380" marB="0" anchor="ctr">
                    <a:lnL>
                      <a:noFill/>
                    </a:lnL>
                    <a:lnR>
                      <a:noFill/>
                    </a:lnR>
                    <a:lnT>
                      <a:noFill/>
                    </a:lnT>
                    <a:lnB>
                      <a:noFill/>
                    </a:lnB>
                    <a:solidFill>
                      <a:srgbClr val="FF0000"/>
                    </a:solidFill>
                  </a:tcPr>
                </a:tc>
                <a:tc>
                  <a:txBody>
                    <a:bodyPr/>
                    <a:lstStyle/>
                    <a:p>
                      <a:pPr algn="ctr" fontAlgn="ctr"/>
                      <a:r>
                        <a:rPr lang="en-US" sz="1400" b="0" i="0" u="none" strike="noStrike">
                          <a:latin typeface="Arial"/>
                        </a:rPr>
                        <a:t>x</a:t>
                      </a:r>
                    </a:p>
                  </a:txBody>
                  <a:tcPr marL="9381" marR="9381" marT="9380" marB="0" anchor="ctr">
                    <a:lnL>
                      <a:noFill/>
                    </a:lnL>
                    <a:lnR w="12700" cap="flat" cmpd="sng" algn="ctr">
                      <a:solidFill>
                        <a:srgbClr val="000000"/>
                      </a:solidFill>
                      <a:prstDash val="solid"/>
                      <a:round/>
                      <a:headEnd type="none" w="med" len="med"/>
                      <a:tailEnd type="none" w="med" len="med"/>
                    </a:lnR>
                    <a:lnT>
                      <a:noFill/>
                    </a:lnT>
                    <a:lnB>
                      <a:noFill/>
                    </a:lnB>
                    <a:solidFill>
                      <a:srgbClr val="FF0000"/>
                    </a:solidFill>
                  </a:tcPr>
                </a:tc>
                <a:tc>
                  <a:txBody>
                    <a:bodyPr/>
                    <a:lstStyle/>
                    <a:p>
                      <a:pPr algn="ctr" fontAlgn="ctr"/>
                      <a:r>
                        <a:rPr lang="en-US" sz="1400" b="0" i="0" u="none" strike="noStrike">
                          <a:latin typeface="Arial"/>
                        </a:rPr>
                        <a:t>   0.12 </a:t>
                      </a:r>
                    </a:p>
                  </a:txBody>
                  <a:tcPr marL="9381" marR="9381" marT="938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Arial"/>
                        </a:rPr>
                        <a:t>   1.18 </a:t>
                      </a:r>
                    </a:p>
                  </a:txBody>
                  <a:tcPr marL="9381" marR="9381" marT="9380" marB="0" anchor="ctr">
                    <a:lnL>
                      <a:noFill/>
                    </a:lnL>
                    <a:lnR w="12700" cap="flat" cmpd="sng" algn="ctr">
                      <a:solidFill>
                        <a:srgbClr val="000000"/>
                      </a:solidFill>
                      <a:prstDash val="solid"/>
                      <a:round/>
                      <a:headEnd type="none" w="med" len="med"/>
                      <a:tailEnd type="none" w="med" len="med"/>
                    </a:lnR>
                    <a:lnT>
                      <a:noFill/>
                    </a:lnT>
                    <a:lnB>
                      <a:noFill/>
                    </a:lnB>
                  </a:tcPr>
                </a:tc>
              </a:tr>
              <a:tr h="283674">
                <a:tc>
                  <a:txBody>
                    <a:bodyPr/>
                    <a:lstStyle/>
                    <a:p>
                      <a:pPr algn="ctr" fontAlgn="ctr"/>
                      <a:r>
                        <a:rPr lang="en-US" sz="1800" b="0" i="0" u="none" strike="noStrike">
                          <a:latin typeface="Arial"/>
                        </a:rPr>
                        <a:t>1.0 to 2.5</a:t>
                      </a:r>
                    </a:p>
                  </a:txBody>
                  <a:tcPr marL="9381" marR="9381" marT="93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dirty="0">
                          <a:latin typeface="Arial"/>
                        </a:rPr>
                        <a:t>x</a:t>
                      </a:r>
                    </a:p>
                  </a:txBody>
                  <a:tcPr marL="9381" marR="9381" marT="938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algn="ctr" fontAlgn="ctr"/>
                      <a:r>
                        <a:rPr lang="en-US" sz="1800" b="1" i="0" u="none" strike="noStrike" dirty="0">
                          <a:solidFill>
                            <a:srgbClr val="C00000"/>
                          </a:solidFill>
                          <a:latin typeface="Arial"/>
                        </a:rPr>
                        <a:t>W</a:t>
                      </a:r>
                    </a:p>
                  </a:txBody>
                  <a:tcPr marL="9381" marR="9381" marT="9380" marB="0" anchor="ctr">
                    <a:lnL>
                      <a:noFill/>
                    </a:lnL>
                    <a:lnR>
                      <a:noFill/>
                    </a:lnR>
                    <a:lnT>
                      <a:noFill/>
                    </a:lnT>
                    <a:lnB>
                      <a:noFill/>
                    </a:lnB>
                    <a:solidFill>
                      <a:srgbClr val="00FF00"/>
                    </a:solidFill>
                  </a:tcPr>
                </a:tc>
                <a:tc>
                  <a:txBody>
                    <a:bodyPr/>
                    <a:lstStyle/>
                    <a:p>
                      <a:pPr algn="ctr" fontAlgn="ctr"/>
                      <a:r>
                        <a:rPr lang="en-US" sz="1800" b="1" i="0" u="none" strike="noStrike" dirty="0">
                          <a:solidFill>
                            <a:srgbClr val="C00000"/>
                          </a:solidFill>
                          <a:latin typeface="Arial"/>
                        </a:rPr>
                        <a:t>W</a:t>
                      </a:r>
                    </a:p>
                  </a:txBody>
                  <a:tcPr marL="9381" marR="9381" marT="9380" marB="0" anchor="ctr">
                    <a:lnL>
                      <a:noFill/>
                    </a:lnL>
                    <a:lnR>
                      <a:noFill/>
                    </a:lnR>
                    <a:lnT>
                      <a:noFill/>
                    </a:lnT>
                    <a:lnB>
                      <a:noFill/>
                    </a:lnB>
                    <a:solidFill>
                      <a:srgbClr val="00FF00"/>
                    </a:solidFill>
                  </a:tcPr>
                </a:tc>
                <a:tc>
                  <a:txBody>
                    <a:bodyPr/>
                    <a:lstStyle/>
                    <a:p>
                      <a:pPr algn="ctr" fontAlgn="ctr"/>
                      <a:r>
                        <a:rPr lang="en-US" sz="1400" b="0" i="0" u="none" strike="noStrike" dirty="0">
                          <a:solidFill>
                            <a:srgbClr val="FF0000"/>
                          </a:solidFill>
                          <a:latin typeface="Arial"/>
                        </a:rPr>
                        <a:t>L</a:t>
                      </a:r>
                    </a:p>
                  </a:txBody>
                  <a:tcPr marL="9381" marR="9381" marT="9380" marB="0" anchor="ctr">
                    <a:lnL>
                      <a:noFill/>
                    </a:lnL>
                    <a:lnR>
                      <a:noFill/>
                    </a:lnR>
                    <a:lnT>
                      <a:noFill/>
                    </a:lnT>
                    <a:lnB>
                      <a:noFill/>
                    </a:lnB>
                    <a:solidFill>
                      <a:srgbClr val="FFFF00"/>
                    </a:solidFill>
                  </a:tcPr>
                </a:tc>
                <a:tc>
                  <a:txBody>
                    <a:bodyPr/>
                    <a:lstStyle/>
                    <a:p>
                      <a:pPr algn="ctr" fontAlgn="ctr"/>
                      <a:r>
                        <a:rPr lang="en-US" sz="1400" b="0" i="0" u="none" strike="noStrike">
                          <a:latin typeface="Arial"/>
                        </a:rPr>
                        <a:t>x</a:t>
                      </a:r>
                    </a:p>
                  </a:txBody>
                  <a:tcPr marL="9381" marR="9381" marT="9380" marB="0" anchor="ctr">
                    <a:lnL>
                      <a:noFill/>
                    </a:lnL>
                    <a:lnR w="12700" cap="flat" cmpd="sng" algn="ctr">
                      <a:solidFill>
                        <a:srgbClr val="000000"/>
                      </a:solidFill>
                      <a:prstDash val="solid"/>
                      <a:round/>
                      <a:headEnd type="none" w="med" len="med"/>
                      <a:tailEnd type="none" w="med" len="med"/>
                    </a:lnR>
                    <a:lnT>
                      <a:noFill/>
                    </a:lnT>
                    <a:lnB>
                      <a:noFill/>
                    </a:lnB>
                    <a:solidFill>
                      <a:srgbClr val="FF0000"/>
                    </a:solidFill>
                  </a:tcPr>
                </a:tc>
                <a:tc>
                  <a:txBody>
                    <a:bodyPr/>
                    <a:lstStyle/>
                    <a:p>
                      <a:pPr algn="ctr" fontAlgn="ctr"/>
                      <a:r>
                        <a:rPr lang="en-US" sz="1400" b="0" i="0" u="none" strike="noStrike">
                          <a:latin typeface="Arial"/>
                        </a:rPr>
                        <a:t>   1.18 </a:t>
                      </a:r>
                    </a:p>
                  </a:txBody>
                  <a:tcPr marL="9381" marR="9381" marT="938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Arial"/>
                        </a:rPr>
                        <a:t>   2.94 </a:t>
                      </a:r>
                    </a:p>
                  </a:txBody>
                  <a:tcPr marL="9381" marR="9381" marT="9380" marB="0" anchor="ctr">
                    <a:lnL>
                      <a:noFill/>
                    </a:lnL>
                    <a:lnR w="12700" cap="flat" cmpd="sng" algn="ctr">
                      <a:solidFill>
                        <a:srgbClr val="000000"/>
                      </a:solidFill>
                      <a:prstDash val="solid"/>
                      <a:round/>
                      <a:headEnd type="none" w="med" len="med"/>
                      <a:tailEnd type="none" w="med" len="med"/>
                    </a:lnR>
                    <a:lnT>
                      <a:noFill/>
                    </a:lnT>
                    <a:lnB>
                      <a:noFill/>
                    </a:lnB>
                  </a:tcPr>
                </a:tc>
              </a:tr>
              <a:tr h="283674">
                <a:tc>
                  <a:txBody>
                    <a:bodyPr/>
                    <a:lstStyle/>
                    <a:p>
                      <a:pPr algn="ctr" fontAlgn="ctr"/>
                      <a:r>
                        <a:rPr lang="en-US" sz="1800" b="0" i="0" u="none" strike="noStrike">
                          <a:latin typeface="Arial"/>
                        </a:rPr>
                        <a:t>2.5 to 10</a:t>
                      </a:r>
                    </a:p>
                  </a:txBody>
                  <a:tcPr marL="9381" marR="9381" marT="93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dirty="0">
                          <a:latin typeface="Arial"/>
                        </a:rPr>
                        <a:t>x</a:t>
                      </a:r>
                    </a:p>
                  </a:txBody>
                  <a:tcPr marL="9381" marR="9381" marT="938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algn="ctr" fontAlgn="ctr"/>
                      <a:r>
                        <a:rPr lang="en-US" sz="1800" b="1" i="0" u="none" strike="noStrike" dirty="0">
                          <a:solidFill>
                            <a:srgbClr val="C00000"/>
                          </a:solidFill>
                          <a:latin typeface="Arial"/>
                        </a:rPr>
                        <a:t>W</a:t>
                      </a:r>
                    </a:p>
                  </a:txBody>
                  <a:tcPr marL="9381" marR="9381" marT="9380" marB="0" anchor="ctr">
                    <a:lnL>
                      <a:noFill/>
                    </a:lnL>
                    <a:lnR>
                      <a:noFill/>
                    </a:lnR>
                    <a:lnT>
                      <a:noFill/>
                    </a:lnT>
                    <a:lnB>
                      <a:noFill/>
                    </a:lnB>
                    <a:solidFill>
                      <a:srgbClr val="00FF00"/>
                    </a:solidFill>
                  </a:tcPr>
                </a:tc>
                <a:tc>
                  <a:txBody>
                    <a:bodyPr/>
                    <a:lstStyle/>
                    <a:p>
                      <a:pPr algn="ctr" fontAlgn="ctr"/>
                      <a:r>
                        <a:rPr lang="en-US" sz="1800" b="1" i="0" u="none" strike="noStrike" dirty="0">
                          <a:solidFill>
                            <a:srgbClr val="C00000"/>
                          </a:solidFill>
                          <a:latin typeface="Arial"/>
                        </a:rPr>
                        <a:t>W</a:t>
                      </a:r>
                    </a:p>
                  </a:txBody>
                  <a:tcPr marL="9381" marR="9381" marT="9380" marB="0" anchor="ctr">
                    <a:lnL>
                      <a:noFill/>
                    </a:lnL>
                    <a:lnR>
                      <a:noFill/>
                    </a:lnR>
                    <a:lnT>
                      <a:noFill/>
                    </a:lnT>
                    <a:lnB>
                      <a:noFill/>
                    </a:lnB>
                    <a:solidFill>
                      <a:srgbClr val="00FF00"/>
                    </a:solidFill>
                  </a:tcPr>
                </a:tc>
                <a:tc>
                  <a:txBody>
                    <a:bodyPr/>
                    <a:lstStyle/>
                    <a:p>
                      <a:pPr algn="ctr" fontAlgn="ctr"/>
                      <a:r>
                        <a:rPr lang="en-US" sz="1400" b="0" i="0" u="none" strike="noStrike" dirty="0">
                          <a:solidFill>
                            <a:srgbClr val="C00000"/>
                          </a:solidFill>
                          <a:latin typeface="Arial"/>
                        </a:rPr>
                        <a:t>G</a:t>
                      </a:r>
                    </a:p>
                  </a:txBody>
                  <a:tcPr marL="9381" marR="9381" marT="9380" marB="0" anchor="ctr">
                    <a:lnL>
                      <a:noFill/>
                    </a:lnL>
                    <a:lnR>
                      <a:noFill/>
                    </a:lnR>
                    <a:lnT>
                      <a:noFill/>
                    </a:lnT>
                    <a:lnB>
                      <a:noFill/>
                    </a:lnB>
                    <a:solidFill>
                      <a:srgbClr val="66FF66"/>
                    </a:solidFill>
                  </a:tcPr>
                </a:tc>
                <a:tc>
                  <a:txBody>
                    <a:bodyPr/>
                    <a:lstStyle/>
                    <a:p>
                      <a:pPr algn="ctr" fontAlgn="ctr"/>
                      <a:r>
                        <a:rPr lang="en-US" sz="1400" b="0" i="0" u="none" strike="noStrike" dirty="0">
                          <a:solidFill>
                            <a:srgbClr val="FF0000"/>
                          </a:solidFill>
                          <a:latin typeface="Arial"/>
                        </a:rPr>
                        <a:t>L</a:t>
                      </a:r>
                    </a:p>
                  </a:txBody>
                  <a:tcPr marL="9381" marR="9381" marT="9380" marB="0" anchor="ctr">
                    <a:lnL>
                      <a:noFill/>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ctr"/>
                      <a:r>
                        <a:rPr lang="en-US" sz="1400" b="0" i="0" u="none" strike="noStrike">
                          <a:latin typeface="Arial"/>
                        </a:rPr>
                        <a:t>   2.94 </a:t>
                      </a:r>
                    </a:p>
                  </a:txBody>
                  <a:tcPr marL="9381" marR="9381" marT="938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latin typeface="Arial"/>
                        </a:rPr>
                        <a:t> 11.76 </a:t>
                      </a:r>
                    </a:p>
                  </a:txBody>
                  <a:tcPr marL="9381" marR="9381" marT="9380" marB="0" anchor="ctr">
                    <a:lnL>
                      <a:noFill/>
                    </a:lnL>
                    <a:lnR w="12700" cap="flat" cmpd="sng" algn="ctr">
                      <a:solidFill>
                        <a:srgbClr val="000000"/>
                      </a:solidFill>
                      <a:prstDash val="solid"/>
                      <a:round/>
                      <a:headEnd type="none" w="med" len="med"/>
                      <a:tailEnd type="none" w="med" len="med"/>
                    </a:lnR>
                    <a:lnT>
                      <a:noFill/>
                    </a:lnT>
                    <a:lnB>
                      <a:noFill/>
                    </a:lnB>
                  </a:tcPr>
                </a:tc>
              </a:tr>
              <a:tr h="283674">
                <a:tc>
                  <a:txBody>
                    <a:bodyPr/>
                    <a:lstStyle/>
                    <a:p>
                      <a:pPr algn="ctr" fontAlgn="ctr"/>
                      <a:r>
                        <a:rPr lang="en-US" sz="1800" b="0" i="0" u="none" strike="noStrike" dirty="0">
                          <a:latin typeface="Arial"/>
                        </a:rPr>
                        <a:t>&gt;10</a:t>
                      </a:r>
                    </a:p>
                  </a:txBody>
                  <a:tcPr marL="9381" marR="9381" marT="93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x</a:t>
                      </a:r>
                    </a:p>
                  </a:txBody>
                  <a:tcPr marL="9381" marR="9381" marT="938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0" i="0" u="none" strike="noStrike" dirty="0">
                          <a:latin typeface="Arial"/>
                        </a:rPr>
                        <a:t>x</a:t>
                      </a:r>
                    </a:p>
                  </a:txBody>
                  <a:tcPr marL="9381" marR="9381" marT="9380" marB="0" anchor="ctr">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800" b="1" i="0" u="none" strike="noStrike" dirty="0">
                          <a:solidFill>
                            <a:srgbClr val="C00000"/>
                          </a:solidFill>
                          <a:latin typeface="Arial"/>
                        </a:rPr>
                        <a:t>W</a:t>
                      </a:r>
                    </a:p>
                  </a:txBody>
                  <a:tcPr marL="9381" marR="9381" marT="9380" marB="0" anchor="ctr">
                    <a:lnL>
                      <a:noFill/>
                    </a:lnL>
                    <a:lnR>
                      <a:noFill/>
                    </a:lnR>
                    <a:lnT>
                      <a:noFill/>
                    </a:lnT>
                    <a:lnB w="12700" cap="flat" cmpd="sng" algn="ctr">
                      <a:solidFill>
                        <a:srgbClr val="000000"/>
                      </a:solidFill>
                      <a:prstDash val="solid"/>
                      <a:round/>
                      <a:headEnd type="none" w="med" len="med"/>
                      <a:tailEnd type="none" w="med" len="med"/>
                    </a:lnB>
                    <a:solidFill>
                      <a:srgbClr val="00FF00"/>
                    </a:solidFill>
                  </a:tcPr>
                </a:tc>
                <a:tc>
                  <a:txBody>
                    <a:bodyPr/>
                    <a:lstStyle/>
                    <a:p>
                      <a:pPr algn="ctr" fontAlgn="ctr"/>
                      <a:r>
                        <a:rPr lang="en-US" sz="1400" b="0" i="0" u="none" strike="noStrike" dirty="0">
                          <a:solidFill>
                            <a:srgbClr val="C00000"/>
                          </a:solidFill>
                          <a:latin typeface="Arial"/>
                        </a:rPr>
                        <a:t>G</a:t>
                      </a:r>
                    </a:p>
                  </a:txBody>
                  <a:tcPr marL="9381" marR="9381" marT="9380" marB="0" anchor="ctr">
                    <a:lnL>
                      <a:noFill/>
                    </a:lnL>
                    <a:lnR>
                      <a:noFill/>
                    </a:lnR>
                    <a:lnT>
                      <a:noFill/>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en-US" sz="1400" b="0" i="0" u="none" strike="noStrike" dirty="0">
                          <a:solidFill>
                            <a:srgbClr val="FF0000"/>
                          </a:solidFill>
                          <a:latin typeface="Arial"/>
                        </a:rPr>
                        <a:t>L</a:t>
                      </a:r>
                    </a:p>
                  </a:txBody>
                  <a:tcPr marL="9381" marR="9381" marT="938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latin typeface="Arial"/>
                        </a:rPr>
                        <a:t> 11.76 </a:t>
                      </a:r>
                    </a:p>
                  </a:txBody>
                  <a:tcPr marL="9381" marR="9381" marT="938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   </a:t>
                      </a:r>
                    </a:p>
                  </a:txBody>
                  <a:tcPr marL="9381" marR="9381" marT="938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22720">
                <a:tc>
                  <a:txBody>
                    <a:bodyPr/>
                    <a:lstStyle/>
                    <a:p>
                      <a:pPr algn="ctr" fontAlgn="b"/>
                      <a:endParaRPr lang="en-US" sz="1400" b="0" i="0" u="none" strike="noStrike">
                        <a:latin typeface="Arial"/>
                      </a:endParaRPr>
                    </a:p>
                  </a:txBody>
                  <a:tcPr marL="9381" marR="9381" marT="938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a:latin typeface="Arial"/>
                      </a:endParaRPr>
                    </a:p>
                  </a:txBody>
                  <a:tcPr marL="9381" marR="9381" marT="938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a:latin typeface="Arial"/>
                      </a:endParaRPr>
                    </a:p>
                  </a:txBody>
                  <a:tcPr marL="9381" marR="9381" marT="938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a:latin typeface="Arial"/>
                      </a:endParaRPr>
                    </a:p>
                  </a:txBody>
                  <a:tcPr marL="9381" marR="9381" marT="9380" marB="0" anchor="b">
                    <a:lnL>
                      <a:noFill/>
                    </a:lnL>
                    <a:lnR>
                      <a:noFill/>
                    </a:lnR>
                    <a:lnT w="12700" cap="flat" cmpd="sng" algn="ctr">
                      <a:solidFill>
                        <a:srgbClr val="000000"/>
                      </a:solidFill>
                      <a:prstDash val="solid"/>
                      <a:round/>
                      <a:headEnd type="none" w="med" len="med"/>
                      <a:tailEnd type="none" w="med" len="med"/>
                    </a:lnT>
                    <a:lnB>
                      <a:noFill/>
                    </a:lnB>
                  </a:tcPr>
                </a:tc>
              </a:tr>
              <a:tr h="283674">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r>
                        <a:rPr lang="en-US" sz="1400" b="0" i="0" u="none" strike="noStrike" dirty="0">
                          <a:solidFill>
                            <a:schemeClr val="tx1"/>
                          </a:solidFill>
                          <a:latin typeface="Arial"/>
                        </a:rPr>
                        <a:t>x</a:t>
                      </a:r>
                    </a:p>
                  </a:txBody>
                  <a:tcPr marL="9381" marR="9381" marT="9380" marB="0" anchor="b">
                    <a:lnL>
                      <a:noFill/>
                    </a:lnL>
                    <a:lnR>
                      <a:noFill/>
                    </a:lnR>
                    <a:lnT>
                      <a:noFill/>
                    </a:lnT>
                    <a:lnB>
                      <a:noFill/>
                    </a:lnB>
                    <a:solidFill>
                      <a:srgbClr val="FF0000"/>
                    </a:solidFill>
                  </a:tcPr>
                </a:tc>
                <a:tc gridSpan="2">
                  <a:txBody>
                    <a:bodyPr/>
                    <a:lstStyle/>
                    <a:p>
                      <a:pPr algn="ctr" fontAlgn="b"/>
                      <a:r>
                        <a:rPr lang="en-US" sz="1800" b="0" i="0" u="none" strike="noStrike" dirty="0">
                          <a:solidFill>
                            <a:schemeClr val="tx1"/>
                          </a:solidFill>
                          <a:latin typeface="Arial"/>
                        </a:rPr>
                        <a:t>Not available</a:t>
                      </a:r>
                    </a:p>
                  </a:txBody>
                  <a:tcPr marL="9381" marR="9381" marT="9380" marB="0" anchor="b">
                    <a:lnL>
                      <a:noFill/>
                    </a:lnL>
                    <a:lnR>
                      <a:noFill/>
                    </a:lnR>
                    <a:lnT>
                      <a:noFill/>
                    </a:lnT>
                    <a:lnB>
                      <a:noFill/>
                    </a:lnB>
                    <a:solidFill>
                      <a:srgbClr val="FF0000"/>
                    </a:solidFill>
                  </a:tcPr>
                </a:tc>
                <a:tc hMerge="1">
                  <a:txBody>
                    <a:bodyPr/>
                    <a:lstStyle/>
                    <a:p>
                      <a:endParaRPr lang="en-US"/>
                    </a:p>
                  </a:txBody>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r>
              <a:tr h="283674">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r>
                        <a:rPr lang="en-US" sz="1400" b="0" i="0" u="none" strike="noStrike" dirty="0">
                          <a:solidFill>
                            <a:srgbClr val="FF0000"/>
                          </a:solidFill>
                          <a:latin typeface="Arial"/>
                        </a:rPr>
                        <a:t>L</a:t>
                      </a:r>
                    </a:p>
                  </a:txBody>
                  <a:tcPr marL="9381" marR="9381" marT="9380" marB="0" anchor="b">
                    <a:lnL>
                      <a:noFill/>
                    </a:lnL>
                    <a:lnR>
                      <a:noFill/>
                    </a:lnR>
                    <a:lnT>
                      <a:noFill/>
                    </a:lnT>
                    <a:lnB>
                      <a:noFill/>
                    </a:lnB>
                    <a:solidFill>
                      <a:srgbClr val="FFFF00"/>
                    </a:solidFill>
                  </a:tcPr>
                </a:tc>
                <a:tc gridSpan="2">
                  <a:txBody>
                    <a:bodyPr/>
                    <a:lstStyle/>
                    <a:p>
                      <a:pPr algn="ctr" fontAlgn="b"/>
                      <a:r>
                        <a:rPr lang="en-US" sz="1800" b="0" i="0" u="none" strike="noStrike" dirty="0">
                          <a:solidFill>
                            <a:srgbClr val="FF0000"/>
                          </a:solidFill>
                          <a:latin typeface="Arial"/>
                        </a:rPr>
                        <a:t>Limited Availability</a:t>
                      </a:r>
                    </a:p>
                  </a:txBody>
                  <a:tcPr marL="9381" marR="9381" marT="9380" marB="0" anchor="b">
                    <a:lnL>
                      <a:noFill/>
                    </a:lnL>
                    <a:lnR>
                      <a:noFill/>
                    </a:lnR>
                    <a:lnT>
                      <a:noFill/>
                    </a:lnT>
                    <a:lnB>
                      <a:noFill/>
                    </a:lnB>
                    <a:solidFill>
                      <a:srgbClr val="FFFF00"/>
                    </a:solidFill>
                  </a:tcPr>
                </a:tc>
                <a:tc hMerge="1">
                  <a:txBody>
                    <a:bodyPr/>
                    <a:lstStyle/>
                    <a:p>
                      <a:endParaRPr lang="en-US"/>
                    </a:p>
                  </a:txBody>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r>
              <a:tr h="283674">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r>
                        <a:rPr lang="en-US" sz="1400" b="0" i="0" u="none" strike="noStrike" dirty="0">
                          <a:solidFill>
                            <a:srgbClr val="C00000"/>
                          </a:solidFill>
                          <a:latin typeface="Arial"/>
                        </a:rPr>
                        <a:t>G</a:t>
                      </a:r>
                    </a:p>
                  </a:txBody>
                  <a:tcPr marL="9381" marR="9381" marT="9380" marB="0" anchor="b">
                    <a:lnL>
                      <a:noFill/>
                    </a:lnL>
                    <a:lnR>
                      <a:noFill/>
                    </a:lnR>
                    <a:lnT>
                      <a:noFill/>
                    </a:lnT>
                    <a:lnB>
                      <a:noFill/>
                    </a:lnB>
                    <a:solidFill>
                      <a:srgbClr val="66FF66"/>
                    </a:solidFill>
                  </a:tcPr>
                </a:tc>
                <a:tc gridSpan="2">
                  <a:txBody>
                    <a:bodyPr/>
                    <a:lstStyle/>
                    <a:p>
                      <a:pPr algn="ctr" fontAlgn="b"/>
                      <a:r>
                        <a:rPr lang="en-US" sz="1800" b="0" i="0" u="none" strike="noStrike" dirty="0">
                          <a:solidFill>
                            <a:srgbClr val="C00000"/>
                          </a:solidFill>
                          <a:latin typeface="Arial"/>
                        </a:rPr>
                        <a:t>Generally Available</a:t>
                      </a:r>
                    </a:p>
                  </a:txBody>
                  <a:tcPr marL="9381" marR="9381" marT="9380" marB="0" anchor="b">
                    <a:lnL>
                      <a:noFill/>
                    </a:lnL>
                    <a:lnR>
                      <a:noFill/>
                    </a:lnR>
                    <a:lnT>
                      <a:noFill/>
                    </a:lnT>
                    <a:lnB>
                      <a:noFill/>
                    </a:lnB>
                    <a:solidFill>
                      <a:srgbClr val="66FF66"/>
                    </a:solidFill>
                  </a:tcPr>
                </a:tc>
                <a:tc hMerge="1">
                  <a:txBody>
                    <a:bodyPr/>
                    <a:lstStyle/>
                    <a:p>
                      <a:endParaRPr lang="en-US"/>
                    </a:p>
                  </a:txBody>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r>
              <a:tr h="352725">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r>
                        <a:rPr lang="en-US" sz="1800" b="1" i="0" u="none" strike="noStrike" dirty="0">
                          <a:solidFill>
                            <a:srgbClr val="C00000"/>
                          </a:solidFill>
                          <a:latin typeface="Arial"/>
                        </a:rPr>
                        <a:t>W</a:t>
                      </a:r>
                    </a:p>
                  </a:txBody>
                  <a:tcPr marL="9381" marR="9381" marT="9380" marB="0" anchor="b">
                    <a:lnL>
                      <a:noFill/>
                    </a:lnL>
                    <a:lnR>
                      <a:noFill/>
                    </a:lnR>
                    <a:lnT>
                      <a:noFill/>
                    </a:lnT>
                    <a:lnB>
                      <a:noFill/>
                    </a:lnB>
                    <a:solidFill>
                      <a:srgbClr val="00FF00"/>
                    </a:solidFill>
                  </a:tcPr>
                </a:tc>
                <a:tc gridSpan="2">
                  <a:txBody>
                    <a:bodyPr/>
                    <a:lstStyle/>
                    <a:p>
                      <a:pPr algn="ctr" fontAlgn="b"/>
                      <a:r>
                        <a:rPr lang="en-US" sz="2000" b="1" i="0" u="none" strike="noStrike" dirty="0">
                          <a:solidFill>
                            <a:srgbClr val="C00000"/>
                          </a:solidFill>
                          <a:latin typeface="Arial"/>
                        </a:rPr>
                        <a:t>Widely Available</a:t>
                      </a:r>
                    </a:p>
                  </a:txBody>
                  <a:tcPr marL="9381" marR="9381" marT="9380" marB="0" anchor="b">
                    <a:lnL>
                      <a:noFill/>
                    </a:lnL>
                    <a:lnR>
                      <a:noFill/>
                    </a:lnR>
                    <a:lnT>
                      <a:noFill/>
                    </a:lnT>
                    <a:lnB>
                      <a:noFill/>
                    </a:lnB>
                    <a:solidFill>
                      <a:srgbClr val="00FF00"/>
                    </a:solidFill>
                  </a:tcPr>
                </a:tc>
                <a:tc hMerge="1">
                  <a:txBody>
                    <a:bodyPr/>
                    <a:lstStyle/>
                    <a:p>
                      <a:endParaRPr lang="en-US"/>
                    </a:p>
                  </a:txBody>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r>
              <a:tr h="222720">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r>
              <a:tr h="222720">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r>
                        <a:rPr lang="en-US" sz="1400" b="0" i="0" u="sng" strike="noStrike">
                          <a:latin typeface="Arial Narrow"/>
                        </a:rPr>
                        <a:t>NOTE:  </a:t>
                      </a: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r>
              <a:tr h="253197">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c gridSpan="6">
                  <a:txBody>
                    <a:bodyPr/>
                    <a:lstStyle/>
                    <a:p>
                      <a:pPr algn="l" fontAlgn="b"/>
                      <a:r>
                        <a:rPr lang="en-US" sz="1600" b="0" i="0" u="none" strike="noStrike" dirty="0">
                          <a:latin typeface="Arial Narrow"/>
                        </a:rPr>
                        <a:t>There are many presses available with up to 7" diameter containers</a:t>
                      </a:r>
                    </a:p>
                  </a:txBody>
                  <a:tcPr marL="9381" marR="9381" marT="938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r>
              <a:tr h="253197">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gridSpan="6">
                  <a:txBody>
                    <a:bodyPr/>
                    <a:lstStyle/>
                    <a:p>
                      <a:pPr algn="l" fontAlgn="b"/>
                      <a:r>
                        <a:rPr lang="en-US" sz="1600" b="0" i="0" u="none" strike="noStrike" dirty="0">
                          <a:latin typeface="Arial Narrow"/>
                        </a:rPr>
                        <a:t>There are fewer presses available with 7" to 10" diameter containers</a:t>
                      </a:r>
                    </a:p>
                  </a:txBody>
                  <a:tcPr marL="9381" marR="9381" marT="938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r>
              <a:tr h="253197">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gridSpan="6">
                  <a:txBody>
                    <a:bodyPr/>
                    <a:lstStyle/>
                    <a:p>
                      <a:pPr algn="l" fontAlgn="b"/>
                      <a:r>
                        <a:rPr lang="en-US" sz="1600" b="0" i="0" u="none" strike="noStrike" dirty="0">
                          <a:latin typeface="Arial Narrow"/>
                        </a:rPr>
                        <a:t>There are even fewer presses available with 10" to 14" diameter containers</a:t>
                      </a:r>
                    </a:p>
                  </a:txBody>
                  <a:tcPr marL="9381" marR="9381" marT="938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400" b="0" i="0" u="none" strike="noStrike" dirty="0">
                        <a:latin typeface="Arial"/>
                      </a:endParaRPr>
                    </a:p>
                  </a:txBody>
                  <a:tcPr marL="9381" marR="9381" marT="9380" marB="0" anchor="b">
                    <a:lnL>
                      <a:noFill/>
                    </a:lnL>
                    <a:lnR>
                      <a:noFill/>
                    </a:lnR>
                    <a:lnT>
                      <a:noFill/>
                    </a:lnT>
                    <a:lnB>
                      <a:noFill/>
                    </a:lnB>
                  </a:tcPr>
                </a:tc>
              </a:tr>
              <a:tr h="253197">
                <a:tc>
                  <a:txBody>
                    <a:bodyPr/>
                    <a:lstStyle/>
                    <a:p>
                      <a:pPr algn="ctr" fontAlgn="b"/>
                      <a:endParaRPr lang="en-US" sz="1400" b="0" i="0" u="none" strike="noStrike">
                        <a:latin typeface="Arial"/>
                      </a:endParaRPr>
                    </a:p>
                  </a:txBody>
                  <a:tcPr marL="9381" marR="9381" marT="9380" marB="0" anchor="b">
                    <a:lnL>
                      <a:noFill/>
                    </a:lnL>
                    <a:lnR>
                      <a:noFill/>
                    </a:lnR>
                    <a:lnT>
                      <a:noFill/>
                    </a:lnT>
                    <a:lnB>
                      <a:noFill/>
                    </a:lnB>
                  </a:tcPr>
                </a:tc>
                <a:tc gridSpan="7">
                  <a:txBody>
                    <a:bodyPr/>
                    <a:lstStyle/>
                    <a:p>
                      <a:pPr algn="l" fontAlgn="b"/>
                      <a:r>
                        <a:rPr lang="en-US" sz="1600" b="0" i="0" u="none" strike="noStrike" dirty="0">
                          <a:latin typeface="Arial Narrow"/>
                        </a:rPr>
                        <a:t>There are very few presses available with greater than 14" diameter containers</a:t>
                      </a:r>
                    </a:p>
                  </a:txBody>
                  <a:tcPr marL="9381" marR="9381" marT="938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57200" y="0"/>
            <a:ext cx="8305800" cy="1295400"/>
          </a:xfrm>
        </p:spPr>
        <p:txBody>
          <a:bodyPr/>
          <a:lstStyle/>
          <a:p>
            <a:pPr>
              <a:defRPr/>
            </a:pPr>
            <a:r>
              <a:rPr lang="en-US" sz="3600" dirty="0" smtClean="0">
                <a:solidFill>
                  <a:schemeClr val="tx2">
                    <a:lumMod val="75000"/>
                  </a:schemeClr>
                </a:solidFill>
                <a:effectLst>
                  <a:outerShdw blurRad="38100" dist="38100" dir="2700000" algn="tl">
                    <a:srgbClr val="000000">
                      <a:alpha val="43137"/>
                    </a:srgbClr>
                  </a:outerShdw>
                </a:effectLst>
              </a:rPr>
              <a:t>Examples of Aluminum Extrusions</a:t>
            </a:r>
            <a:br>
              <a:rPr lang="en-US" sz="3600" dirty="0" smtClean="0">
                <a:solidFill>
                  <a:schemeClr val="tx2">
                    <a:lumMod val="75000"/>
                  </a:schemeClr>
                </a:solidFill>
                <a:effectLst>
                  <a:outerShdw blurRad="38100" dist="38100" dir="2700000" algn="tl">
                    <a:srgbClr val="000000">
                      <a:alpha val="43137"/>
                    </a:srgbClr>
                  </a:outerShdw>
                </a:effectLst>
              </a:rPr>
            </a:br>
            <a:r>
              <a:rPr lang="en-US" sz="3600" dirty="0" smtClean="0">
                <a:solidFill>
                  <a:schemeClr val="tx2">
                    <a:lumMod val="75000"/>
                  </a:schemeClr>
                </a:solidFill>
                <a:effectLst>
                  <a:outerShdw blurRad="38100" dist="38100" dir="2700000" algn="tl">
                    <a:srgbClr val="000000">
                      <a:alpha val="43137"/>
                    </a:srgbClr>
                  </a:outerShdw>
                </a:effectLst>
              </a:rPr>
              <a:t>Difficult Tongue Ratio</a:t>
            </a:r>
          </a:p>
        </p:txBody>
      </p:sp>
      <p:pic>
        <p:nvPicPr>
          <p:cNvPr id="14438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1295400"/>
            <a:ext cx="8928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793" y="1295399"/>
            <a:ext cx="4616450" cy="461963"/>
          </a:xfrm>
          <a:prstGeom prst="rect">
            <a:avLst/>
          </a:prstGeom>
          <a:noFill/>
        </p:spPr>
        <p:txBody>
          <a:bodyPr wrap="none">
            <a:spAutoFit/>
          </a:bodyPr>
          <a:lstStyle/>
          <a:p>
            <a:pPr>
              <a:defRPr/>
            </a:pPr>
            <a:r>
              <a:rPr lang="en-US" sz="1200" dirty="0">
                <a:solidFill>
                  <a:schemeClr val="tx2">
                    <a:lumMod val="20000"/>
                    <a:lumOff val="80000"/>
                  </a:schemeClr>
                </a:solidFill>
              </a:rPr>
              <a:t>Courtesy of Hydro Aluminum and Werner Extrusion Solutions LLC</a:t>
            </a:r>
          </a:p>
          <a:p>
            <a:pPr>
              <a:defRPr/>
            </a:pPr>
            <a:endParaRPr lang="en-US" sz="1200" dirty="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60713"/>
            <a:ext cx="3200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itle 1"/>
          <p:cNvSpPr>
            <a:spLocks noGrp="1"/>
          </p:cNvSpPr>
          <p:nvPr>
            <p:ph type="title" idx="4294967295"/>
          </p:nvPr>
        </p:nvSpPr>
        <p:spPr>
          <a:xfrm>
            <a:off x="377371" y="223158"/>
            <a:ext cx="8305800" cy="792162"/>
          </a:xfrm>
        </p:spPr>
        <p:txBody>
          <a:bodyPr/>
          <a:lstStyle/>
          <a:p>
            <a:pPr>
              <a:defRPr/>
            </a:pPr>
            <a:r>
              <a:rPr lang="en-US" sz="4000" b="1" dirty="0" smtClean="0">
                <a:solidFill>
                  <a:schemeClr val="tx2">
                    <a:lumMod val="75000"/>
                  </a:schemeClr>
                </a:solidFill>
                <a:effectLst/>
              </a:rPr>
              <a:t>Examples of Aluminum Extrusions</a:t>
            </a:r>
          </a:p>
        </p:txBody>
      </p:sp>
      <p:pic>
        <p:nvPicPr>
          <p:cNvPr id="14541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1371600"/>
            <a:ext cx="14763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86200" y="1033463"/>
            <a:ext cx="52578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672138" y="5591175"/>
            <a:ext cx="1795462" cy="276225"/>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Co.</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a:xfrm>
            <a:off x="0" y="0"/>
            <a:ext cx="8686800" cy="792163"/>
          </a:xfrm>
        </p:spPr>
        <p:txBody>
          <a:bodyPr/>
          <a:lstStyle/>
          <a:p>
            <a:pPr algn="ctr">
              <a:defRPr/>
            </a:pPr>
            <a:r>
              <a:rPr lang="en-US" sz="4000" b="1" dirty="0" smtClean="0">
                <a:solidFill>
                  <a:schemeClr val="tx2">
                    <a:lumMod val="75000"/>
                  </a:schemeClr>
                </a:solidFill>
                <a:effectLst/>
              </a:rPr>
              <a:t>Examples of Aluminum Extrusions</a:t>
            </a:r>
          </a:p>
        </p:txBody>
      </p:sp>
      <p:pic>
        <p:nvPicPr>
          <p:cNvPr id="14643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4419600"/>
            <a:ext cx="33528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00" y="9144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5" descr="0040963_Hydro_extrusions-B+C_lo 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2743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6" descr="Profile stack-Mid-States-flip"/>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3400" y="3429000"/>
            <a:ext cx="2778125"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82950" y="6624638"/>
            <a:ext cx="4305300" cy="430212"/>
          </a:xfrm>
          <a:prstGeom prst="rect">
            <a:avLst/>
          </a:prstGeom>
          <a:noFill/>
        </p:spPr>
        <p:txBody>
          <a:bodyPr wrap="none">
            <a:spAutoFit/>
          </a:bodyPr>
          <a:lstStyle/>
          <a:p>
            <a:pPr>
              <a:defRPr/>
            </a:pPr>
            <a:r>
              <a:rPr lang="en-US" sz="1100" dirty="0">
                <a:solidFill>
                  <a:schemeClr val="accent2">
                    <a:lumMod val="60000"/>
                    <a:lumOff val="40000"/>
                  </a:schemeClr>
                </a:solidFill>
                <a:effectLst>
                  <a:outerShdw blurRad="38100" dist="38100" dir="2700000" algn="tl">
                    <a:srgbClr val="000000">
                      <a:alpha val="43137"/>
                    </a:srgbClr>
                  </a:outerShdw>
                </a:effectLst>
              </a:rPr>
              <a:t>Courtesy of Hydro Aluminum and Werner Extrusion Solutions LLC</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idx="4294967295"/>
          </p:nvPr>
        </p:nvSpPr>
        <p:spPr>
          <a:xfrm>
            <a:off x="0" y="0"/>
            <a:ext cx="8686800" cy="792163"/>
          </a:xfrm>
        </p:spPr>
        <p:txBody>
          <a:bodyPr/>
          <a:lstStyle/>
          <a:p>
            <a:pPr>
              <a:defRPr/>
            </a:pPr>
            <a:r>
              <a:rPr lang="en-US" sz="4000" dirty="0" smtClean="0">
                <a:solidFill>
                  <a:schemeClr val="tx2">
                    <a:lumMod val="75000"/>
                  </a:schemeClr>
                </a:solidFill>
                <a:effectLst>
                  <a:outerShdw blurRad="38100" dist="38100" dir="2700000" algn="tl">
                    <a:srgbClr val="000000">
                      <a:alpha val="43137"/>
                    </a:srgbClr>
                  </a:outerShdw>
                </a:effectLst>
              </a:rPr>
              <a:t>Fabrication of Aluminum Extrusions</a:t>
            </a:r>
          </a:p>
        </p:txBody>
      </p:sp>
      <p:pic>
        <p:nvPicPr>
          <p:cNvPr id="147459" name="Picture 2" descr="C:\Documents and Settings\Craig Werner\Desktop\Screenhunter screen shots\AEC Academic Outreach Photos\Pic5_Ares30_Aluminum.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87500" y="762001"/>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5486402"/>
            <a:ext cx="9144000" cy="1249362"/>
          </a:xfrm>
          <a:prstGeom prst="rect">
            <a:avLst/>
          </a:prstGeom>
          <a:noFill/>
          <a:ln w="9525">
            <a:noFill/>
            <a:miter lim="800000"/>
            <a:headEnd/>
            <a:tailEnd/>
          </a:ln>
        </p:spPr>
        <p:txBody>
          <a:bodyPr lIns="45720" rIns="45720" anchor="ctr"/>
          <a:lstStyle/>
          <a:p>
            <a:pPr algn="ctr" eaLnBrk="0" hangingPunct="0">
              <a:defRPr/>
            </a:pPr>
            <a:r>
              <a:rPr lang="en-US" sz="2000" dirty="0">
                <a:latin typeface="+mj-lt"/>
                <a:ea typeface="+mj-ea"/>
                <a:cs typeface="+mj-cs"/>
              </a:rPr>
              <a:t>While standard cutting, drilling, tapping, milling and other machining operations can be done effectively on aluminum extrusions, there are custom machines designed to optimally fabricate both large and small shapes, in both short and long sizes</a:t>
            </a:r>
            <a:endParaRPr lang="en-US" sz="4600" dirty="0">
              <a:latin typeface="+mj-lt"/>
              <a:ea typeface="+mj-ea"/>
              <a:cs typeface="+mj-cs"/>
            </a:endParaRPr>
          </a:p>
        </p:txBody>
      </p:sp>
      <p:sp>
        <p:nvSpPr>
          <p:cNvPr id="5" name="TextBox 4"/>
          <p:cNvSpPr txBox="1"/>
          <p:nvPr/>
        </p:nvSpPr>
        <p:spPr>
          <a:xfrm>
            <a:off x="6170612" y="5024438"/>
            <a:ext cx="1716088" cy="461963"/>
          </a:xfrm>
          <a:prstGeom prst="rect">
            <a:avLst/>
          </a:prstGeom>
          <a:noFill/>
        </p:spPr>
        <p:txBody>
          <a:bodyPr wrap="none">
            <a:spAutoFit/>
          </a:bodyPr>
          <a:lstStyle/>
          <a:p>
            <a:pPr>
              <a:defRPr/>
            </a:pPr>
            <a:r>
              <a:rPr lang="en-US" sz="1200" dirty="0">
                <a:solidFill>
                  <a:schemeClr val="accent2">
                    <a:lumMod val="60000"/>
                    <a:lumOff val="40000"/>
                  </a:schemeClr>
                </a:solidFill>
              </a:rPr>
              <a:t>Courtesy of </a:t>
            </a:r>
            <a:r>
              <a:rPr lang="en-US" sz="1200" dirty="0" err="1">
                <a:solidFill>
                  <a:schemeClr val="accent2">
                    <a:lumMod val="60000"/>
                    <a:lumOff val="40000"/>
                  </a:schemeClr>
                </a:solidFill>
              </a:rPr>
              <a:t>FOM</a:t>
            </a:r>
            <a:r>
              <a:rPr lang="en-US" sz="1200" dirty="0">
                <a:solidFill>
                  <a:schemeClr val="accent2">
                    <a:lumMod val="60000"/>
                    <a:lumOff val="40000"/>
                  </a:schemeClr>
                </a:solidFill>
              </a:rPr>
              <a:t> USA</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idx="4294967295"/>
          </p:nvPr>
        </p:nvSpPr>
        <p:spPr>
          <a:xfrm>
            <a:off x="0" y="0"/>
            <a:ext cx="8936038" cy="792163"/>
          </a:xfrm>
        </p:spPr>
        <p:txBody>
          <a:bodyPr/>
          <a:lstStyle/>
          <a:p>
            <a:pPr algn="ctr">
              <a:defRPr/>
            </a:pPr>
            <a:r>
              <a:rPr lang="en-US" sz="4000" b="1" dirty="0" smtClean="0">
                <a:solidFill>
                  <a:schemeClr val="tx2">
                    <a:lumMod val="75000"/>
                  </a:schemeClr>
                </a:solidFill>
                <a:effectLst/>
              </a:rPr>
              <a:t>Fabrication of Aluminum Extrusions</a:t>
            </a:r>
          </a:p>
        </p:txBody>
      </p:sp>
      <p:pic>
        <p:nvPicPr>
          <p:cNvPr id="148483" name="Picture 2" descr="C:\Documents and Settings\Craig Werner\Desktop\Screenhunter screen shots\AEC Academic Outreach Photos\Pic10_Fle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7400" y="1562100"/>
            <a:ext cx="687863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3" descr="C:\Documents and Settings\Craig Werner\Desktop\Screenhunter screen shots\AEC Academic Outreach Photos\Pic11_Fle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762000"/>
            <a:ext cx="44196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0" y="6396038"/>
            <a:ext cx="1716088"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err="1">
                <a:solidFill>
                  <a:schemeClr val="accent2">
                    <a:lumMod val="60000"/>
                    <a:lumOff val="40000"/>
                  </a:schemeClr>
                </a:solidFill>
                <a:effectLst>
                  <a:outerShdw blurRad="38100" dist="38100" dir="2700000" algn="tl">
                    <a:srgbClr val="000000">
                      <a:alpha val="43137"/>
                    </a:srgbClr>
                  </a:outerShdw>
                </a:effectLst>
              </a:rPr>
              <a:t>FOM</a:t>
            </a:r>
            <a:r>
              <a:rPr lang="en-US" sz="1200" dirty="0">
                <a:solidFill>
                  <a:schemeClr val="accent2">
                    <a:lumMod val="60000"/>
                    <a:lumOff val="40000"/>
                  </a:schemeClr>
                </a:solidFill>
                <a:effectLst>
                  <a:outerShdw blurRad="38100" dist="38100" dir="2700000" algn="tl">
                    <a:srgbClr val="000000">
                      <a:alpha val="43137"/>
                    </a:srgbClr>
                  </a:outerShdw>
                </a:effectLst>
              </a:rPr>
              <a:t> USA</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idx="4294967295"/>
          </p:nvPr>
        </p:nvSpPr>
        <p:spPr>
          <a:xfrm>
            <a:off x="0" y="0"/>
            <a:ext cx="9048750" cy="792163"/>
          </a:xfrm>
        </p:spPr>
        <p:txBody>
          <a:bodyPr/>
          <a:lstStyle/>
          <a:p>
            <a:pPr algn="ctr">
              <a:defRPr/>
            </a:pPr>
            <a:r>
              <a:rPr lang="en-US" sz="4000" b="1" dirty="0" smtClean="0">
                <a:solidFill>
                  <a:schemeClr val="tx2">
                    <a:lumMod val="75000"/>
                  </a:schemeClr>
                </a:solidFill>
                <a:effectLst/>
              </a:rPr>
              <a:t>Fabrication of Aluminum Extrusions</a:t>
            </a:r>
          </a:p>
        </p:txBody>
      </p:sp>
      <p:pic>
        <p:nvPicPr>
          <p:cNvPr id="149507" name="Picture 2" descr="C:\Documents and Settings\Craig Werner\Desktop\Screenhunter screen shots\AEC Academic Outreach Photos\Pic13_Ar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62000"/>
            <a:ext cx="44196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3" descr="C:\Documents and Settings\Craig Werner\Desktop\Screenhunter screen shots\AEC Academic Outreach Photos\Pic7_Tita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48200" y="762000"/>
            <a:ext cx="4400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0" y="6396038"/>
            <a:ext cx="1716088"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err="1">
                <a:solidFill>
                  <a:schemeClr val="accent2">
                    <a:lumMod val="60000"/>
                    <a:lumOff val="40000"/>
                  </a:schemeClr>
                </a:solidFill>
                <a:effectLst>
                  <a:outerShdw blurRad="38100" dist="38100" dir="2700000" algn="tl">
                    <a:srgbClr val="000000">
                      <a:alpha val="43137"/>
                    </a:srgbClr>
                  </a:outerShdw>
                </a:effectLst>
              </a:rPr>
              <a:t>FOM</a:t>
            </a:r>
            <a:r>
              <a:rPr lang="en-US" sz="1200" dirty="0">
                <a:solidFill>
                  <a:schemeClr val="accent2">
                    <a:lumMod val="60000"/>
                    <a:lumOff val="40000"/>
                  </a:schemeClr>
                </a:solidFill>
                <a:effectLst>
                  <a:outerShdw blurRad="38100" dist="38100" dir="2700000" algn="tl">
                    <a:srgbClr val="000000">
                      <a:alpha val="43137"/>
                    </a:srgbClr>
                  </a:outerShdw>
                </a:effectLst>
              </a:rPr>
              <a:t> USA</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76200"/>
            <a:ext cx="9067800" cy="1143000"/>
          </a:xfrm>
          <a:prstGeom prst="rect">
            <a:avLst/>
          </a:prstGeom>
        </p:spPr>
        <p:txBody>
          <a:bodyPr/>
          <a:lstStyle/>
          <a:p>
            <a:pPr>
              <a:defRPr/>
            </a:pPr>
            <a:endParaRPr lang="en-US" sz="2800" dirty="0">
              <a:solidFill>
                <a:srgbClr val="FFFF99"/>
              </a:solidFill>
              <a:latin typeface="+mj-lt"/>
              <a:ea typeface="+mj-ea"/>
              <a:cs typeface="+mj-cs"/>
            </a:endParaRPr>
          </a:p>
        </p:txBody>
      </p:sp>
      <p:sp>
        <p:nvSpPr>
          <p:cNvPr id="9" name="Title 8"/>
          <p:cNvSpPr>
            <a:spLocks noGrp="1"/>
          </p:cNvSpPr>
          <p:nvPr>
            <p:ph type="title"/>
          </p:nvPr>
        </p:nvSpPr>
        <p:spPr>
          <a:xfrm>
            <a:off x="76200" y="0"/>
            <a:ext cx="9067800" cy="1143000"/>
          </a:xfrm>
        </p:spPr>
        <p:txBody>
          <a:bodyPr/>
          <a:lstStyle/>
          <a:p>
            <a:pPr eaLnBrk="1" hangingPunct="1">
              <a:lnSpc>
                <a:spcPct val="100000"/>
              </a:lnSpc>
              <a:defRPr/>
            </a:pPr>
            <a:r>
              <a:rPr lang="en-US" sz="2000" dirty="0" smtClean="0">
                <a:solidFill>
                  <a:schemeClr val="tx2">
                    <a:lumMod val="75000"/>
                  </a:schemeClr>
                </a:solidFill>
                <a:effectLst>
                  <a:outerShdw blurRad="38100" dist="38100" dir="2700000" algn="tl">
                    <a:srgbClr val="000000">
                      <a:alpha val="43137"/>
                    </a:srgbClr>
                  </a:outerShdw>
                </a:effectLst>
                <a:latin typeface="+mj-lt"/>
              </a:rPr>
              <a:t>Aluminum Extrusions can be produced in different </a:t>
            </a:r>
            <a:r>
              <a:rPr lang="en-US" sz="2000" i="1" dirty="0" smtClean="0">
                <a:solidFill>
                  <a:schemeClr val="tx2">
                    <a:lumMod val="75000"/>
                  </a:schemeClr>
                </a:solidFill>
                <a:effectLst>
                  <a:outerShdw blurRad="38100" dist="38100" dir="2700000" algn="tl">
                    <a:srgbClr val="000000">
                      <a:alpha val="43137"/>
                    </a:srgbClr>
                  </a:outerShdw>
                </a:effectLst>
                <a:latin typeface="+mj-lt"/>
              </a:rPr>
              <a:t>alloys</a:t>
            </a:r>
            <a:r>
              <a:rPr lang="en-US" sz="2000" dirty="0" smtClean="0">
                <a:solidFill>
                  <a:schemeClr val="tx2">
                    <a:lumMod val="75000"/>
                  </a:schemeClr>
                </a:solidFill>
                <a:effectLst>
                  <a:outerShdw blurRad="38100" dist="38100" dir="2700000" algn="tl">
                    <a:srgbClr val="000000">
                      <a:alpha val="43137"/>
                    </a:srgbClr>
                  </a:outerShdw>
                </a:effectLst>
                <a:latin typeface="+mj-lt"/>
              </a:rPr>
              <a:t> and processed to different </a:t>
            </a:r>
            <a:r>
              <a:rPr lang="en-US" sz="2000" i="1" dirty="0" smtClean="0">
                <a:solidFill>
                  <a:schemeClr val="tx2">
                    <a:lumMod val="75000"/>
                  </a:schemeClr>
                </a:solidFill>
                <a:effectLst>
                  <a:outerShdw blurRad="38100" dist="38100" dir="2700000" algn="tl">
                    <a:srgbClr val="000000">
                      <a:alpha val="43137"/>
                    </a:srgbClr>
                  </a:outerShdw>
                </a:effectLst>
                <a:latin typeface="+mj-lt"/>
              </a:rPr>
              <a:t>tempers</a:t>
            </a:r>
            <a:r>
              <a:rPr lang="en-US" sz="2000" dirty="0" smtClean="0">
                <a:solidFill>
                  <a:schemeClr val="tx2">
                    <a:lumMod val="75000"/>
                  </a:schemeClr>
                </a:solidFill>
                <a:effectLst>
                  <a:outerShdw blurRad="38100" dist="38100" dir="2700000" algn="tl">
                    <a:srgbClr val="000000">
                      <a:alpha val="43137"/>
                    </a:srgbClr>
                  </a:outerShdw>
                </a:effectLst>
                <a:latin typeface="+mj-lt"/>
              </a:rPr>
              <a:t> to achieve desired mechanical properties, corrosion resistance, machinability, formability and other attributes</a:t>
            </a:r>
          </a:p>
        </p:txBody>
      </p:sp>
      <p:graphicFrame>
        <p:nvGraphicFramePr>
          <p:cNvPr id="12" name="Table 11"/>
          <p:cNvGraphicFramePr>
            <a:graphicFrameLocks noGrp="1"/>
          </p:cNvGraphicFramePr>
          <p:nvPr/>
        </p:nvGraphicFramePr>
        <p:xfrm>
          <a:off x="76200" y="1295400"/>
          <a:ext cx="6781800" cy="5265835"/>
        </p:xfrm>
        <a:graphic>
          <a:graphicData uri="http://schemas.openxmlformats.org/drawingml/2006/table">
            <a:tbl>
              <a:tblPr firstRow="1" bandRow="1">
                <a:tableStyleId>{21E4AEA4-8DFA-4A89-87EB-49C32662AFE0}</a:tableStyleId>
              </a:tblPr>
              <a:tblGrid>
                <a:gridCol w="838200"/>
                <a:gridCol w="5943600"/>
              </a:tblGrid>
              <a:tr h="606335">
                <a:tc>
                  <a:txBody>
                    <a:bodyPr/>
                    <a:lstStyle/>
                    <a:p>
                      <a:pPr algn="ctr"/>
                      <a:r>
                        <a:rPr lang="en-US" sz="900" dirty="0" smtClean="0"/>
                        <a:t>Wrought Alloy Designation</a:t>
                      </a:r>
                      <a:endParaRPr lang="en-US" sz="900" dirty="0"/>
                    </a:p>
                  </a:txBody>
                  <a:tcPr marT="45718" marB="45718"/>
                </a:tc>
                <a:tc>
                  <a:txBody>
                    <a:bodyPr/>
                    <a:lstStyle/>
                    <a:p>
                      <a:pPr algn="l"/>
                      <a:endParaRPr lang="en-US" sz="1000" dirty="0" smtClean="0"/>
                    </a:p>
                    <a:p>
                      <a:pPr algn="l"/>
                      <a:r>
                        <a:rPr lang="en-US" sz="1400" dirty="0" smtClean="0"/>
                        <a:t>Major Alloying </a:t>
                      </a:r>
                      <a:r>
                        <a:rPr lang="en-US" sz="1400" u="sng" dirty="0" smtClean="0"/>
                        <a:t>Elements</a:t>
                      </a:r>
                      <a:r>
                        <a:rPr lang="en-US" sz="1400" baseline="0" dirty="0" smtClean="0"/>
                        <a:t> and Alloy Characteristics</a:t>
                      </a:r>
                      <a:endParaRPr lang="en-US" sz="1400" dirty="0"/>
                    </a:p>
                  </a:txBody>
                  <a:tcPr marT="45718" marB="45718"/>
                </a:tc>
              </a:tr>
              <a:tr h="822926">
                <a:tc>
                  <a:txBody>
                    <a:bodyPr/>
                    <a:lstStyle/>
                    <a:p>
                      <a:pPr algn="ctr"/>
                      <a:r>
                        <a:rPr lang="en-US" sz="1400" dirty="0" smtClean="0"/>
                        <a:t>1000</a:t>
                      </a:r>
                    </a:p>
                    <a:p>
                      <a:pPr algn="ctr"/>
                      <a:r>
                        <a:rPr lang="en-US" sz="1200" dirty="0" smtClean="0"/>
                        <a:t>Series</a:t>
                      </a:r>
                      <a:endParaRPr lang="en-US" sz="1200" b="1" dirty="0">
                        <a:solidFill>
                          <a:srgbClr val="0033CC"/>
                        </a:solidFill>
                      </a:endParaRPr>
                    </a:p>
                  </a:txBody>
                  <a:tcPr marT="45718" marB="45718"/>
                </a:tc>
                <a:tc>
                  <a:txBody>
                    <a:bodyPr/>
                    <a:lstStyle/>
                    <a:p>
                      <a:r>
                        <a:rPr lang="en-US" sz="1200" u="sng" dirty="0" smtClean="0"/>
                        <a:t>Minimum 99% Aluminum</a:t>
                      </a:r>
                    </a:p>
                    <a:p>
                      <a:r>
                        <a:rPr lang="en-US" sz="1200" dirty="0" smtClean="0"/>
                        <a:t>High corrosion resistance.  Excellent</a:t>
                      </a:r>
                      <a:r>
                        <a:rPr lang="en-US" sz="1200" baseline="0" dirty="0" smtClean="0"/>
                        <a:t> finishability.  Easily joined by all methods. </a:t>
                      </a:r>
                      <a:br>
                        <a:rPr lang="en-US" sz="1200" baseline="0" dirty="0" smtClean="0"/>
                      </a:br>
                      <a:r>
                        <a:rPr lang="en-US" sz="1200" baseline="0" dirty="0" smtClean="0"/>
                        <a:t>Low strength, poor machinability.  Excellent workability.  </a:t>
                      </a:r>
                      <a:br>
                        <a:rPr lang="en-US" sz="1200" baseline="0" dirty="0" smtClean="0"/>
                      </a:br>
                      <a:r>
                        <a:rPr lang="en-US" sz="1200" u="sng" baseline="0" dirty="0" smtClean="0"/>
                        <a:t>High electrical conductivity.</a:t>
                      </a:r>
                      <a:endParaRPr lang="en-US" sz="1200" b="0" u="sng" dirty="0">
                        <a:solidFill>
                          <a:srgbClr val="0033CC"/>
                        </a:solidFill>
                      </a:endParaRPr>
                    </a:p>
                  </a:txBody>
                  <a:tcPr marT="45718" marB="45718"/>
                </a:tc>
              </a:tr>
              <a:tr h="640054">
                <a:tc>
                  <a:txBody>
                    <a:bodyPr/>
                    <a:lstStyle/>
                    <a:p>
                      <a:pPr algn="ctr"/>
                      <a:r>
                        <a:rPr lang="en-US" sz="1400" dirty="0" smtClean="0"/>
                        <a:t>2000</a:t>
                      </a:r>
                    </a:p>
                    <a:p>
                      <a:pPr algn="ctr"/>
                      <a:r>
                        <a:rPr lang="en-US" sz="1200" dirty="0" smtClean="0"/>
                        <a:t>Series</a:t>
                      </a:r>
                      <a:endParaRPr lang="en-US" sz="1200" b="1" dirty="0">
                        <a:solidFill>
                          <a:srgbClr val="0033CC"/>
                        </a:solidFill>
                      </a:endParaRPr>
                    </a:p>
                  </a:txBody>
                  <a:tcPr marT="45718" marB="45718"/>
                </a:tc>
                <a:tc>
                  <a:txBody>
                    <a:bodyPr/>
                    <a:lstStyle/>
                    <a:p>
                      <a:r>
                        <a:rPr lang="en-US" sz="1200" u="sng" dirty="0" smtClean="0"/>
                        <a:t>Copper</a:t>
                      </a:r>
                      <a:r>
                        <a:rPr lang="en-US" sz="1200" dirty="0" smtClean="0"/>
                        <a:t/>
                      </a:r>
                      <a:br>
                        <a:rPr lang="en-US" sz="1200" dirty="0" smtClean="0"/>
                      </a:br>
                      <a:r>
                        <a:rPr lang="en-US" sz="1200" u="sng" dirty="0" smtClean="0"/>
                        <a:t>High strength.</a:t>
                      </a:r>
                      <a:r>
                        <a:rPr lang="en-US" sz="1200" u="none" dirty="0" smtClean="0"/>
                        <a:t>  </a:t>
                      </a:r>
                      <a:r>
                        <a:rPr lang="en-US" sz="1200" dirty="0" smtClean="0"/>
                        <a:t>Relatively</a:t>
                      </a:r>
                      <a:r>
                        <a:rPr lang="en-US" sz="1200" baseline="0" dirty="0" smtClean="0"/>
                        <a:t> low corrosion resistance.  Excellent machinability.  </a:t>
                      </a:r>
                      <a:br>
                        <a:rPr lang="en-US" sz="1200" baseline="0" dirty="0" smtClean="0"/>
                      </a:br>
                      <a:r>
                        <a:rPr lang="en-US" sz="1200" baseline="0" dirty="0" smtClean="0"/>
                        <a:t>Heat treatable.</a:t>
                      </a:r>
                      <a:endParaRPr lang="en-US" sz="1200" dirty="0"/>
                    </a:p>
                  </a:txBody>
                  <a:tcPr marT="45718" marB="45718"/>
                </a:tc>
              </a:tr>
              <a:tr h="640054">
                <a:tc>
                  <a:txBody>
                    <a:bodyPr/>
                    <a:lstStyle/>
                    <a:p>
                      <a:pPr algn="ctr"/>
                      <a:r>
                        <a:rPr lang="en-US" sz="1400" dirty="0" smtClean="0"/>
                        <a:t>3000</a:t>
                      </a:r>
                    </a:p>
                    <a:p>
                      <a:pPr algn="ctr"/>
                      <a:r>
                        <a:rPr lang="en-US" sz="1200" dirty="0" smtClean="0"/>
                        <a:t>Series</a:t>
                      </a:r>
                      <a:endParaRPr lang="en-US" sz="1200" b="1" dirty="0">
                        <a:solidFill>
                          <a:srgbClr val="0033CC"/>
                        </a:solidFill>
                      </a:endParaRPr>
                    </a:p>
                  </a:txBody>
                  <a:tcPr marT="45718" marB="45718"/>
                </a:tc>
                <a:tc>
                  <a:txBody>
                    <a:bodyPr/>
                    <a:lstStyle/>
                    <a:p>
                      <a:r>
                        <a:rPr kumimoji="0" lang="en-US" sz="1200" u="sng" kern="1200" dirty="0" smtClean="0"/>
                        <a:t>Manganese</a:t>
                      </a:r>
                      <a:r>
                        <a:rPr lang="en-US" sz="1200" dirty="0" smtClean="0"/>
                        <a:t/>
                      </a:r>
                      <a:br>
                        <a:rPr lang="en-US" sz="1200" dirty="0" smtClean="0"/>
                      </a:br>
                      <a:r>
                        <a:rPr lang="en-US" sz="1200" dirty="0" smtClean="0"/>
                        <a:t>Low</a:t>
                      </a:r>
                      <a:r>
                        <a:rPr lang="en-US" sz="1200" baseline="0" dirty="0" smtClean="0"/>
                        <a:t> to medium strength.  Good corrosion resistance.  Poor machinability. </a:t>
                      </a:r>
                      <a:br>
                        <a:rPr lang="en-US" sz="1200" baseline="0" dirty="0" smtClean="0"/>
                      </a:br>
                      <a:r>
                        <a:rPr lang="en-US" sz="1200" baseline="0" dirty="0" smtClean="0"/>
                        <a:t>Good workability.</a:t>
                      </a:r>
                      <a:endParaRPr lang="en-US" sz="1200" dirty="0"/>
                    </a:p>
                  </a:txBody>
                  <a:tcPr marT="45718" marB="45718"/>
                </a:tc>
              </a:tr>
              <a:tr h="546449">
                <a:tc>
                  <a:txBody>
                    <a:bodyPr/>
                    <a:lstStyle/>
                    <a:p>
                      <a:pPr algn="ctr"/>
                      <a:r>
                        <a:rPr lang="en-US" sz="1400" dirty="0" smtClean="0"/>
                        <a:t>4000</a:t>
                      </a:r>
                    </a:p>
                    <a:p>
                      <a:pPr algn="ctr"/>
                      <a:r>
                        <a:rPr lang="en-US" sz="1200" dirty="0" smtClean="0"/>
                        <a:t>Series</a:t>
                      </a:r>
                      <a:endParaRPr lang="en-US" sz="1200" b="1" dirty="0">
                        <a:solidFill>
                          <a:srgbClr val="0033CC"/>
                        </a:solidFill>
                      </a:endParaRPr>
                    </a:p>
                  </a:txBody>
                  <a:tcPr marT="45718" marB="45718"/>
                </a:tc>
                <a:tc>
                  <a:txBody>
                    <a:bodyPr/>
                    <a:lstStyle/>
                    <a:p>
                      <a:r>
                        <a:rPr kumimoji="0" lang="en-US" sz="1200" u="sng" kern="1200" dirty="0" smtClean="0"/>
                        <a:t>Silicon</a:t>
                      </a:r>
                      <a:r>
                        <a:rPr lang="en-US" sz="1200" dirty="0" smtClean="0"/>
                        <a:t/>
                      </a:r>
                      <a:br>
                        <a:rPr lang="en-US" sz="1200" dirty="0" smtClean="0"/>
                      </a:br>
                      <a:r>
                        <a:rPr lang="en-US" sz="1200" dirty="0" smtClean="0"/>
                        <a:t>Not available as extruded products</a:t>
                      </a:r>
                      <a:endParaRPr lang="en-US" sz="1200" dirty="0"/>
                    </a:p>
                  </a:txBody>
                  <a:tcPr marT="45718" marB="45718"/>
                </a:tc>
              </a:tr>
              <a:tr h="640054">
                <a:tc>
                  <a:txBody>
                    <a:bodyPr/>
                    <a:lstStyle/>
                    <a:p>
                      <a:pPr algn="ctr"/>
                      <a:r>
                        <a:rPr lang="en-US" sz="1400" dirty="0" smtClean="0"/>
                        <a:t>5000</a:t>
                      </a:r>
                    </a:p>
                    <a:p>
                      <a:pPr algn="ctr"/>
                      <a:r>
                        <a:rPr lang="en-US" sz="1200" dirty="0" smtClean="0"/>
                        <a:t>Series</a:t>
                      </a:r>
                      <a:endParaRPr lang="en-US" sz="1200" b="1" dirty="0">
                        <a:solidFill>
                          <a:srgbClr val="0033CC"/>
                        </a:solidFill>
                      </a:endParaRPr>
                    </a:p>
                  </a:txBody>
                  <a:tcPr marT="45718" marB="45718"/>
                </a:tc>
                <a:tc>
                  <a:txBody>
                    <a:bodyPr/>
                    <a:lstStyle/>
                    <a:p>
                      <a:r>
                        <a:rPr kumimoji="0" lang="en-US" sz="1200" u="sng" kern="1200" dirty="0" smtClean="0"/>
                        <a:t>Magnesium</a:t>
                      </a:r>
                    </a:p>
                    <a:p>
                      <a:r>
                        <a:rPr lang="en-US" sz="1200" dirty="0" smtClean="0"/>
                        <a:t>Low</a:t>
                      </a:r>
                      <a:r>
                        <a:rPr lang="en-US" sz="1200" baseline="0" dirty="0" smtClean="0"/>
                        <a:t> to moderate strength.  </a:t>
                      </a:r>
                      <a:r>
                        <a:rPr lang="en-US" sz="1200" u="sng" baseline="0" dirty="0" smtClean="0"/>
                        <a:t>Excellent marine corrosion resistance</a:t>
                      </a:r>
                      <a:r>
                        <a:rPr lang="en-US" sz="1200" baseline="0" dirty="0" smtClean="0"/>
                        <a:t>. </a:t>
                      </a:r>
                      <a:br>
                        <a:rPr lang="en-US" sz="1200" baseline="0" dirty="0" smtClean="0"/>
                      </a:br>
                      <a:r>
                        <a:rPr lang="en-US" sz="1200" baseline="0" dirty="0" smtClean="0"/>
                        <a:t>Very good weldability.</a:t>
                      </a:r>
                      <a:endParaRPr lang="en-US" sz="1200" dirty="0"/>
                    </a:p>
                  </a:txBody>
                  <a:tcPr marT="45718" marB="45718"/>
                </a:tc>
              </a:tr>
              <a:tr h="763532">
                <a:tc>
                  <a:txBody>
                    <a:bodyPr/>
                    <a:lstStyle/>
                    <a:p>
                      <a:pPr algn="ctr"/>
                      <a:r>
                        <a:rPr lang="en-US" sz="1400" dirty="0" smtClean="0"/>
                        <a:t>6000</a:t>
                      </a:r>
                    </a:p>
                    <a:p>
                      <a:pPr algn="ctr"/>
                      <a:r>
                        <a:rPr lang="en-US" sz="1200" dirty="0" smtClean="0"/>
                        <a:t>Series</a:t>
                      </a:r>
                      <a:endParaRPr lang="en-US" sz="1200" b="1" dirty="0">
                        <a:solidFill>
                          <a:srgbClr val="0033CC"/>
                        </a:solidFill>
                      </a:endParaRPr>
                    </a:p>
                  </a:txBody>
                  <a:tcPr marT="45718" marB="45718"/>
                </a:tc>
                <a:tc>
                  <a:txBody>
                    <a:bodyPr/>
                    <a:lstStyle/>
                    <a:p>
                      <a:pPr marL="0" algn="l" rtl="0" eaLnBrk="1" latinLnBrk="0" hangingPunct="1"/>
                      <a:r>
                        <a:rPr kumimoji="0" lang="en-US" sz="1200" u="sng" kern="1200" dirty="0" smtClean="0"/>
                        <a:t>Magnesium &amp; Silicon</a:t>
                      </a:r>
                    </a:p>
                    <a:p>
                      <a:r>
                        <a:rPr lang="en-US" sz="1200" u="sng" baseline="0" dirty="0" smtClean="0"/>
                        <a:t>Most popular extrusion alloy class.</a:t>
                      </a:r>
                      <a:r>
                        <a:rPr lang="en-US" sz="1200" u="none" baseline="0" dirty="0" smtClean="0"/>
                        <a:t>   </a:t>
                      </a:r>
                      <a:r>
                        <a:rPr lang="en-US" sz="1200" baseline="0" dirty="0" smtClean="0"/>
                        <a:t>Good strength.  Good corrosion resistance. </a:t>
                      </a:r>
                      <a:br>
                        <a:rPr lang="en-US" sz="1200" baseline="0" dirty="0" smtClean="0"/>
                      </a:br>
                      <a:r>
                        <a:rPr lang="en-US" sz="1200" baseline="0" dirty="0" smtClean="0"/>
                        <a:t>Good machinability.  Good weldability.  Good formability.  Heat treatable.</a:t>
                      </a:r>
                      <a:endParaRPr lang="en-US" sz="1200" dirty="0"/>
                    </a:p>
                  </a:txBody>
                  <a:tcPr marT="45718" marB="45718"/>
                </a:tc>
              </a:tr>
              <a:tr h="606335">
                <a:tc>
                  <a:txBody>
                    <a:bodyPr/>
                    <a:lstStyle/>
                    <a:p>
                      <a:pPr algn="ctr"/>
                      <a:r>
                        <a:rPr lang="en-US" sz="1400" dirty="0" smtClean="0"/>
                        <a:t>7000</a:t>
                      </a:r>
                    </a:p>
                    <a:p>
                      <a:pPr algn="ctr"/>
                      <a:r>
                        <a:rPr lang="en-US" sz="1200" dirty="0" smtClean="0"/>
                        <a:t>Series</a:t>
                      </a:r>
                      <a:endParaRPr lang="en-US" sz="1200" b="1" dirty="0">
                        <a:solidFill>
                          <a:srgbClr val="0033CC"/>
                        </a:solidFill>
                      </a:endParaRPr>
                    </a:p>
                  </a:txBody>
                  <a:tcPr marT="45718" marB="45718"/>
                </a:tc>
                <a:tc>
                  <a:txBody>
                    <a:bodyPr/>
                    <a:lstStyle/>
                    <a:p>
                      <a:pPr marL="0" algn="l" rtl="0" eaLnBrk="1" latinLnBrk="0" hangingPunct="1"/>
                      <a:r>
                        <a:rPr kumimoji="0" lang="en-US" sz="1200" u="sng" kern="1200" dirty="0" smtClean="0"/>
                        <a:t>Zinc</a:t>
                      </a:r>
                    </a:p>
                    <a:p>
                      <a:r>
                        <a:rPr lang="en-US" sz="1200" u="sng" dirty="0" smtClean="0"/>
                        <a:t>Very high</a:t>
                      </a:r>
                      <a:r>
                        <a:rPr lang="en-US" sz="1200" u="sng" baseline="0" dirty="0" smtClean="0"/>
                        <a:t> strength.</a:t>
                      </a:r>
                      <a:r>
                        <a:rPr lang="en-US" sz="1200" u="none" baseline="0" dirty="0" smtClean="0"/>
                        <a:t>  </a:t>
                      </a:r>
                      <a:r>
                        <a:rPr lang="en-US" sz="1200" baseline="0" dirty="0" smtClean="0"/>
                        <a:t>Poor corrosion resistance.  Good machinability.   Heat treatable.</a:t>
                      </a:r>
                      <a:endParaRPr lang="en-US" sz="1200" dirty="0"/>
                    </a:p>
                  </a:txBody>
                  <a:tcPr marT="45718" marB="45718"/>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912153385"/>
              </p:ext>
            </p:extLst>
          </p:nvPr>
        </p:nvGraphicFramePr>
        <p:xfrm>
          <a:off x="6981371" y="1371600"/>
          <a:ext cx="2133600" cy="4689475"/>
        </p:xfrm>
        <a:graphic>
          <a:graphicData uri="http://schemas.openxmlformats.org/drawingml/2006/table">
            <a:tbl>
              <a:tblPr firstRow="1" bandRow="1">
                <a:tableStyleId>{7DF18680-E054-41AD-8BC1-D1AEF772440D}</a:tableStyleId>
              </a:tblPr>
              <a:tblGrid>
                <a:gridCol w="838200"/>
                <a:gridCol w="1295400"/>
              </a:tblGrid>
              <a:tr h="609607">
                <a:tc>
                  <a:txBody>
                    <a:bodyPr/>
                    <a:lstStyle/>
                    <a:p>
                      <a:pPr algn="ctr"/>
                      <a:r>
                        <a:rPr lang="en-US" sz="1000" dirty="0" smtClean="0"/>
                        <a:t>Typical  Extrusion</a:t>
                      </a:r>
                    </a:p>
                    <a:p>
                      <a:pPr algn="ctr"/>
                      <a:r>
                        <a:rPr lang="en-US" sz="1000" dirty="0" smtClean="0"/>
                        <a:t>Tempers</a:t>
                      </a:r>
                      <a:endParaRPr lang="en-US" sz="1000" dirty="0">
                        <a:solidFill>
                          <a:schemeClr val="accent2">
                            <a:lumMod val="20000"/>
                            <a:lumOff val="80000"/>
                          </a:schemeClr>
                        </a:solidFill>
                      </a:endParaRPr>
                    </a:p>
                  </a:txBody>
                  <a:tcPr/>
                </a:tc>
                <a:tc>
                  <a:txBody>
                    <a:bodyPr/>
                    <a:lstStyle/>
                    <a:p>
                      <a:endParaRPr lang="en-US" sz="1000" dirty="0" smtClean="0"/>
                    </a:p>
                    <a:p>
                      <a:endParaRPr lang="en-US" sz="1000" dirty="0" smtClean="0"/>
                    </a:p>
                    <a:p>
                      <a:r>
                        <a:rPr lang="en-US" sz="1100" dirty="0" smtClean="0"/>
                        <a:t>Description</a:t>
                      </a:r>
                      <a:endParaRPr lang="en-US" sz="1100" dirty="0">
                        <a:solidFill>
                          <a:schemeClr val="accent2">
                            <a:lumMod val="20000"/>
                            <a:lumOff val="80000"/>
                          </a:schemeClr>
                        </a:solidFill>
                      </a:endParaRPr>
                    </a:p>
                  </a:txBody>
                  <a:tcPr/>
                </a:tc>
              </a:tr>
              <a:tr h="366164">
                <a:tc>
                  <a:txBody>
                    <a:bodyPr/>
                    <a:lstStyle/>
                    <a:p>
                      <a:pPr algn="ctr"/>
                      <a:r>
                        <a:rPr lang="en-US" sz="1100" dirty="0" smtClean="0"/>
                        <a:t>O</a:t>
                      </a:r>
                      <a:endParaRPr lang="en-US" sz="1100" b="1" dirty="0">
                        <a:solidFill>
                          <a:schemeClr val="accent2">
                            <a:lumMod val="50000"/>
                          </a:schemeClr>
                        </a:solidFill>
                      </a:endParaRPr>
                    </a:p>
                  </a:txBody>
                  <a:tcPr/>
                </a:tc>
                <a:tc>
                  <a:txBody>
                    <a:bodyPr/>
                    <a:lstStyle/>
                    <a:p>
                      <a:r>
                        <a:rPr lang="en-US" sz="1100" dirty="0" smtClean="0"/>
                        <a:t>Fully annealed.</a:t>
                      </a:r>
                      <a:endParaRPr lang="en-US" sz="1100" dirty="0">
                        <a:solidFill>
                          <a:schemeClr val="accent2">
                            <a:lumMod val="50000"/>
                          </a:schemeClr>
                        </a:solidFill>
                      </a:endParaRPr>
                    </a:p>
                  </a:txBody>
                  <a:tcPr/>
                </a:tc>
              </a:tr>
              <a:tr h="720774">
                <a:tc>
                  <a:txBody>
                    <a:bodyPr/>
                    <a:lstStyle/>
                    <a:p>
                      <a:pPr algn="ctr"/>
                      <a:r>
                        <a:rPr lang="en-US" sz="1100" dirty="0" smtClean="0"/>
                        <a:t>H112</a:t>
                      </a:r>
                      <a:endParaRPr lang="en-US" sz="1100" b="1" dirty="0">
                        <a:solidFill>
                          <a:schemeClr val="accent2">
                            <a:lumMod val="50000"/>
                          </a:schemeClr>
                        </a:solidFill>
                      </a:endParaRPr>
                    </a:p>
                  </a:txBody>
                  <a:tcPr/>
                </a:tc>
                <a:tc>
                  <a:txBody>
                    <a:bodyPr/>
                    <a:lstStyle/>
                    <a:p>
                      <a:r>
                        <a:rPr lang="en-US" sz="1100" dirty="0" smtClean="0"/>
                        <a:t>Strain-hardened;</a:t>
                      </a:r>
                      <a:r>
                        <a:rPr lang="en-US" sz="1100" baseline="0" dirty="0" smtClean="0"/>
                        <a:t> used for nonheat-treatable alloys.</a:t>
                      </a:r>
                      <a:endParaRPr lang="en-US" sz="1100" dirty="0">
                        <a:solidFill>
                          <a:schemeClr val="accent2">
                            <a:lumMod val="50000"/>
                          </a:schemeClr>
                        </a:solidFill>
                      </a:endParaRPr>
                    </a:p>
                  </a:txBody>
                  <a:tcPr/>
                </a:tc>
              </a:tr>
              <a:tr h="833319">
                <a:tc>
                  <a:txBody>
                    <a:bodyPr/>
                    <a:lstStyle/>
                    <a:p>
                      <a:pPr algn="ctr"/>
                      <a:r>
                        <a:rPr lang="en-US" sz="1100" dirty="0" smtClean="0"/>
                        <a:t>T1</a:t>
                      </a:r>
                      <a:endParaRPr lang="en-US" sz="1100" b="1" dirty="0">
                        <a:solidFill>
                          <a:schemeClr val="accent2">
                            <a:lumMod val="50000"/>
                          </a:schemeClr>
                        </a:solidFill>
                      </a:endParaRPr>
                    </a:p>
                  </a:txBody>
                  <a:tcPr/>
                </a:tc>
                <a:tc>
                  <a:txBody>
                    <a:bodyPr/>
                    <a:lstStyle/>
                    <a:p>
                      <a:r>
                        <a:rPr lang="en-US" sz="1100" dirty="0" smtClean="0"/>
                        <a:t>Cooled from an elevated temperature and naturally</a:t>
                      </a:r>
                      <a:r>
                        <a:rPr lang="en-US" sz="1100" baseline="0" dirty="0" smtClean="0"/>
                        <a:t> aged.</a:t>
                      </a:r>
                      <a:endParaRPr lang="en-US" sz="1100" dirty="0">
                        <a:solidFill>
                          <a:schemeClr val="accent2">
                            <a:lumMod val="50000"/>
                          </a:schemeClr>
                        </a:solidFill>
                      </a:endParaRPr>
                    </a:p>
                  </a:txBody>
                  <a:tcPr/>
                </a:tc>
              </a:tr>
              <a:tr h="652162">
                <a:tc>
                  <a:txBody>
                    <a:bodyPr/>
                    <a:lstStyle/>
                    <a:p>
                      <a:pPr algn="ctr"/>
                      <a:r>
                        <a:rPr lang="en-US" sz="1100" dirty="0" smtClean="0"/>
                        <a:t>T4</a:t>
                      </a:r>
                      <a:endParaRPr lang="en-US" sz="1100" b="1" dirty="0">
                        <a:solidFill>
                          <a:schemeClr val="accent2">
                            <a:lumMod val="50000"/>
                          </a:schemeClr>
                        </a:solidFill>
                      </a:endParaRPr>
                    </a:p>
                  </a:txBody>
                  <a:tcPr/>
                </a:tc>
                <a:tc>
                  <a:txBody>
                    <a:bodyPr/>
                    <a:lstStyle/>
                    <a:p>
                      <a:r>
                        <a:rPr lang="en-US" sz="1100" dirty="0" smtClean="0"/>
                        <a:t>Solution heat-treated and naturally aged.</a:t>
                      </a:r>
                      <a:endParaRPr lang="en-US" sz="1100" dirty="0">
                        <a:solidFill>
                          <a:schemeClr val="accent2">
                            <a:lumMod val="50000"/>
                          </a:schemeClr>
                        </a:solidFill>
                      </a:endParaRPr>
                    </a:p>
                  </a:txBody>
                  <a:tcPr/>
                </a:tc>
              </a:tr>
              <a:tr h="833319">
                <a:tc>
                  <a:txBody>
                    <a:bodyPr/>
                    <a:lstStyle/>
                    <a:p>
                      <a:pPr algn="ctr"/>
                      <a:r>
                        <a:rPr lang="en-US" sz="1100" dirty="0" smtClean="0"/>
                        <a:t>T5</a:t>
                      </a:r>
                      <a:endParaRPr lang="en-US" sz="1100" b="1" dirty="0">
                        <a:solidFill>
                          <a:schemeClr val="accent2">
                            <a:lumMod val="50000"/>
                          </a:schemeClr>
                        </a:solidFill>
                      </a:endParaRPr>
                    </a:p>
                  </a:txBody>
                  <a:tcPr/>
                </a:tc>
                <a:tc>
                  <a:txBody>
                    <a:bodyPr/>
                    <a:lstStyle/>
                    <a:p>
                      <a:r>
                        <a:rPr lang="en-US" sz="1100" dirty="0" smtClean="0"/>
                        <a:t>Cooled from an elevated temperature and artificially aged.</a:t>
                      </a:r>
                      <a:endParaRPr lang="en-US" sz="1100" dirty="0" smtClean="0">
                        <a:solidFill>
                          <a:schemeClr val="accent2">
                            <a:lumMod val="50000"/>
                          </a:schemeClr>
                        </a:solidFill>
                      </a:endParaRPr>
                    </a:p>
                  </a:txBody>
                  <a:tcPr/>
                </a:tc>
              </a:tr>
              <a:tr h="674130">
                <a:tc>
                  <a:txBody>
                    <a:bodyPr/>
                    <a:lstStyle/>
                    <a:p>
                      <a:pPr algn="ctr"/>
                      <a:r>
                        <a:rPr lang="en-US" sz="1100" dirty="0" smtClean="0"/>
                        <a:t>T6</a:t>
                      </a:r>
                      <a:endParaRPr lang="en-US" sz="1100" b="1" dirty="0">
                        <a:solidFill>
                          <a:schemeClr val="accent2">
                            <a:lumMod val="50000"/>
                          </a:schemeClr>
                        </a:solidFill>
                      </a:endParaRPr>
                    </a:p>
                  </a:txBody>
                  <a:tcPr/>
                </a:tc>
                <a:tc>
                  <a:txBody>
                    <a:bodyPr/>
                    <a:lstStyle/>
                    <a:p>
                      <a:r>
                        <a:rPr lang="en-US" sz="1100" dirty="0" smtClean="0"/>
                        <a:t>Solution heat-treated and artificially aged</a:t>
                      </a:r>
                      <a:endParaRPr lang="en-US" sz="1100" dirty="0">
                        <a:solidFill>
                          <a:schemeClr val="accent2">
                            <a:lumMod val="50000"/>
                          </a:schemeClr>
                        </a:solidFill>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a:xfrm>
            <a:off x="0" y="0"/>
            <a:ext cx="8991600" cy="792163"/>
          </a:xfrm>
        </p:spPr>
        <p:txBody>
          <a:bodyPr/>
          <a:lstStyle/>
          <a:p>
            <a:pPr algn="ctr">
              <a:defRPr/>
            </a:pPr>
            <a:r>
              <a:rPr lang="en-US" sz="4000" b="1" dirty="0" smtClean="0">
                <a:solidFill>
                  <a:schemeClr val="tx2">
                    <a:lumMod val="75000"/>
                  </a:schemeClr>
                </a:solidFill>
                <a:effectLst/>
              </a:rPr>
              <a:t>Fabrication of Aluminum Extrusions</a:t>
            </a:r>
          </a:p>
        </p:txBody>
      </p:sp>
      <p:pic>
        <p:nvPicPr>
          <p:cNvPr id="150531" name="Picture 4" descr="C:\Documents and Settings\Craig Werner\Desktop\Screenhunter screen shots\AEC Academic Outreach Photos\Pic16_Thermal Break.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8200" y="898525"/>
            <a:ext cx="7640638"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81400" y="6396038"/>
            <a:ext cx="1716088"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err="1">
                <a:solidFill>
                  <a:schemeClr val="accent2">
                    <a:lumMod val="60000"/>
                    <a:lumOff val="40000"/>
                  </a:schemeClr>
                </a:solidFill>
                <a:effectLst>
                  <a:outerShdw blurRad="38100" dist="38100" dir="2700000" algn="tl">
                    <a:srgbClr val="000000">
                      <a:alpha val="43137"/>
                    </a:srgbClr>
                  </a:outerShdw>
                </a:effectLst>
              </a:rPr>
              <a:t>FOM</a:t>
            </a:r>
            <a:r>
              <a:rPr lang="en-US" sz="1200" dirty="0">
                <a:solidFill>
                  <a:schemeClr val="accent2">
                    <a:lumMod val="60000"/>
                    <a:lumOff val="40000"/>
                  </a:schemeClr>
                </a:solidFill>
                <a:effectLst>
                  <a:outerShdw blurRad="38100" dist="38100" dir="2700000" algn="tl">
                    <a:srgbClr val="000000">
                      <a:alpha val="43137"/>
                    </a:srgbClr>
                  </a:outerShdw>
                </a:effectLst>
              </a:rPr>
              <a:t> USA</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idx="4294967295"/>
          </p:nvPr>
        </p:nvSpPr>
        <p:spPr>
          <a:xfrm>
            <a:off x="146504" y="228600"/>
            <a:ext cx="9001125" cy="1219200"/>
          </a:xfrm>
        </p:spPr>
        <p:txBody>
          <a:bodyPr/>
          <a:lstStyle/>
          <a:p>
            <a:pPr>
              <a:defRPr/>
            </a:pPr>
            <a:r>
              <a:rPr lang="en-US" sz="3600" b="1" dirty="0" smtClean="0">
                <a:solidFill>
                  <a:schemeClr val="tx2">
                    <a:lumMod val="75000"/>
                  </a:schemeClr>
                </a:solidFill>
                <a:effectLst/>
              </a:rPr>
              <a:t>Examples of Aluminum Extrusions</a:t>
            </a:r>
            <a:br>
              <a:rPr lang="en-US" sz="3600" b="1" dirty="0" smtClean="0">
                <a:solidFill>
                  <a:schemeClr val="tx2">
                    <a:lumMod val="75000"/>
                  </a:schemeClr>
                </a:solidFill>
                <a:effectLst/>
              </a:rPr>
            </a:br>
            <a:r>
              <a:rPr lang="en-US" sz="3600" b="1" dirty="0" smtClean="0">
                <a:solidFill>
                  <a:schemeClr val="tx2">
                    <a:lumMod val="75000"/>
                  </a:schemeClr>
                </a:solidFill>
                <a:effectLst/>
              </a:rPr>
              <a:t>Modular assembly</a:t>
            </a:r>
          </a:p>
        </p:txBody>
      </p:sp>
      <p:pic>
        <p:nvPicPr>
          <p:cNvPr id="15155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13388" y="3581400"/>
            <a:ext cx="35734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2875" y="1295400"/>
            <a:ext cx="4886325"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descr="http://www.gastaldellosistemi.it/img/prod/EL72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476250"/>
            <a:ext cx="3500437"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14313" y="828675"/>
            <a:ext cx="3643312" cy="5386388"/>
          </a:xfrm>
          <a:prstGeom prst="rect">
            <a:avLst/>
          </a:prstGeom>
          <a:noFill/>
        </p:spPr>
        <p:txBody>
          <a:bodyPr>
            <a:spAutoFit/>
          </a:bodyPr>
          <a:lstStyle/>
          <a:p>
            <a:pPr algn="ctr">
              <a:defRPr/>
            </a:pPr>
            <a:r>
              <a:rPr lang="en-US" b="1" dirty="0">
                <a:latin typeface="+mn-lt"/>
              </a:rPr>
              <a:t>Polyamide</a:t>
            </a:r>
            <a:r>
              <a:rPr lang="en-US" b="1" u="sng" dirty="0">
                <a:latin typeface="+mn-lt"/>
              </a:rPr>
              <a:t> </a:t>
            </a:r>
          </a:p>
          <a:p>
            <a:pPr algn="ctr">
              <a:defRPr/>
            </a:pPr>
            <a:r>
              <a:rPr lang="en-US" b="1" u="sng" dirty="0">
                <a:latin typeface="+mn-lt"/>
              </a:rPr>
              <a:t>Insulating Struts</a:t>
            </a:r>
          </a:p>
          <a:p>
            <a:pPr>
              <a:defRPr/>
            </a:pPr>
            <a:endParaRPr lang="en-US" b="1" u="sng" dirty="0">
              <a:latin typeface="+mn-lt"/>
            </a:endParaRPr>
          </a:p>
          <a:p>
            <a:pPr>
              <a:buFont typeface="Wingdings" pitchFamily="2" charset="2"/>
              <a:buChar char="q"/>
              <a:defRPr/>
            </a:pPr>
            <a:r>
              <a:rPr lang="en-US" sz="2000" dirty="0">
                <a:latin typeface="+mn-lt"/>
              </a:rPr>
              <a:t> </a:t>
            </a:r>
            <a:r>
              <a:rPr lang="en-US" dirty="0">
                <a:latin typeface="+mn-lt"/>
              </a:rPr>
              <a:t>30 year old method of thermally breaking aluminum fenestration products.</a:t>
            </a:r>
          </a:p>
          <a:p>
            <a:pPr>
              <a:buFont typeface="Wingdings" pitchFamily="2" charset="2"/>
              <a:buChar char="q"/>
              <a:defRPr/>
            </a:pPr>
            <a:endParaRPr lang="en-US" dirty="0">
              <a:latin typeface="+mn-lt"/>
            </a:endParaRPr>
          </a:p>
          <a:p>
            <a:pPr>
              <a:buFont typeface="Wingdings" pitchFamily="2" charset="2"/>
              <a:buChar char="q"/>
              <a:defRPr/>
            </a:pPr>
            <a:r>
              <a:rPr lang="en-US" dirty="0">
                <a:latin typeface="+mn-lt"/>
              </a:rPr>
              <a:t> Allows for separating an aluminum profile into two parts to reduce thermal conductivity within a window or door system.</a:t>
            </a:r>
          </a:p>
          <a:p>
            <a:pPr>
              <a:defRPr/>
            </a:pPr>
            <a:endParaRPr lang="en-US" dirty="0">
              <a:latin typeface="+mn-lt"/>
            </a:endParaRPr>
          </a:p>
          <a:p>
            <a:pPr>
              <a:buFont typeface="Wingdings" pitchFamily="2" charset="2"/>
              <a:buChar char="q"/>
              <a:defRPr/>
            </a:pPr>
            <a:r>
              <a:rPr lang="en-US" dirty="0">
                <a:latin typeface="+mn-lt"/>
              </a:rPr>
              <a:t>  The three step assembly process includes </a:t>
            </a:r>
            <a:r>
              <a:rPr lang="en-US" u="sng" dirty="0">
                <a:latin typeface="+mn-lt"/>
              </a:rPr>
              <a:t>knurling</a:t>
            </a:r>
            <a:r>
              <a:rPr lang="en-US" dirty="0">
                <a:latin typeface="+mn-lt"/>
              </a:rPr>
              <a:t> of the aluminum pocket, </a:t>
            </a:r>
            <a:r>
              <a:rPr lang="en-US" u="sng" dirty="0">
                <a:latin typeface="+mn-lt"/>
              </a:rPr>
              <a:t>insertion</a:t>
            </a:r>
            <a:r>
              <a:rPr lang="en-US" dirty="0">
                <a:latin typeface="+mn-lt"/>
              </a:rPr>
              <a:t> of the strut, and </a:t>
            </a:r>
            <a:r>
              <a:rPr lang="en-US" u="sng" dirty="0">
                <a:latin typeface="+mn-lt"/>
              </a:rPr>
              <a:t>crimping</a:t>
            </a:r>
            <a:r>
              <a:rPr lang="en-US" dirty="0">
                <a:latin typeface="+mn-lt"/>
              </a:rPr>
              <a:t> the assembly to create a structural, mechanical bond.</a:t>
            </a:r>
          </a:p>
        </p:txBody>
      </p:sp>
      <p:pic>
        <p:nvPicPr>
          <p:cNvPr id="152580" name="Picture 3" descr="MVC-016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00500" y="4929188"/>
            <a:ext cx="1878013"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6" descr="http://www.gastaldellosistemi.it/img/disegni/Foto3_EL72EV.jpg"/>
          <p:cNvPicPr>
            <a:picLocks noChangeAspect="1" noChangeArrowheads="1"/>
          </p:cNvPicPr>
          <p:nvPr/>
        </p:nvPicPr>
        <p:blipFill>
          <a:blip r:embed="rId5" cstate="screen">
            <a:extLst>
              <a:ext uri="{28A0092B-C50C-407E-A947-70E740481C1C}">
                <a14:useLocalDpi xmlns:a14="http://schemas.microsoft.com/office/drawing/2010/main" val="0"/>
              </a:ext>
            </a:extLst>
          </a:blip>
          <a:srcRect t="9499" r="75670" b="9612"/>
          <a:stretch>
            <a:fillRect/>
          </a:stretch>
        </p:blipFill>
        <p:spPr bwMode="auto">
          <a:xfrm>
            <a:off x="7072313" y="1785938"/>
            <a:ext cx="178435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324600" y="5181600"/>
            <a:ext cx="2071688" cy="461963"/>
          </a:xfrm>
          <a:prstGeom prst="rect">
            <a:avLst/>
          </a:prstGeom>
          <a:noFill/>
        </p:spPr>
        <p:txBody>
          <a:bodyPr>
            <a:spAutoFit/>
          </a:bodyPr>
          <a:lstStyle/>
          <a:p>
            <a:pPr algn="ctr">
              <a:defRPr/>
            </a:pPr>
            <a:r>
              <a:rPr lang="en-US" sz="1200" dirty="0">
                <a:solidFill>
                  <a:schemeClr val="accent2">
                    <a:lumMod val="60000"/>
                    <a:lumOff val="40000"/>
                  </a:schemeClr>
                </a:solidFill>
                <a:effectLst>
                  <a:outerShdw blurRad="38100" dist="38100" dir="2700000" algn="tl">
                    <a:srgbClr val="000000">
                      <a:alpha val="43137"/>
                    </a:srgbClr>
                  </a:outerShdw>
                </a:effectLst>
                <a:latin typeface="+mn-lt"/>
              </a:rPr>
              <a:t>Design/drawing courtesy of </a:t>
            </a:r>
            <a:r>
              <a:rPr lang="en-US" sz="1200" dirty="0" err="1">
                <a:solidFill>
                  <a:schemeClr val="accent2">
                    <a:lumMod val="60000"/>
                    <a:lumOff val="40000"/>
                  </a:schemeClr>
                </a:solidFill>
                <a:effectLst>
                  <a:outerShdw blurRad="38100" dist="38100" dir="2700000" algn="tl">
                    <a:srgbClr val="000000">
                      <a:alpha val="43137"/>
                    </a:srgbClr>
                  </a:outerShdw>
                </a:effectLst>
                <a:latin typeface="+mn-lt"/>
              </a:rPr>
              <a:t>Gastadello</a:t>
            </a:r>
            <a:r>
              <a:rPr lang="en-US" sz="1200" dirty="0">
                <a:solidFill>
                  <a:schemeClr val="accent2">
                    <a:lumMod val="60000"/>
                    <a:lumOff val="40000"/>
                  </a:schemeClr>
                </a:solidFill>
                <a:effectLst>
                  <a:outerShdw blurRad="38100" dist="38100" dir="2700000" algn="tl">
                    <a:srgbClr val="000000">
                      <a:alpha val="43137"/>
                    </a:srgbClr>
                  </a:outerShdw>
                </a:effectLst>
                <a:latin typeface="+mn-lt"/>
              </a:rPr>
              <a:t> </a:t>
            </a:r>
            <a:r>
              <a:rPr lang="en-US" sz="1200" dirty="0" err="1">
                <a:solidFill>
                  <a:schemeClr val="accent2">
                    <a:lumMod val="60000"/>
                    <a:lumOff val="40000"/>
                  </a:schemeClr>
                </a:solidFill>
                <a:effectLst>
                  <a:outerShdw blurRad="38100" dist="38100" dir="2700000" algn="tl">
                    <a:srgbClr val="000000">
                      <a:alpha val="43137"/>
                    </a:srgbClr>
                  </a:outerShdw>
                </a:effectLst>
                <a:latin typeface="+mn-lt"/>
              </a:rPr>
              <a:t>Sistemi</a:t>
            </a:r>
            <a:endParaRPr lang="en-US" sz="1200" dirty="0">
              <a:solidFill>
                <a:schemeClr val="accent2">
                  <a:lumMod val="60000"/>
                  <a:lumOff val="40000"/>
                </a:schemeClr>
              </a:solidFill>
              <a:effectLst>
                <a:outerShdw blurRad="38100" dist="38100" dir="2700000" algn="tl">
                  <a:srgbClr val="000000">
                    <a:alpha val="43137"/>
                  </a:srgbClr>
                </a:outerShdw>
              </a:effectLst>
              <a:latin typeface="+mn-lt"/>
            </a:endParaRPr>
          </a:p>
        </p:txBody>
      </p:sp>
      <p:pic>
        <p:nvPicPr>
          <p:cNvPr id="15258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2400"/>
            <a:ext cx="1885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228600"/>
            <a:ext cx="657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www.gastaldellosistemi.it/img/prod/2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7250" y="692150"/>
            <a:ext cx="3500438"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4" descr="http://www.gastaldellosistemi.it/img/disegni/24di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86250" y="1571625"/>
            <a:ext cx="335756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343400" y="5334000"/>
            <a:ext cx="2071688" cy="461963"/>
          </a:xfrm>
          <a:prstGeom prst="rect">
            <a:avLst/>
          </a:prstGeom>
          <a:noFill/>
        </p:spPr>
        <p:txBody>
          <a:bodyPr>
            <a:spAutoFit/>
          </a:bodyPr>
          <a:lstStyle/>
          <a:p>
            <a:pPr algn="ctr">
              <a:defRPr/>
            </a:pPr>
            <a:r>
              <a:rPr lang="en-US" sz="1200" dirty="0">
                <a:solidFill>
                  <a:schemeClr val="accent2">
                    <a:lumMod val="60000"/>
                    <a:lumOff val="40000"/>
                  </a:schemeClr>
                </a:solidFill>
                <a:effectLst>
                  <a:outerShdw blurRad="38100" dist="38100" dir="2700000" algn="tl">
                    <a:srgbClr val="000000">
                      <a:alpha val="43137"/>
                    </a:srgbClr>
                  </a:outerShdw>
                </a:effectLst>
                <a:latin typeface="+mn-lt"/>
              </a:rPr>
              <a:t>Design/drawing courtesy of www.gastadellosistemi.it</a:t>
            </a:r>
          </a:p>
        </p:txBody>
      </p:sp>
      <p:pic>
        <p:nvPicPr>
          <p:cNvPr id="15360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1885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228600"/>
            <a:ext cx="657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idx="4294967295"/>
          </p:nvPr>
        </p:nvSpPr>
        <p:spPr>
          <a:xfrm>
            <a:off x="0" y="228600"/>
            <a:ext cx="8686800" cy="533400"/>
          </a:xfrm>
        </p:spPr>
        <p:txBody>
          <a:bodyPr/>
          <a:lstStyle/>
          <a:p>
            <a:pPr algn="ctr">
              <a:defRPr/>
            </a:pPr>
            <a:r>
              <a:rPr lang="en-US" sz="4000" b="1" dirty="0" smtClean="0">
                <a:solidFill>
                  <a:schemeClr val="tx2">
                    <a:lumMod val="75000"/>
                  </a:schemeClr>
                </a:solidFill>
                <a:effectLst/>
              </a:rPr>
              <a:t>Examples of Aluminum Extrusions</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55663"/>
            <a:ext cx="6678613"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4"/>
          <p:cNvSpPr txBox="1">
            <a:spLocks noChangeArrowheads="1"/>
          </p:cNvSpPr>
          <p:nvPr/>
        </p:nvSpPr>
        <p:spPr bwMode="auto">
          <a:xfrm>
            <a:off x="7010400" y="1201738"/>
            <a:ext cx="19812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t>Building-Integrated Photovoltaic insulating glass modules framed in extruded aluminum</a:t>
            </a:r>
            <a:r>
              <a:rPr lang="en-US"/>
              <a:t> </a:t>
            </a:r>
          </a:p>
        </p:txBody>
      </p:sp>
      <p:pic>
        <p:nvPicPr>
          <p:cNvPr id="154629" name="Picture 5" descr="[07]Schuco_PVPanelpage3-smal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86600" y="3124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6"/>
          <p:cNvSpPr txBox="1">
            <a:spLocks noChangeArrowheads="1"/>
          </p:cNvSpPr>
          <p:nvPr/>
        </p:nvSpPr>
        <p:spPr bwMode="auto">
          <a:xfrm>
            <a:off x="6934200" y="6411913"/>
            <a:ext cx="1905000" cy="461962"/>
          </a:xfrm>
          <a:prstGeom prst="rect">
            <a:avLst/>
          </a:prstGeom>
          <a:noFill/>
          <a:ln w="9525">
            <a:noFill/>
            <a:miter lim="800000"/>
            <a:headEnd/>
            <a:tailEnd/>
          </a:ln>
        </p:spPr>
        <p:txBody>
          <a:bodyPr>
            <a:spAutoFit/>
          </a:bodyPr>
          <a:lstStyle/>
          <a:p>
            <a:pPr>
              <a:spcBef>
                <a:spcPct val="50000"/>
              </a:spcBef>
              <a:defRPr/>
            </a:pPr>
            <a:r>
              <a:rPr lang="en-US" sz="1200" dirty="0">
                <a:solidFill>
                  <a:schemeClr val="accent2">
                    <a:lumMod val="60000"/>
                    <a:lumOff val="40000"/>
                  </a:schemeClr>
                </a:solidFill>
                <a:effectLst>
                  <a:outerShdw blurRad="38100" dist="38100" dir="2700000" algn="tl">
                    <a:srgbClr val="000000">
                      <a:alpha val="43137"/>
                    </a:srgbClr>
                  </a:outerShdw>
                </a:effectLst>
              </a:rPr>
              <a:t>Photos courtesy of </a:t>
            </a:r>
            <a:br>
              <a:rPr lang="en-US" sz="1200" dirty="0">
                <a:solidFill>
                  <a:schemeClr val="accent2">
                    <a:lumMod val="60000"/>
                    <a:lumOff val="40000"/>
                  </a:schemeClr>
                </a:solidFill>
                <a:effectLst>
                  <a:outerShdw blurRad="38100" dist="38100" dir="2700000" algn="tl">
                    <a:srgbClr val="000000">
                      <a:alpha val="43137"/>
                    </a:srgbClr>
                  </a:outerShdw>
                </a:effectLst>
              </a:rPr>
            </a:br>
            <a:r>
              <a:rPr lang="en-US" sz="1200" dirty="0" err="1">
                <a:solidFill>
                  <a:schemeClr val="accent2">
                    <a:lumMod val="60000"/>
                    <a:lumOff val="40000"/>
                  </a:schemeClr>
                </a:solidFill>
                <a:effectLst>
                  <a:outerShdw blurRad="38100" dist="38100" dir="2700000" algn="tl">
                    <a:srgbClr val="000000">
                      <a:alpha val="43137"/>
                    </a:srgbClr>
                  </a:outerShdw>
                </a:effectLst>
              </a:rPr>
              <a:t>Sch</a:t>
            </a:r>
            <a:r>
              <a:rPr lang="en-US" sz="1200" dirty="0" err="1">
                <a:solidFill>
                  <a:schemeClr val="accent2">
                    <a:lumMod val="60000"/>
                    <a:lumOff val="40000"/>
                  </a:schemeClr>
                </a:solidFill>
                <a:effectLst>
                  <a:outerShdw blurRad="38100" dist="38100" dir="2700000" algn="tl">
                    <a:srgbClr val="000000">
                      <a:alpha val="43137"/>
                    </a:srgbClr>
                  </a:outerShdw>
                </a:effectLst>
                <a:cs typeface="Arial" charset="0"/>
              </a:rPr>
              <a:t>ü</a:t>
            </a:r>
            <a:r>
              <a:rPr lang="en-US" sz="1200" dirty="0" err="1">
                <a:solidFill>
                  <a:schemeClr val="accent2">
                    <a:lumMod val="60000"/>
                    <a:lumOff val="40000"/>
                  </a:schemeClr>
                </a:solidFill>
                <a:effectLst>
                  <a:outerShdw blurRad="38100" dist="38100" dir="2700000" algn="tl">
                    <a:srgbClr val="000000">
                      <a:alpha val="43137"/>
                    </a:srgbClr>
                  </a:outerShdw>
                </a:effectLst>
              </a:rPr>
              <a:t>co</a:t>
            </a:r>
            <a:r>
              <a:rPr lang="en-US" sz="1200" dirty="0">
                <a:solidFill>
                  <a:schemeClr val="accent2">
                    <a:lumMod val="60000"/>
                    <a:lumOff val="40000"/>
                  </a:schemeClr>
                </a:solidFill>
                <a:effectLst>
                  <a:outerShdw blurRad="38100" dist="38100" dir="2700000" algn="tl">
                    <a:srgbClr val="000000">
                      <a:alpha val="43137"/>
                    </a:srgbClr>
                  </a:outerShdw>
                </a:effectLst>
              </a:rPr>
              <a:t> International KG</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idx="4294967295"/>
          </p:nvPr>
        </p:nvSpPr>
        <p:spPr>
          <a:xfrm>
            <a:off x="0" y="228600"/>
            <a:ext cx="8686800" cy="533400"/>
          </a:xfrm>
        </p:spPr>
        <p:txBody>
          <a:bodyPr/>
          <a:lstStyle/>
          <a:p>
            <a:pPr algn="ctr">
              <a:defRPr/>
            </a:pPr>
            <a:r>
              <a:rPr lang="en-US" sz="4000" b="1" dirty="0" smtClean="0">
                <a:solidFill>
                  <a:schemeClr val="tx2">
                    <a:lumMod val="75000"/>
                  </a:schemeClr>
                </a:solidFill>
                <a:effectLst/>
              </a:rPr>
              <a:t>Examples of Aluminum Extrusions</a:t>
            </a:r>
          </a:p>
        </p:txBody>
      </p:sp>
      <p:pic>
        <p:nvPicPr>
          <p:cNvPr id="155651" name="Picture 2" descr="C:\Documents and Settings\Craig Werner\Desktop\Screenhunter screen shots\AEC Academic Outreach Photos\ScreenHunter_17 Dec. 10 14.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914400"/>
            <a:ext cx="7867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91200" y="6477000"/>
            <a:ext cx="2622550" cy="446088"/>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a:t>
            </a:r>
            <a:r>
              <a:rPr lang="en-US" sz="1100" dirty="0">
                <a:solidFill>
                  <a:schemeClr val="accent2">
                    <a:lumMod val="60000"/>
                    <a:lumOff val="40000"/>
                  </a:schemeClr>
                </a:solidFill>
                <a:effectLst>
                  <a:outerShdw blurRad="38100" dist="38100" dir="2700000" algn="tl">
                    <a:srgbClr val="000000">
                      <a:alpha val="43137"/>
                    </a:srgbClr>
                  </a:outerShdw>
                </a:effectLst>
              </a:rPr>
              <a:t> of </a:t>
            </a:r>
            <a:r>
              <a:rPr lang="en-US" sz="1100" i="1" dirty="0">
                <a:solidFill>
                  <a:schemeClr val="accent2">
                    <a:lumMod val="60000"/>
                    <a:lumOff val="40000"/>
                  </a:schemeClr>
                </a:solidFill>
                <a:effectLst>
                  <a:outerShdw blurRad="38100" dist="38100" dir="2700000" algn="tl">
                    <a:srgbClr val="000000">
                      <a:alpha val="43137"/>
                    </a:srgbClr>
                  </a:outerShdw>
                </a:effectLst>
              </a:rPr>
              <a:t>Light Metal Age</a:t>
            </a:r>
            <a:r>
              <a:rPr lang="en-US" sz="11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Documents and Settings\Craig Werner\Desktop\Screenhunter screen shots\AEC Academic Outreach Photos\ScreenHunter_12 Dec. 10 14.1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947738"/>
            <a:ext cx="832485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idx="4294967295"/>
          </p:nvPr>
        </p:nvSpPr>
        <p:spPr>
          <a:xfrm>
            <a:off x="0" y="228600"/>
            <a:ext cx="8686800" cy="533400"/>
          </a:xfrm>
        </p:spPr>
        <p:txBody>
          <a:bodyPr/>
          <a:lstStyle/>
          <a:p>
            <a:pPr algn="ctr">
              <a:defRPr/>
            </a:pPr>
            <a:r>
              <a:rPr lang="en-US" sz="4000" b="1" dirty="0" smtClean="0">
                <a:solidFill>
                  <a:schemeClr val="tx2">
                    <a:lumMod val="75000"/>
                  </a:schemeClr>
                </a:solidFill>
                <a:effectLst/>
              </a:rPr>
              <a:t>Examples of Aluminum Extrusions</a:t>
            </a:r>
          </a:p>
        </p:txBody>
      </p:sp>
      <p:sp>
        <p:nvSpPr>
          <p:cNvPr id="8" name="TextBox 7"/>
          <p:cNvSpPr txBox="1"/>
          <p:nvPr/>
        </p:nvSpPr>
        <p:spPr>
          <a:xfrm>
            <a:off x="6019800" y="6477000"/>
            <a:ext cx="2781300"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Light Metal Age</a:t>
            </a:r>
            <a:r>
              <a:rPr lang="en-US" sz="12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2590800"/>
            <a:ext cx="5181600" cy="3816350"/>
          </a:xfrm>
        </p:spPr>
      </p:pic>
      <p:sp>
        <p:nvSpPr>
          <p:cNvPr id="174082" name="Title 3"/>
          <p:cNvSpPr>
            <a:spLocks noGrp="1"/>
          </p:cNvSpPr>
          <p:nvPr>
            <p:ph type="title"/>
          </p:nvPr>
        </p:nvSpPr>
        <p:spPr>
          <a:xfrm>
            <a:off x="1219200" y="914400"/>
            <a:ext cx="6705600" cy="609600"/>
          </a:xfrm>
        </p:spPr>
        <p:txBody>
          <a:bodyPr/>
          <a:lstStyle/>
          <a:p>
            <a:r>
              <a:rPr lang="en-US" sz="2800" dirty="0" smtClean="0"/>
              <a:t>Telecommunications Industry</a:t>
            </a:r>
          </a:p>
        </p:txBody>
      </p:sp>
      <p:sp>
        <p:nvSpPr>
          <p:cNvPr id="174083" name="Text Placeholder 5"/>
          <p:cNvSpPr>
            <a:spLocks noGrp="1"/>
          </p:cNvSpPr>
          <p:nvPr>
            <p:ph type="body" sz="half" idx="2"/>
          </p:nvPr>
        </p:nvSpPr>
        <p:spPr>
          <a:xfrm>
            <a:off x="228600" y="1752600"/>
            <a:ext cx="4267200" cy="2438400"/>
          </a:xfrm>
        </p:spPr>
        <p:txBody>
          <a:bodyPr>
            <a:normAutofit/>
          </a:bodyPr>
          <a:lstStyle/>
          <a:p>
            <a:pPr algn="l">
              <a:buFont typeface="Wingdings" pitchFamily="2" charset="2"/>
              <a:buChar char="Ø"/>
            </a:pPr>
            <a:r>
              <a:rPr lang="en-US" sz="1800" dirty="0" smtClean="0"/>
              <a:t> Extruded from 6061 alloy</a:t>
            </a:r>
          </a:p>
          <a:p>
            <a:pPr algn="l">
              <a:buFont typeface="Wingdings" pitchFamily="2" charset="2"/>
              <a:buChar char="Ø"/>
            </a:pPr>
            <a:r>
              <a:rPr lang="en-US" sz="1800" dirty="0" smtClean="0"/>
              <a:t>Machined in a 5 axis CNC fixture</a:t>
            </a:r>
          </a:p>
          <a:p>
            <a:pPr algn="l">
              <a:buFont typeface="Wingdings" pitchFamily="2" charset="2"/>
              <a:buChar char="Ø"/>
            </a:pPr>
            <a:r>
              <a:rPr lang="en-US" sz="1800" dirty="0" smtClean="0"/>
              <a:t> </a:t>
            </a:r>
            <a:r>
              <a:rPr lang="en-US" sz="1800" dirty="0" err="1" smtClean="0"/>
              <a:t>Straightlined</a:t>
            </a:r>
            <a:r>
              <a:rPr lang="en-US" sz="1800" dirty="0" smtClean="0"/>
              <a:t> mechanical </a:t>
            </a:r>
            <a:br>
              <a:rPr lang="en-US" sz="1800" dirty="0" smtClean="0"/>
            </a:br>
            <a:r>
              <a:rPr lang="en-US" sz="1800" dirty="0" smtClean="0"/>
              <a:t>    finish applied</a:t>
            </a:r>
          </a:p>
          <a:p>
            <a:pPr algn="l">
              <a:buFont typeface="Wingdings" pitchFamily="2" charset="2"/>
              <a:buChar char="Ø"/>
            </a:pPr>
            <a:r>
              <a:rPr lang="en-US" sz="1800" dirty="0" smtClean="0"/>
              <a:t>No anodic coating applied</a:t>
            </a:r>
          </a:p>
        </p:txBody>
      </p:sp>
      <p:sp>
        <p:nvSpPr>
          <p:cNvPr id="5" name="Title 1"/>
          <p:cNvSpPr txBox="1">
            <a:spLocks/>
          </p:cNvSpPr>
          <p:nvPr/>
        </p:nvSpPr>
        <p:spPr bwMode="auto">
          <a:xfrm>
            <a:off x="609600" y="122238"/>
            <a:ext cx="8305800" cy="792162"/>
          </a:xfrm>
          <a:prstGeom prst="rect">
            <a:avLst/>
          </a:prstGeom>
          <a:noFill/>
          <a:ln w="9525">
            <a:noFill/>
            <a:miter lim="800000"/>
            <a:headEnd/>
            <a:tailEnd/>
          </a:ln>
        </p:spPr>
        <p:txBody>
          <a:bodyPr lIns="45720" rIns="45720" anchor="ctr"/>
          <a:lstStyle/>
          <a:p>
            <a:pPr eaLnBrk="0" hangingPunct="0">
              <a:defRPr/>
            </a:pPr>
            <a:r>
              <a:rPr lang="en-US" sz="4000" b="1" dirty="0">
                <a:solidFill>
                  <a:schemeClr val="tx2"/>
                </a:solidFill>
                <a:latin typeface="+mn-lt"/>
                <a:ea typeface="+mj-ea"/>
                <a:cs typeface="+mj-cs"/>
              </a:rPr>
              <a:t>Examples of Aluminum </a:t>
            </a:r>
            <a:r>
              <a:rPr lang="en-US" sz="3600" b="1" dirty="0">
                <a:solidFill>
                  <a:schemeClr val="tx2"/>
                </a:solidFill>
                <a:latin typeface="+mn-lt"/>
                <a:ea typeface="+mj-ea"/>
                <a:cs typeface="+mj-cs"/>
              </a:rPr>
              <a:t>Extrusions</a:t>
            </a:r>
            <a:endParaRPr lang="en-US" sz="4000" b="1" dirty="0">
              <a:solidFill>
                <a:schemeClr val="tx2"/>
              </a:solidFill>
              <a:latin typeface="+mn-lt"/>
              <a:ea typeface="+mj-ea"/>
              <a:cs typeface="+mj-cs"/>
            </a:endParaRPr>
          </a:p>
        </p:txBody>
      </p:sp>
    </p:spTree>
    <p:extLst>
      <p:ext uri="{BB962C8B-B14F-4D97-AF65-F5344CB8AC3E}">
        <p14:creationId xmlns:p14="http://schemas.microsoft.com/office/powerpoint/2010/main" val="1630738275"/>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2013857" y="914400"/>
            <a:ext cx="5116286" cy="579437"/>
          </a:xfrm>
        </p:spPr>
        <p:txBody>
          <a:bodyPr/>
          <a:lstStyle/>
          <a:p>
            <a:r>
              <a:rPr lang="en-US" sz="2800" dirty="0" smtClean="0"/>
              <a:t>Electronics Industry</a:t>
            </a:r>
          </a:p>
        </p:txBody>
      </p:sp>
      <p:sp>
        <p:nvSpPr>
          <p:cNvPr id="175107" name="Text Placeholder 3"/>
          <p:cNvSpPr>
            <a:spLocks noGrp="1"/>
          </p:cNvSpPr>
          <p:nvPr>
            <p:ph type="body" sz="half" idx="2"/>
          </p:nvPr>
        </p:nvSpPr>
        <p:spPr>
          <a:xfrm>
            <a:off x="228600" y="1828800"/>
            <a:ext cx="3352800" cy="3048000"/>
          </a:xfrm>
        </p:spPr>
        <p:txBody>
          <a:bodyPr>
            <a:normAutofit fontScale="92500" lnSpcReduction="20000"/>
          </a:bodyPr>
          <a:lstStyle/>
          <a:p>
            <a:pPr algn="l">
              <a:buFont typeface="Wingdings" pitchFamily="2" charset="2"/>
              <a:buChar char="Ø"/>
            </a:pPr>
            <a:r>
              <a:rPr lang="en-US" sz="1800" dirty="0" smtClean="0"/>
              <a:t> Extruded from 6063</a:t>
            </a:r>
          </a:p>
          <a:p>
            <a:pPr algn="l">
              <a:buFont typeface="Wingdings" pitchFamily="2" charset="2"/>
              <a:buChar char="Ø"/>
            </a:pPr>
            <a:r>
              <a:rPr lang="en-US" sz="1800" dirty="0" smtClean="0"/>
              <a:t> T5 Temper</a:t>
            </a:r>
          </a:p>
          <a:p>
            <a:pPr algn="l">
              <a:buFont typeface="Wingdings" pitchFamily="2" charset="2"/>
              <a:buChar char="Ø"/>
            </a:pPr>
            <a:r>
              <a:rPr lang="en-US" sz="1800" dirty="0" smtClean="0"/>
              <a:t> Heat dissipation enclosure –</a:t>
            </a:r>
            <a:br>
              <a:rPr lang="en-US" sz="1800" dirty="0" smtClean="0"/>
            </a:br>
            <a:r>
              <a:rPr lang="en-US" sz="1800" dirty="0" smtClean="0"/>
              <a:t>    transferring thermal energy </a:t>
            </a:r>
            <a:br>
              <a:rPr lang="en-US" sz="1800" dirty="0" smtClean="0"/>
            </a:br>
            <a:r>
              <a:rPr lang="en-US" sz="1800" dirty="0" smtClean="0"/>
              <a:t>    from a high temperature </a:t>
            </a:r>
            <a:br>
              <a:rPr lang="en-US" sz="1800" dirty="0" smtClean="0"/>
            </a:br>
            <a:r>
              <a:rPr lang="en-US" sz="1800" dirty="0" smtClean="0"/>
              <a:t>    object to a 2</a:t>
            </a:r>
            <a:r>
              <a:rPr lang="en-US" sz="1800" baseline="30000" dirty="0" smtClean="0"/>
              <a:t>nd</a:t>
            </a:r>
            <a:r>
              <a:rPr lang="en-US" sz="1800" dirty="0" smtClean="0"/>
              <a:t> object of a </a:t>
            </a:r>
            <a:br>
              <a:rPr lang="en-US" sz="1800" dirty="0" smtClean="0"/>
            </a:br>
            <a:r>
              <a:rPr lang="en-US" sz="1800" dirty="0" smtClean="0"/>
              <a:t>    lower temperature</a:t>
            </a:r>
          </a:p>
          <a:p>
            <a:pPr algn="l">
              <a:buFont typeface="Wingdings" pitchFamily="2" charset="2"/>
              <a:buChar char="Ø"/>
            </a:pPr>
            <a:r>
              <a:rPr lang="en-US" sz="1800" dirty="0" smtClean="0"/>
              <a:t> Machined in a multi-axis </a:t>
            </a:r>
            <a:br>
              <a:rPr lang="en-US" sz="1800" dirty="0" smtClean="0"/>
            </a:br>
            <a:r>
              <a:rPr lang="en-US" sz="1800" dirty="0" smtClean="0"/>
              <a:t>    CNC machining center</a:t>
            </a:r>
          </a:p>
          <a:p>
            <a:pPr algn="l">
              <a:buFont typeface="Wingdings" pitchFamily="2" charset="2"/>
              <a:buChar char="Ø"/>
            </a:pPr>
            <a:r>
              <a:rPr lang="en-US" sz="1800" dirty="0" smtClean="0"/>
              <a:t> Clear sulfuric anodize finish</a:t>
            </a:r>
          </a:p>
        </p:txBody>
      </p:sp>
      <p:pic>
        <p:nvPicPr>
          <p:cNvPr id="17510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0613" y="2971800"/>
            <a:ext cx="5360987" cy="3352800"/>
          </a:xfrm>
        </p:spPr>
      </p:pic>
      <p:sp>
        <p:nvSpPr>
          <p:cNvPr id="5" name="Title 1"/>
          <p:cNvSpPr txBox="1">
            <a:spLocks/>
          </p:cNvSpPr>
          <p:nvPr/>
        </p:nvSpPr>
        <p:spPr bwMode="auto">
          <a:xfrm>
            <a:off x="609600" y="0"/>
            <a:ext cx="8305800" cy="792163"/>
          </a:xfrm>
          <a:prstGeom prst="rect">
            <a:avLst/>
          </a:prstGeom>
          <a:noFill/>
          <a:ln w="9525">
            <a:noFill/>
            <a:miter lim="800000"/>
            <a:headEnd/>
            <a:tailEnd/>
          </a:ln>
        </p:spPr>
        <p:txBody>
          <a:bodyPr lIns="45720" rIns="45720" anchor="ctr"/>
          <a:lstStyle/>
          <a:p>
            <a:pPr eaLnBrk="0" hangingPunct="0">
              <a:defRPr/>
            </a:pPr>
            <a:r>
              <a:rPr lang="en-US" sz="4000" b="1" dirty="0">
                <a:solidFill>
                  <a:schemeClr val="tx2"/>
                </a:solidFill>
                <a:latin typeface="+mn-lt"/>
                <a:ea typeface="+mj-ea"/>
                <a:cs typeface="+mj-cs"/>
              </a:rPr>
              <a:t>Examples of Aluminum </a:t>
            </a:r>
            <a:r>
              <a:rPr lang="en-US" sz="3600" b="1" dirty="0">
                <a:solidFill>
                  <a:schemeClr val="tx2"/>
                </a:solidFill>
                <a:latin typeface="+mn-lt"/>
                <a:ea typeface="+mj-ea"/>
                <a:cs typeface="+mj-cs"/>
              </a:rPr>
              <a:t>Extrusions</a:t>
            </a:r>
            <a:endParaRPr lang="en-US" sz="4000" b="1" dirty="0">
              <a:solidFill>
                <a:schemeClr val="tx2"/>
              </a:solidFill>
              <a:latin typeface="+mn-lt"/>
              <a:ea typeface="+mj-ea"/>
              <a:cs typeface="+mj-cs"/>
            </a:endParaRPr>
          </a:p>
        </p:txBody>
      </p:sp>
    </p:spTree>
    <p:extLst>
      <p:ext uri="{BB962C8B-B14F-4D97-AF65-F5344CB8AC3E}">
        <p14:creationId xmlns:p14="http://schemas.microsoft.com/office/powerpoint/2010/main" val="1386190716"/>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2971800" y="885371"/>
            <a:ext cx="3200400" cy="609600"/>
          </a:xfrm>
        </p:spPr>
        <p:txBody>
          <a:bodyPr/>
          <a:lstStyle/>
          <a:p>
            <a:r>
              <a:rPr lang="en-US" sz="2800" dirty="0" smtClean="0"/>
              <a:t>Defense Industry</a:t>
            </a:r>
          </a:p>
        </p:txBody>
      </p:sp>
      <p:sp>
        <p:nvSpPr>
          <p:cNvPr id="176131" name="Text Placeholder 3"/>
          <p:cNvSpPr>
            <a:spLocks noGrp="1"/>
          </p:cNvSpPr>
          <p:nvPr>
            <p:ph type="body" sz="half" idx="2"/>
          </p:nvPr>
        </p:nvSpPr>
        <p:spPr>
          <a:xfrm>
            <a:off x="381000" y="1981200"/>
            <a:ext cx="3657600" cy="2819400"/>
          </a:xfrm>
        </p:spPr>
        <p:txBody>
          <a:bodyPr>
            <a:normAutofit fontScale="92500" lnSpcReduction="20000"/>
          </a:bodyPr>
          <a:lstStyle/>
          <a:p>
            <a:pPr algn="l">
              <a:buFont typeface="Wingdings" pitchFamily="2" charset="2"/>
              <a:buChar char="Ø"/>
            </a:pPr>
            <a:r>
              <a:rPr lang="en-US" sz="1800" dirty="0" smtClean="0"/>
              <a:t> Extruded from 6061 alloy</a:t>
            </a:r>
          </a:p>
          <a:p>
            <a:pPr algn="l">
              <a:buFont typeface="Wingdings" pitchFamily="2" charset="2"/>
              <a:buChar char="Ø"/>
            </a:pPr>
            <a:r>
              <a:rPr lang="en-US" sz="1800" dirty="0" smtClean="0"/>
              <a:t> T6 Temper</a:t>
            </a:r>
          </a:p>
          <a:p>
            <a:pPr algn="l">
              <a:buFont typeface="Wingdings" pitchFamily="2" charset="2"/>
              <a:buChar char="Ø"/>
            </a:pPr>
            <a:r>
              <a:rPr lang="en-US" sz="1800" dirty="0" smtClean="0"/>
              <a:t> Machined in a 4th-axis </a:t>
            </a:r>
            <a:br>
              <a:rPr lang="en-US" sz="1800" dirty="0" smtClean="0"/>
            </a:br>
            <a:r>
              <a:rPr lang="en-US" sz="1800" dirty="0" smtClean="0"/>
              <a:t>    CNC fixture</a:t>
            </a:r>
          </a:p>
          <a:p>
            <a:pPr algn="l">
              <a:buFont typeface="Wingdings" pitchFamily="2" charset="2"/>
              <a:buChar char="Ø"/>
            </a:pPr>
            <a:r>
              <a:rPr lang="en-US" sz="1800" dirty="0" smtClean="0"/>
              <a:t> </a:t>
            </a:r>
            <a:r>
              <a:rPr lang="en-US" sz="1800" dirty="0" err="1" smtClean="0"/>
              <a:t>ExtremEtch</a:t>
            </a:r>
            <a:r>
              <a:rPr lang="en-US" sz="1800" dirty="0" smtClean="0"/>
              <a:t>™ matte finish – </a:t>
            </a:r>
            <a:br>
              <a:rPr lang="en-US" sz="1800" dirty="0" smtClean="0"/>
            </a:br>
            <a:r>
              <a:rPr lang="en-US" sz="1800" dirty="0" smtClean="0"/>
              <a:t>    minimal reflectivity in </a:t>
            </a:r>
            <a:br>
              <a:rPr lang="en-US" sz="1800" dirty="0" smtClean="0"/>
            </a:br>
            <a:r>
              <a:rPr lang="en-US" sz="1800" dirty="0" smtClean="0"/>
              <a:t>    comparison to Alkaline etch</a:t>
            </a:r>
          </a:p>
          <a:p>
            <a:pPr algn="l">
              <a:buFont typeface="Wingdings" pitchFamily="2" charset="2"/>
              <a:buChar char="Ø"/>
            </a:pPr>
            <a:r>
              <a:rPr lang="en-US" sz="1800" dirty="0" smtClean="0"/>
              <a:t> Mil Spec Type III </a:t>
            </a:r>
            <a:r>
              <a:rPr lang="en-US" sz="1800" dirty="0" err="1" smtClean="0"/>
              <a:t>hardcoat</a:t>
            </a:r>
            <a:r>
              <a:rPr lang="en-US" sz="1800" dirty="0" smtClean="0"/>
              <a:t> – </a:t>
            </a:r>
            <a:br>
              <a:rPr lang="en-US" sz="1800" dirty="0" smtClean="0"/>
            </a:br>
            <a:r>
              <a:rPr lang="en-US" sz="1800" dirty="0" smtClean="0"/>
              <a:t>    black</a:t>
            </a:r>
          </a:p>
        </p:txBody>
      </p:sp>
      <p:pic>
        <p:nvPicPr>
          <p:cNvPr id="176132" name="Content Placeholder 12" descr="extrusion samples_3.jpg"/>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886200" y="2209800"/>
            <a:ext cx="4968875" cy="4114800"/>
          </a:xfrm>
        </p:spPr>
      </p:pic>
      <p:sp>
        <p:nvSpPr>
          <p:cNvPr id="5" name="Title 1"/>
          <p:cNvSpPr txBox="1">
            <a:spLocks/>
          </p:cNvSpPr>
          <p:nvPr/>
        </p:nvSpPr>
        <p:spPr bwMode="auto">
          <a:xfrm>
            <a:off x="609600" y="122238"/>
            <a:ext cx="8305800" cy="792162"/>
          </a:xfrm>
          <a:prstGeom prst="rect">
            <a:avLst/>
          </a:prstGeom>
          <a:noFill/>
          <a:ln w="9525">
            <a:noFill/>
            <a:miter lim="800000"/>
            <a:headEnd/>
            <a:tailEnd/>
          </a:ln>
        </p:spPr>
        <p:txBody>
          <a:bodyPr lIns="45720" rIns="45720" anchor="ctr"/>
          <a:lstStyle/>
          <a:p>
            <a:pPr eaLnBrk="0" hangingPunct="0">
              <a:defRPr/>
            </a:pPr>
            <a:r>
              <a:rPr lang="en-US" sz="4000" b="1" dirty="0">
                <a:solidFill>
                  <a:schemeClr val="tx2"/>
                </a:solidFill>
                <a:latin typeface="+mn-lt"/>
                <a:ea typeface="+mj-ea"/>
                <a:cs typeface="+mj-cs"/>
              </a:rPr>
              <a:t>Examples of Aluminum </a:t>
            </a:r>
            <a:r>
              <a:rPr lang="en-US" sz="3600" b="1" dirty="0">
                <a:solidFill>
                  <a:schemeClr val="tx2"/>
                </a:solidFill>
                <a:latin typeface="+mn-lt"/>
                <a:ea typeface="+mj-ea"/>
                <a:cs typeface="+mj-cs"/>
              </a:rPr>
              <a:t>Extrusions</a:t>
            </a:r>
            <a:endParaRPr lang="en-US" sz="4000" b="1" dirty="0">
              <a:solidFill>
                <a:schemeClr val="tx2"/>
              </a:solidFill>
              <a:latin typeface="+mn-lt"/>
              <a:ea typeface="+mj-ea"/>
              <a:cs typeface="+mj-cs"/>
            </a:endParaRPr>
          </a:p>
        </p:txBody>
      </p:sp>
    </p:spTree>
    <p:extLst>
      <p:ext uri="{BB962C8B-B14F-4D97-AF65-F5344CB8AC3E}">
        <p14:creationId xmlns:p14="http://schemas.microsoft.com/office/powerpoint/2010/main" val="135650192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9906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457200" y="1295400"/>
            <a:ext cx="7467600" cy="5410200"/>
          </a:xfrm>
        </p:spPr>
        <p:txBody>
          <a:bodyPr>
            <a:normAutofit fontScale="47500" lnSpcReduction="20000"/>
          </a:bodyPr>
          <a:lstStyle/>
          <a:p>
            <a:pPr marL="420624" indent="-384048" eaLnBrk="1" fontAlgn="auto" hangingPunct="1">
              <a:spcAft>
                <a:spcPts val="0"/>
              </a:spcAft>
              <a:buFont typeface="Wingdings 2"/>
              <a:buChar char=""/>
              <a:defRPr/>
            </a:pPr>
            <a:r>
              <a:rPr lang="en-US" sz="7000" dirty="0" smtClean="0">
                <a:solidFill>
                  <a:schemeClr val="tx2">
                    <a:lumMod val="75000"/>
                  </a:schemeClr>
                </a:solidFill>
              </a:rPr>
              <a:t>Lightweight</a:t>
            </a:r>
          </a:p>
          <a:p>
            <a:pPr marL="722376" lvl="1" indent="-274320" eaLnBrk="1" fontAlgn="auto" hangingPunct="1">
              <a:spcAft>
                <a:spcPts val="0"/>
              </a:spcAft>
              <a:buFont typeface="Wingdings 2"/>
              <a:buChar char=""/>
              <a:defRPr/>
            </a:pPr>
            <a:r>
              <a:rPr lang="en-US" sz="5100" dirty="0" smtClean="0"/>
              <a:t>Only about one-third as heavy as iron, steel, copper or brass.  Thus, in applications where volume remains the same regardless of metal used, aluminum goes about three times as far as the other metals.</a:t>
            </a:r>
            <a:br>
              <a:rPr lang="en-US" sz="5100" dirty="0" smtClean="0"/>
            </a:br>
            <a:endParaRPr lang="en-US" sz="5100" dirty="0" smtClean="0"/>
          </a:p>
          <a:p>
            <a:pPr marL="420624" indent="-384048" eaLnBrk="1" fontAlgn="auto" hangingPunct="1">
              <a:spcAft>
                <a:spcPts val="0"/>
              </a:spcAft>
              <a:buFont typeface="Wingdings 2"/>
              <a:buChar char=""/>
              <a:defRPr/>
            </a:pPr>
            <a:r>
              <a:rPr lang="en-US" dirty="0" smtClean="0">
                <a:solidFill>
                  <a:schemeClr val="tx2"/>
                </a:solidFill>
              </a:rPr>
              <a:t>Strong</a:t>
            </a:r>
          </a:p>
          <a:p>
            <a:pPr marL="420624" indent="-384048" eaLnBrk="1" fontAlgn="auto" hangingPunct="1">
              <a:spcAft>
                <a:spcPts val="0"/>
              </a:spcAft>
              <a:buFont typeface="Wingdings 2"/>
              <a:buChar char=""/>
              <a:defRPr/>
            </a:pPr>
            <a:r>
              <a:rPr lang="en-US" dirty="0" smtClean="0">
                <a:solidFill>
                  <a:schemeClr val="tx2"/>
                </a:solidFill>
              </a:rPr>
              <a:t>High Strength-to-Weight Ratio</a:t>
            </a:r>
          </a:p>
          <a:p>
            <a:pPr marL="420624" indent="-384048" eaLnBrk="1" fontAlgn="auto" hangingPunct="1">
              <a:spcAft>
                <a:spcPts val="0"/>
              </a:spcAft>
              <a:buFont typeface="Wingdings 2"/>
              <a:buChar char=""/>
              <a:defRPr/>
            </a:pPr>
            <a:r>
              <a:rPr lang="en-US" dirty="0" smtClean="0">
                <a:solidFill>
                  <a:schemeClr val="tx2"/>
                </a:solidFill>
              </a:rPr>
              <a:t>Resilient</a:t>
            </a:r>
          </a:p>
          <a:p>
            <a:pPr marL="420624" indent="-384048" eaLnBrk="1" fontAlgn="auto" hangingPunct="1">
              <a:spcAft>
                <a:spcPts val="0"/>
              </a:spcAft>
              <a:buFont typeface="Wingdings 2"/>
              <a:buChar char=""/>
              <a:defRPr/>
            </a:pPr>
            <a:r>
              <a:rPr lang="en-US" dirty="0" smtClean="0">
                <a:solidFill>
                  <a:schemeClr val="tx2"/>
                </a:solidFill>
              </a:rPr>
              <a:t>Corrosion-Resistant</a:t>
            </a:r>
          </a:p>
          <a:p>
            <a:pPr marL="420624" indent="-384048" eaLnBrk="1" fontAlgn="auto" hangingPunct="1">
              <a:spcAft>
                <a:spcPts val="0"/>
              </a:spcAft>
              <a:buFont typeface="Wingdings 2"/>
              <a:buChar char=""/>
              <a:defRPr/>
            </a:pPr>
            <a:r>
              <a:rPr lang="en-US" dirty="0" smtClean="0">
                <a:solidFill>
                  <a:schemeClr val="tx2"/>
                </a:solidFill>
              </a:rPr>
              <a:t>Heat Conductive</a:t>
            </a:r>
          </a:p>
          <a:p>
            <a:pPr marL="420624" indent="-384048" eaLnBrk="1" fontAlgn="auto" hangingPunct="1">
              <a:spcAft>
                <a:spcPts val="0"/>
              </a:spcAft>
              <a:buFont typeface="Wingdings 2"/>
              <a:buChar char=""/>
              <a:defRPr/>
            </a:pPr>
            <a:r>
              <a:rPr lang="en-US" dirty="0" smtClean="0">
                <a:solidFill>
                  <a:schemeClr val="tx2"/>
                </a:solidFill>
              </a:rPr>
              <a:t>Reflective</a:t>
            </a:r>
          </a:p>
          <a:p>
            <a:pPr marL="420624" indent="-384048" eaLnBrk="1" fontAlgn="auto" hangingPunct="1">
              <a:spcAft>
                <a:spcPts val="0"/>
              </a:spcAft>
              <a:buFont typeface="Wingdings 2"/>
              <a:buChar char=""/>
              <a:defRPr/>
            </a:pPr>
            <a:r>
              <a:rPr lang="en-US" dirty="0" smtClean="0">
                <a:solidFill>
                  <a:schemeClr val="tx2"/>
                </a:solidFill>
              </a:rPr>
              <a:t>Electrically Conducive</a:t>
            </a:r>
          </a:p>
          <a:p>
            <a:pPr marL="420624" indent="-384048" eaLnBrk="1" fontAlgn="auto" hangingPunct="1">
              <a:spcAft>
                <a:spcPts val="0"/>
              </a:spcAft>
              <a:buFont typeface="Wingdings 2"/>
              <a:buChar char=""/>
              <a:defRPr/>
            </a:pPr>
            <a:r>
              <a:rPr lang="en-US" dirty="0" smtClean="0">
                <a:solidFill>
                  <a:schemeClr val="tx2"/>
                </a:solidFill>
              </a:rPr>
              <a:t>Non-Magnetic</a:t>
            </a:r>
          </a:p>
          <a:p>
            <a:pPr marL="420624" indent="-384048" eaLnBrk="1" fontAlgn="auto" hangingPunct="1">
              <a:spcAft>
                <a:spcPts val="0"/>
              </a:spcAft>
              <a:buFont typeface="Wingdings 2"/>
              <a:buChar char=""/>
              <a:defRPr/>
            </a:pPr>
            <a:r>
              <a:rPr lang="en-US" dirty="0" smtClean="0">
                <a:solidFill>
                  <a:schemeClr val="tx2"/>
                </a:solidFill>
              </a:rPr>
              <a:t>Non-Sparking</a:t>
            </a:r>
          </a:p>
          <a:p>
            <a:pPr marL="420624" indent="-384048" eaLnBrk="1" fontAlgn="auto" hangingPunct="1">
              <a:spcAft>
                <a:spcPts val="0"/>
              </a:spcAft>
              <a:buFont typeface="Wingdings 2"/>
              <a:buChar char=""/>
              <a:defRPr/>
            </a:pPr>
            <a:r>
              <a:rPr lang="en-US" dirty="0" smtClean="0">
                <a:solidFill>
                  <a:schemeClr val="tx2"/>
                </a:solidFill>
              </a:rPr>
              <a:t>Non-Combustible</a:t>
            </a:r>
          </a:p>
          <a:p>
            <a:pPr marL="420624" indent="-384048" eaLnBrk="1" fontAlgn="auto" hangingPunct="1">
              <a:spcAft>
                <a:spcPts val="0"/>
              </a:spcAft>
              <a:buFont typeface="Wingdings 2"/>
              <a:buChar char=""/>
              <a:defRPr/>
            </a:pPr>
            <a:r>
              <a:rPr lang="en-US" dirty="0" smtClean="0">
                <a:solidFill>
                  <a:schemeClr val="tx2"/>
                </a:solidFill>
              </a:rPr>
              <a:t>Cold Strength</a:t>
            </a:r>
          </a:p>
          <a:p>
            <a:pPr marL="420624" indent="-384048" eaLnBrk="1" fontAlgn="auto" hangingPunct="1">
              <a:spcAft>
                <a:spcPts val="0"/>
              </a:spcAft>
              <a:buFont typeface="Wingdings 2"/>
              <a:buChar char=""/>
              <a:defRPr/>
            </a:pPr>
            <a:r>
              <a:rPr lang="en-US" dirty="0" smtClean="0">
                <a:solidFill>
                  <a:schemeClr val="tx2"/>
                </a:solidFill>
              </a:rPr>
              <a:t>Fully Recyclable</a:t>
            </a:r>
            <a:endParaRPr lang="en-US" dirty="0">
              <a:solidFill>
                <a:schemeClr val="tx2"/>
              </a:solidFill>
            </a:endParaRPr>
          </a:p>
        </p:txBody>
      </p:sp>
      <p:pic>
        <p:nvPicPr>
          <p:cNvPr id="22531" name="Picture 6" descr="cavp0366-trail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81400" y="3276600"/>
            <a:ext cx="37338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7"/>
          <p:cNvSpPr txBox="1">
            <a:spLocks noChangeArrowheads="1"/>
          </p:cNvSpPr>
          <p:nvPr/>
        </p:nvSpPr>
        <p:spPr bwMode="auto">
          <a:xfrm>
            <a:off x="3581400" y="6210300"/>
            <a:ext cx="29718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bg1"/>
                </a:solidFill>
                <a:effectLst>
                  <a:outerShdw blurRad="38100" dist="38100" dir="2700000" algn="tl">
                    <a:srgbClr val="000000">
                      <a:alpha val="43137"/>
                    </a:srgbClr>
                  </a:outerShdw>
                </a:effectLst>
              </a:rPr>
              <a:t>Photo courtesy of Classic Trailers, Inc.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2531"/>
                                        </p:tgtEl>
                                        <p:attrNameLst>
                                          <p:attrName>style.visibility</p:attrName>
                                        </p:attrNameLst>
                                      </p:cBhvr>
                                      <p:to>
                                        <p:strVal val="visible"/>
                                      </p:to>
                                    </p:set>
                                    <p:animEffect transition="in" filter="fade">
                                      <p:cBhvr>
                                        <p:cTn id="14" dur="2000"/>
                                        <p:tgtEl>
                                          <p:spTgt spid="22531"/>
                                        </p:tgtEl>
                                      </p:cBhvr>
                                    </p:animEffect>
                                  </p:childTnLst>
                                </p:cTn>
                              </p:par>
                              <p:par>
                                <p:cTn id="15" presetID="10" presetClass="entr" presetSubtype="0" fill="hold" nodeType="withEffect">
                                  <p:stCondLst>
                                    <p:cond delay="0"/>
                                  </p:stCondLst>
                                  <p:childTnLst>
                                    <p:set>
                                      <p:cBhvr>
                                        <p:cTn id="16" dur="1" fill="hold">
                                          <p:stCondLst>
                                            <p:cond delay="0"/>
                                          </p:stCondLst>
                                        </p:cTn>
                                        <p:tgtEl>
                                          <p:spTgt spid="22532">
                                            <p:txEl>
                                              <p:pRg st="0" end="0"/>
                                            </p:txEl>
                                          </p:spTgt>
                                        </p:tgtEl>
                                        <p:attrNameLst>
                                          <p:attrName>style.visibility</p:attrName>
                                        </p:attrNameLst>
                                      </p:cBhvr>
                                      <p:to>
                                        <p:strVal val="visible"/>
                                      </p:to>
                                    </p:set>
                                    <p:animEffect transition="in" filter="fade">
                                      <p:cBhvr>
                                        <p:cTn id="17" dur="2000"/>
                                        <p:tgtEl>
                                          <p:spTgt spid="22532">
                                            <p:txEl>
                                              <p:pRg st="0" end="0"/>
                                            </p:txEl>
                                          </p:spTgt>
                                        </p:tgtEl>
                                      </p:cBhvr>
                                    </p:animEffect>
                                  </p:childTnLst>
                                </p:cTn>
                              </p:par>
                            </p:childTnLst>
                          </p:cTn>
                        </p:par>
                        <p:par>
                          <p:cTn id="18" fill="hold" nodeType="afterGroup">
                            <p:stCondLst>
                              <p:cond delay="4000"/>
                            </p:stCondLst>
                            <p:childTnLst>
                              <p:par>
                                <p:cTn id="19" presetID="10" presetClass="entr" presetSubtype="0" fill="hold" nodeType="afterEffect">
                                  <p:stCondLst>
                                    <p:cond delay="10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childTnLst>
                          </p:cTn>
                        </p:par>
                        <p:par>
                          <p:cTn id="22" fill="hold" nodeType="afterGroup">
                            <p:stCondLst>
                              <p:cond delay="7000"/>
                            </p:stCondLst>
                            <p:childTnLst>
                              <p:par>
                                <p:cTn id="23" presetID="10"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20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2000"/>
                                        <p:tgtEl>
                                          <p:spTgt spid="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2000"/>
                                        <p:tgtEl>
                                          <p:spTgt spid="3">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20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2000"/>
                                        <p:tgtEl>
                                          <p:spTgt spid="3">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2000"/>
                                        <p:tgtEl>
                                          <p:spTgt spid="3">
                                            <p:txEl>
                                              <p:pRg st="12" end="1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fade">
                                      <p:cBhvr>
                                        <p:cTn id="58"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p:cNvSpPr>
            <a:spLocks noChangeArrowheads="1"/>
          </p:cNvSpPr>
          <p:nvPr/>
        </p:nvSpPr>
        <p:spPr bwMode="auto">
          <a:xfrm>
            <a:off x="304800" y="1616075"/>
            <a:ext cx="86868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p>
            <a:pPr eaLnBrk="0" hangingPunct="0"/>
            <a:r>
              <a:rPr lang="en-US" b="1" dirty="0">
                <a:solidFill>
                  <a:schemeClr val="tx2">
                    <a:lumMod val="75000"/>
                  </a:schemeClr>
                </a:solidFill>
                <a:latin typeface="Verdana" pitchFamily="34" charset="0"/>
              </a:rPr>
              <a:t>Design, Architect, and Engineering Students:</a:t>
            </a:r>
            <a:endParaRPr lang="en-US" dirty="0">
              <a:solidFill>
                <a:schemeClr val="tx2">
                  <a:lumMod val="75000"/>
                </a:schemeClr>
              </a:solidFill>
            </a:endParaRPr>
          </a:p>
          <a:p>
            <a:pPr lvl="1" eaLnBrk="0" hangingPunct="0"/>
            <a:r>
              <a:rPr lang="en-US" sz="1600" dirty="0">
                <a:cs typeface="Arial" charset="0"/>
              </a:rPr>
              <a:t>Apply what you've learned about design and engineering by entering the International Aluminum Extrusion Design Competition.  It's an excellent opportunity for a hands-on learning experience with the potential for professional recognition and earned scholarships.</a:t>
            </a:r>
            <a:r>
              <a:rPr lang="en-US" sz="800" dirty="0">
                <a:cs typeface="Arial" charset="0"/>
              </a:rPr>
              <a:t> </a:t>
            </a:r>
            <a:endParaRPr lang="en-US" sz="800" dirty="0"/>
          </a:p>
          <a:p>
            <a:pPr eaLnBrk="0" hangingPunct="0"/>
            <a:r>
              <a:rPr lang="en-US" sz="900" dirty="0">
                <a:solidFill>
                  <a:srgbClr val="FFFF99"/>
                </a:solidFill>
              </a:rPr>
              <a:t> </a:t>
            </a:r>
          </a:p>
          <a:p>
            <a:pPr eaLnBrk="0" hangingPunct="0"/>
            <a:r>
              <a:rPr lang="en-US" b="1" dirty="0">
                <a:solidFill>
                  <a:schemeClr val="tx2">
                    <a:lumMod val="75000"/>
                  </a:schemeClr>
                </a:solidFill>
                <a:latin typeface="Verdana" pitchFamily="34" charset="0"/>
                <a:cs typeface="Arial" charset="0"/>
              </a:rPr>
              <a:t>Student Class Scholarship Awards </a:t>
            </a:r>
          </a:p>
          <a:p>
            <a:pPr lvl="1" eaLnBrk="0" hangingPunct="0"/>
            <a:r>
              <a:rPr lang="en-US" sz="1600" dirty="0">
                <a:cs typeface="Arial" charset="0"/>
              </a:rPr>
              <a:t>Enter the competition to receive the recognition you so richly deserve; gain pride and a sense of accomplishment. And, of course, there are the scholarships totaling </a:t>
            </a:r>
            <a:r>
              <a:rPr lang="en-US" sz="1600" b="1" dirty="0">
                <a:solidFill>
                  <a:srgbClr val="C00000"/>
                </a:solidFill>
                <a:cs typeface="Arial" charset="0"/>
              </a:rPr>
              <a:t>$8,500!</a:t>
            </a:r>
            <a:r>
              <a:rPr lang="en-US" sz="1600" dirty="0">
                <a:solidFill>
                  <a:srgbClr val="C00000"/>
                </a:solidFill>
                <a:cs typeface="Arial" charset="0"/>
              </a:rPr>
              <a:t> </a:t>
            </a:r>
            <a:r>
              <a:rPr lang="en-US" sz="800" dirty="0">
                <a:solidFill>
                  <a:srgbClr val="C00000"/>
                </a:solidFill>
                <a:cs typeface="Arial" charset="0"/>
              </a:rPr>
              <a:t>  </a:t>
            </a:r>
            <a:r>
              <a:rPr lang="en-US" sz="700" dirty="0">
                <a:solidFill>
                  <a:srgbClr val="C00000"/>
                </a:solidFill>
                <a:cs typeface="Arial" charset="0"/>
              </a:rPr>
              <a:t/>
            </a:r>
            <a:br>
              <a:rPr lang="en-US" sz="700" dirty="0">
                <a:solidFill>
                  <a:srgbClr val="C00000"/>
                </a:solidFill>
                <a:cs typeface="Arial" charset="0"/>
              </a:rPr>
            </a:br>
            <a:r>
              <a:rPr lang="en-US" sz="700" dirty="0">
                <a:cs typeface="Arial" charset="0"/>
              </a:rPr>
              <a:t> </a:t>
            </a:r>
            <a:r>
              <a:rPr lang="en-US" sz="700" dirty="0">
                <a:solidFill>
                  <a:srgbClr val="FFFF99"/>
                </a:solidFill>
                <a:cs typeface="Arial" charset="0"/>
              </a:rPr>
              <a:t>    </a:t>
            </a:r>
            <a:r>
              <a:rPr lang="en-US" sz="800" dirty="0">
                <a:solidFill>
                  <a:srgbClr val="FFFF99"/>
                </a:solidFill>
                <a:cs typeface="Arial" charset="0"/>
              </a:rPr>
              <a:t>     </a:t>
            </a:r>
          </a:p>
          <a:p>
            <a:r>
              <a:rPr lang="en-US" b="1" dirty="0"/>
              <a:t>	Student Class Scholarships:</a:t>
            </a:r>
            <a:r>
              <a:rPr lang="en-US" dirty="0"/>
              <a:t> </a:t>
            </a:r>
            <a:r>
              <a:rPr lang="en-US" b="1" dirty="0"/>
              <a:t> </a:t>
            </a:r>
            <a:r>
              <a:rPr lang="en-US" dirty="0"/>
              <a:t>   </a:t>
            </a:r>
          </a:p>
          <a:p>
            <a:r>
              <a:rPr lang="en-US" dirty="0"/>
              <a:t>		1st place 		$3000</a:t>
            </a:r>
          </a:p>
          <a:p>
            <a:r>
              <a:rPr lang="en-US" dirty="0"/>
              <a:t>		2nd place		$2000</a:t>
            </a:r>
          </a:p>
          <a:p>
            <a:r>
              <a:rPr lang="en-US" dirty="0"/>
              <a:t>		3rd place 		$1000</a:t>
            </a:r>
          </a:p>
          <a:p>
            <a:r>
              <a:rPr lang="en-US" b="1" dirty="0"/>
              <a:t>	</a:t>
            </a:r>
            <a:r>
              <a:rPr lang="en-US" b="1" dirty="0" smtClean="0"/>
              <a:t>Sapa Sustainable </a:t>
            </a:r>
            <a:r>
              <a:rPr lang="en-US" b="1" dirty="0"/>
              <a:t>Design:</a:t>
            </a:r>
            <a:r>
              <a:rPr lang="en-US" dirty="0"/>
              <a:t> 	</a:t>
            </a:r>
            <a:r>
              <a:rPr lang="en-US" b="1" dirty="0"/>
              <a:t>$2,500</a:t>
            </a:r>
            <a:r>
              <a:rPr lang="en-US" dirty="0"/>
              <a:t> </a:t>
            </a:r>
            <a:r>
              <a:rPr lang="en-US" sz="800" dirty="0"/>
              <a:t/>
            </a:r>
            <a:br>
              <a:rPr lang="en-US" sz="800" dirty="0"/>
            </a:br>
            <a:endParaRPr lang="en-US" sz="800" dirty="0"/>
          </a:p>
          <a:p>
            <a:pPr eaLnBrk="0" hangingPunct="0"/>
            <a:endParaRPr lang="en-US" sz="800" dirty="0">
              <a:solidFill>
                <a:srgbClr val="FFFF99"/>
              </a:solidFill>
            </a:endParaRPr>
          </a:p>
          <a:p>
            <a:pPr eaLnBrk="0" hangingPunct="0"/>
            <a:endParaRPr lang="en-US" dirty="0"/>
          </a:p>
        </p:txBody>
      </p:sp>
      <p:pic>
        <p:nvPicPr>
          <p:cNvPr id="157699" name="Picture 2" descr="http://etfoundation.org/assets/images/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550" y="-1982788"/>
            <a:ext cx="2381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4"/>
          <p:cNvSpPr>
            <a:spLocks noGrp="1"/>
          </p:cNvSpPr>
          <p:nvPr>
            <p:ph type="title"/>
          </p:nvPr>
        </p:nvSpPr>
        <p:spPr>
          <a:xfrm>
            <a:off x="1752600" y="1"/>
            <a:ext cx="5715000" cy="1508918"/>
          </a:xfrm>
        </p:spPr>
        <p:txBody>
          <a:bodyPr/>
          <a:lstStyle/>
          <a:p>
            <a:pPr algn="ctr">
              <a:lnSpc>
                <a:spcPct val="100000"/>
              </a:lnSpc>
              <a:defRPr/>
            </a:pPr>
            <a:r>
              <a:rPr lang="en-US" sz="3000" b="1" i="1" dirty="0" smtClean="0">
                <a:solidFill>
                  <a:srgbClr val="C00000"/>
                </a:solidFill>
                <a:effectLst/>
                <a:latin typeface="Verdana" pitchFamily="34" charset="0"/>
              </a:rPr>
              <a:t>2014 International </a:t>
            </a:r>
            <a:br>
              <a:rPr lang="en-US" sz="3000" b="1" i="1" dirty="0" smtClean="0">
                <a:solidFill>
                  <a:srgbClr val="C00000"/>
                </a:solidFill>
                <a:effectLst/>
                <a:latin typeface="Verdana" pitchFamily="34" charset="0"/>
              </a:rPr>
            </a:br>
            <a:r>
              <a:rPr lang="en-US" sz="3000" b="1" i="1" dirty="0" smtClean="0">
                <a:solidFill>
                  <a:srgbClr val="C00000"/>
                </a:solidFill>
                <a:effectLst/>
                <a:latin typeface="Verdana" pitchFamily="34" charset="0"/>
              </a:rPr>
              <a:t>Aluminum Extrusion </a:t>
            </a:r>
            <a:br>
              <a:rPr lang="en-US" sz="3000" b="1" i="1" dirty="0" smtClean="0">
                <a:solidFill>
                  <a:srgbClr val="C00000"/>
                </a:solidFill>
                <a:effectLst/>
                <a:latin typeface="Verdana" pitchFamily="34" charset="0"/>
              </a:rPr>
            </a:br>
            <a:r>
              <a:rPr lang="en-US" sz="3000" b="1" i="1" dirty="0" smtClean="0">
                <a:solidFill>
                  <a:srgbClr val="C00000"/>
                </a:solidFill>
                <a:effectLst/>
                <a:latin typeface="Verdana" pitchFamily="34" charset="0"/>
              </a:rPr>
              <a:t>Design Competition</a:t>
            </a:r>
          </a:p>
        </p:txBody>
      </p:sp>
      <p:pic>
        <p:nvPicPr>
          <p:cNvPr id="157703" name="Picture 7" descr="ETF 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 y="228600"/>
            <a:ext cx="1524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4" name="Text Box 8"/>
          <p:cNvSpPr txBox="1">
            <a:spLocks noChangeArrowheads="1"/>
          </p:cNvSpPr>
          <p:nvPr/>
        </p:nvSpPr>
        <p:spPr bwMode="auto">
          <a:xfrm>
            <a:off x="152400" y="1371600"/>
            <a:ext cx="167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www.etfoundation.org</a:t>
            </a:r>
          </a:p>
        </p:txBody>
      </p:sp>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14469" y="798224"/>
            <a:ext cx="2020661" cy="5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8"/>
          <p:cNvSpPr txBox="1">
            <a:spLocks noChangeArrowheads="1"/>
          </p:cNvSpPr>
          <p:nvPr/>
        </p:nvSpPr>
        <p:spPr bwMode="auto">
          <a:xfrm>
            <a:off x="7164841" y="1341437"/>
            <a:ext cx="167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smtClean="0"/>
              <a:t>www.aec.org</a:t>
            </a:r>
            <a:endParaRPr lang="en-US" sz="1200" dirty="0"/>
          </a:p>
        </p:txBody>
      </p:sp>
      <p:pic>
        <p:nvPicPr>
          <p:cNvPr id="5123"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61571" y="5775870"/>
            <a:ext cx="2036716" cy="59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24200" y="5689600"/>
            <a:ext cx="2057400" cy="769441"/>
          </a:xfrm>
          <a:prstGeom prst="rect">
            <a:avLst/>
          </a:prstGeom>
          <a:noFill/>
        </p:spPr>
        <p:txBody>
          <a:bodyPr wrap="square" rtlCol="0">
            <a:spAutoFit/>
          </a:bodyPr>
          <a:lstStyle/>
          <a:p>
            <a:pPr algn="ctr"/>
            <a:r>
              <a:rPr lang="en-US" sz="1100" dirty="0" smtClean="0"/>
              <a:t>Sapa Extrusions North America is the </a:t>
            </a:r>
          </a:p>
          <a:p>
            <a:pPr algn="ctr"/>
            <a:r>
              <a:rPr lang="en-US" sz="1100" dirty="0" smtClean="0"/>
              <a:t>Exclusive Platinum sponsor of the 2014 Design Competition</a:t>
            </a:r>
            <a:endParaRPr lang="en-US" sz="1100"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p:cNvSpPr>
          <p:nvPr>
            <p:ph type="title"/>
          </p:nvPr>
        </p:nvSpPr>
        <p:spPr>
          <a:xfrm>
            <a:off x="457200" y="0"/>
            <a:ext cx="8229600" cy="1143000"/>
          </a:xfrm>
        </p:spPr>
        <p:txBody>
          <a:bodyPr/>
          <a:lstStyle/>
          <a:p>
            <a:pPr algn="ctr">
              <a:defRPr/>
            </a:pPr>
            <a:r>
              <a:rPr lang="en-US" sz="3200" b="1" dirty="0" smtClean="0">
                <a:effectLst>
                  <a:outerShdw blurRad="38100" dist="38100" dir="2700000" algn="tl">
                    <a:srgbClr val="000000">
                      <a:alpha val="43137"/>
                    </a:srgbClr>
                  </a:outerShdw>
                </a:effectLst>
                <a:latin typeface="Verdana" pitchFamily="34" charset="0"/>
              </a:rPr>
              <a:t>Sustainable Design Award</a:t>
            </a:r>
          </a:p>
        </p:txBody>
      </p:sp>
      <p:sp>
        <p:nvSpPr>
          <p:cNvPr id="158723" name="Rectangle 3"/>
          <p:cNvSpPr>
            <a:spLocks noGrp="1"/>
          </p:cNvSpPr>
          <p:nvPr>
            <p:ph idx="1"/>
          </p:nvPr>
        </p:nvSpPr>
        <p:spPr>
          <a:xfrm>
            <a:off x="457200" y="1449388"/>
            <a:ext cx="7467600" cy="4570412"/>
          </a:xfrm>
        </p:spPr>
        <p:txBody>
          <a:bodyPr>
            <a:normAutofit fontScale="92500" lnSpcReduction="10000"/>
          </a:bodyPr>
          <a:lstStyle/>
          <a:p>
            <a:pPr>
              <a:lnSpc>
                <a:spcPct val="110000"/>
              </a:lnSpc>
            </a:pPr>
            <a:r>
              <a:rPr lang="en-US" sz="2000" b="1" dirty="0">
                <a:solidFill>
                  <a:schemeClr val="tx2">
                    <a:lumMod val="75000"/>
                  </a:schemeClr>
                </a:solidFill>
              </a:rPr>
              <a:t>P</a:t>
            </a:r>
            <a:r>
              <a:rPr lang="en-US" sz="2000" b="1" dirty="0" smtClean="0">
                <a:solidFill>
                  <a:schemeClr val="tx2">
                    <a:lumMod val="75000"/>
                  </a:schemeClr>
                </a:solidFill>
              </a:rPr>
              <a:t>romotes aluminum’s “green” advantages </a:t>
            </a:r>
          </a:p>
          <a:p>
            <a:pPr lvl="1">
              <a:lnSpc>
                <a:spcPct val="110000"/>
              </a:lnSpc>
            </a:pPr>
            <a:r>
              <a:rPr lang="en-US" sz="1900" dirty="0" smtClean="0">
                <a:solidFill>
                  <a:schemeClr val="tx2">
                    <a:lumMod val="75000"/>
                  </a:schemeClr>
                </a:solidFill>
              </a:rPr>
              <a:t>Will </a:t>
            </a:r>
            <a:r>
              <a:rPr lang="en-US" sz="1900" dirty="0">
                <a:solidFill>
                  <a:schemeClr val="tx2">
                    <a:lumMod val="75000"/>
                  </a:schemeClr>
                </a:solidFill>
              </a:rPr>
              <a:t>be presented to the student entry </a:t>
            </a:r>
            <a:r>
              <a:rPr lang="en-US" sz="1900" dirty="0" smtClean="0">
                <a:solidFill>
                  <a:schemeClr val="tx2">
                    <a:lumMod val="75000"/>
                  </a:schemeClr>
                </a:solidFill>
              </a:rPr>
              <a:t>that</a:t>
            </a:r>
            <a:endParaRPr lang="en-US" sz="1900" dirty="0">
              <a:solidFill>
                <a:schemeClr val="tx2">
                  <a:lumMod val="75000"/>
                </a:schemeClr>
              </a:solidFill>
            </a:endParaRPr>
          </a:p>
          <a:p>
            <a:pPr lvl="1">
              <a:lnSpc>
                <a:spcPct val="110000"/>
              </a:lnSpc>
            </a:pPr>
            <a:r>
              <a:rPr lang="en-US" sz="1700" dirty="0" smtClean="0"/>
              <a:t>Meets the four basic judging criteria: creativity, practicality, process improvement, and market potential </a:t>
            </a:r>
          </a:p>
          <a:p>
            <a:pPr lvl="1">
              <a:lnSpc>
                <a:spcPct val="110000"/>
              </a:lnSpc>
            </a:pPr>
            <a:r>
              <a:rPr lang="en-US" sz="1800" dirty="0" smtClean="0"/>
              <a:t>Best addresses societal and/or environmental concerns </a:t>
            </a:r>
          </a:p>
          <a:p>
            <a:pPr lvl="1">
              <a:lnSpc>
                <a:spcPct val="110000"/>
              </a:lnSpc>
            </a:pPr>
            <a:r>
              <a:rPr lang="en-US" sz="1800" dirty="0" smtClean="0"/>
              <a:t>Is a viable extrusion-based product that meets the demands of the environment while contributing to the quality of life for its intended users. </a:t>
            </a:r>
            <a:r>
              <a:rPr lang="en-US" sz="1800" dirty="0" smtClean="0">
                <a:solidFill>
                  <a:srgbClr val="FFFF99"/>
                </a:solidFill>
              </a:rPr>
              <a:t/>
            </a:r>
            <a:br>
              <a:rPr lang="en-US" sz="1800" dirty="0" smtClean="0">
                <a:solidFill>
                  <a:srgbClr val="FFFF99"/>
                </a:solidFill>
              </a:rPr>
            </a:br>
            <a:endParaRPr lang="en-US" sz="1800" dirty="0" smtClean="0">
              <a:solidFill>
                <a:srgbClr val="FFFF99"/>
              </a:solidFill>
            </a:endParaRPr>
          </a:p>
          <a:p>
            <a:pPr>
              <a:lnSpc>
                <a:spcPct val="80000"/>
              </a:lnSpc>
            </a:pPr>
            <a:r>
              <a:rPr lang="en-US" sz="2000" b="1" dirty="0" smtClean="0">
                <a:solidFill>
                  <a:schemeClr val="tx2">
                    <a:lumMod val="75000"/>
                  </a:schemeClr>
                </a:solidFill>
              </a:rPr>
              <a:t>Examples : </a:t>
            </a:r>
            <a:endParaRPr lang="en-US" sz="2000" dirty="0" smtClean="0">
              <a:solidFill>
                <a:schemeClr val="tx2">
                  <a:lumMod val="75000"/>
                </a:schemeClr>
              </a:solidFill>
            </a:endParaRPr>
          </a:p>
          <a:p>
            <a:pPr lvl="1">
              <a:lnSpc>
                <a:spcPct val="110000"/>
              </a:lnSpc>
            </a:pPr>
            <a:r>
              <a:rPr lang="en-US" sz="1800" dirty="0" smtClean="0"/>
              <a:t>A device that helps a third world farmer increase crop yields with less labor </a:t>
            </a:r>
          </a:p>
          <a:p>
            <a:pPr lvl="1">
              <a:lnSpc>
                <a:spcPct val="110000"/>
              </a:lnSpc>
            </a:pPr>
            <a:r>
              <a:rPr lang="en-US" sz="1800" dirty="0" smtClean="0"/>
              <a:t>An item that facilitates daily living for the handicapped or elderly </a:t>
            </a:r>
            <a:r>
              <a:rPr lang="en-US" sz="1700" dirty="0" smtClean="0">
                <a:solidFill>
                  <a:srgbClr val="FFFF99"/>
                </a:solidFill>
              </a:rPr>
              <a:t/>
            </a:r>
            <a:br>
              <a:rPr lang="en-US" sz="1700" dirty="0" smtClean="0">
                <a:solidFill>
                  <a:srgbClr val="FFFF99"/>
                </a:solidFill>
              </a:rPr>
            </a:br>
            <a:endParaRPr lang="en-US" sz="1700" dirty="0" smtClean="0">
              <a:solidFill>
                <a:srgbClr val="FFFF99"/>
              </a:solidFill>
            </a:endParaRPr>
          </a:p>
        </p:txBody>
      </p:sp>
      <p:pic>
        <p:nvPicPr>
          <p:cNvPr id="158724" name="Picture 4" descr="j043736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00" y="228600"/>
            <a:ext cx="122237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799"/>
            <a:ext cx="8229600" cy="1295400"/>
          </a:xfrm>
        </p:spPr>
        <p:txBody>
          <a:bodyPr/>
          <a:lstStyle/>
          <a:p>
            <a:r>
              <a:rPr lang="en-US" sz="3600" b="1" dirty="0">
                <a:solidFill>
                  <a:schemeClr val="tx2">
                    <a:lumMod val="75000"/>
                  </a:schemeClr>
                </a:solidFill>
              </a:rPr>
              <a:t>Past Design Competition Winners </a:t>
            </a:r>
            <a:br>
              <a:rPr lang="en-US" sz="3600" b="1" dirty="0">
                <a:solidFill>
                  <a:schemeClr val="tx2">
                    <a:lumMod val="75000"/>
                  </a:schemeClr>
                </a:solidFill>
              </a:rPr>
            </a:br>
            <a:r>
              <a:rPr lang="en-US" sz="3600" b="1" dirty="0">
                <a:solidFill>
                  <a:schemeClr val="tx2">
                    <a:lumMod val="75000"/>
                  </a:schemeClr>
                </a:solidFill>
              </a:rPr>
              <a:t>and Honorable Mentions</a:t>
            </a:r>
            <a:endParaRPr lang="en-US" sz="3600" dirty="0"/>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381000" y="1143000"/>
            <a:ext cx="8343901" cy="5562600"/>
          </a:xfrm>
        </p:spPr>
      </p:pic>
      <p:sp>
        <p:nvSpPr>
          <p:cNvPr id="7" name="Rectangle 6"/>
          <p:cNvSpPr/>
          <p:nvPr/>
        </p:nvSpPr>
        <p:spPr>
          <a:xfrm>
            <a:off x="3505200" y="1959428"/>
            <a:ext cx="4917244" cy="461665"/>
          </a:xfrm>
          <a:prstGeom prst="rect">
            <a:avLst/>
          </a:prstGeom>
        </p:spPr>
        <p:txBody>
          <a:bodyPr wrap="none">
            <a:spAutoFit/>
          </a:bodyPr>
          <a:lstStyle/>
          <a:p>
            <a:r>
              <a:rPr lang="en-US" sz="2400" b="1" dirty="0"/>
              <a:t>2014 Sustainable Design Winner</a:t>
            </a:r>
          </a:p>
        </p:txBody>
      </p:sp>
    </p:spTree>
    <p:extLst>
      <p:ext uri="{BB962C8B-B14F-4D97-AF65-F5344CB8AC3E}">
        <p14:creationId xmlns:p14="http://schemas.microsoft.com/office/powerpoint/2010/main" val="40804923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19200"/>
          </a:xfrm>
        </p:spPr>
        <p:txBody>
          <a:bodyPr/>
          <a:lstStyle/>
          <a:p>
            <a:pPr fontAlgn="auto">
              <a:lnSpc>
                <a:spcPct val="100000"/>
              </a:lnSpc>
              <a:spcAft>
                <a:spcPts val="0"/>
              </a:spcAft>
            </a:pPr>
            <a:r>
              <a:rPr lang="en-US" sz="4000" b="1" dirty="0">
                <a:solidFill>
                  <a:schemeClr val="tx2">
                    <a:lumMod val="75000"/>
                  </a:schemeClr>
                </a:solidFill>
              </a:rPr>
              <a:t>Past Design Competition Winners </a:t>
            </a:r>
            <a:br>
              <a:rPr lang="en-US" sz="4000" b="1" dirty="0">
                <a:solidFill>
                  <a:schemeClr val="tx2">
                    <a:lumMod val="75000"/>
                  </a:schemeClr>
                </a:solidFill>
              </a:rPr>
            </a:br>
            <a:r>
              <a:rPr lang="en-US" sz="4000" b="1" dirty="0">
                <a:solidFill>
                  <a:schemeClr val="tx2">
                    <a:lumMod val="75000"/>
                  </a:schemeClr>
                </a:solidFill>
              </a:rPr>
              <a:t>and Honorable Mentions</a:t>
            </a:r>
            <a:endParaRPr lang="en-US" sz="4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295400"/>
            <a:ext cx="7173684" cy="5346931"/>
          </a:xfrm>
        </p:spPr>
      </p:pic>
      <p:sp>
        <p:nvSpPr>
          <p:cNvPr id="7" name="Rectangle 6"/>
          <p:cNvSpPr/>
          <p:nvPr/>
        </p:nvSpPr>
        <p:spPr>
          <a:xfrm>
            <a:off x="0" y="3657599"/>
            <a:ext cx="3733800" cy="461665"/>
          </a:xfrm>
          <a:prstGeom prst="rect">
            <a:avLst/>
          </a:prstGeom>
          <a:solidFill>
            <a:schemeClr val="bg1">
              <a:lumMod val="95000"/>
            </a:schemeClr>
          </a:solidFill>
        </p:spPr>
        <p:txBody>
          <a:bodyPr wrap="square">
            <a:spAutoFit/>
          </a:bodyPr>
          <a:lstStyle/>
          <a:p>
            <a:r>
              <a:rPr lang="en-US" sz="2400" b="1" dirty="0"/>
              <a:t>2014 First Place Winner</a:t>
            </a:r>
          </a:p>
        </p:txBody>
      </p:sp>
    </p:spTree>
    <p:extLst>
      <p:ext uri="{BB962C8B-B14F-4D97-AF65-F5344CB8AC3E}">
        <p14:creationId xmlns:p14="http://schemas.microsoft.com/office/powerpoint/2010/main" val="20379988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2">
                    <a:lumMod val="75000"/>
                  </a:schemeClr>
                </a:solidFill>
              </a:rPr>
              <a:t>Past Design Competition Winners </a:t>
            </a:r>
            <a:br>
              <a:rPr lang="en-US" sz="4000" b="1" dirty="0">
                <a:solidFill>
                  <a:schemeClr val="tx2">
                    <a:lumMod val="75000"/>
                  </a:schemeClr>
                </a:solidFill>
              </a:rPr>
            </a:br>
            <a:r>
              <a:rPr lang="en-US" sz="4000" b="1" dirty="0">
                <a:solidFill>
                  <a:schemeClr val="tx2">
                    <a:lumMod val="75000"/>
                  </a:schemeClr>
                </a:solidFill>
              </a:rPr>
              <a:t>and Honorable Mentions</a:t>
            </a:r>
            <a:endParaRPr lang="en-US" sz="4000" dirty="0"/>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685800" y="1600200"/>
            <a:ext cx="7383084" cy="4777903"/>
          </a:xfrm>
        </p:spPr>
      </p:pic>
      <p:sp>
        <p:nvSpPr>
          <p:cNvPr id="7" name="Rectangle 6"/>
          <p:cNvSpPr/>
          <p:nvPr/>
        </p:nvSpPr>
        <p:spPr>
          <a:xfrm>
            <a:off x="4038600" y="5943600"/>
            <a:ext cx="4419600" cy="461665"/>
          </a:xfrm>
          <a:prstGeom prst="rect">
            <a:avLst/>
          </a:prstGeom>
          <a:solidFill>
            <a:schemeClr val="bg1">
              <a:lumMod val="95000"/>
            </a:schemeClr>
          </a:solidFill>
        </p:spPr>
        <p:txBody>
          <a:bodyPr wrap="square">
            <a:spAutoFit/>
          </a:bodyPr>
          <a:lstStyle/>
          <a:p>
            <a:r>
              <a:rPr lang="en-US" sz="2400" b="1" dirty="0"/>
              <a:t>2014 </a:t>
            </a:r>
            <a:r>
              <a:rPr lang="en-US" sz="2400" b="1" dirty="0" smtClean="0"/>
              <a:t>Second Place </a:t>
            </a:r>
            <a:r>
              <a:rPr lang="en-US" sz="2400" b="1" dirty="0"/>
              <a:t>Winner</a:t>
            </a:r>
          </a:p>
        </p:txBody>
      </p:sp>
    </p:spTree>
    <p:extLst>
      <p:ext uri="{BB962C8B-B14F-4D97-AF65-F5344CB8AC3E}">
        <p14:creationId xmlns:p14="http://schemas.microsoft.com/office/powerpoint/2010/main" val="8170999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067984" y="1600200"/>
            <a:ext cx="7008031" cy="4525963"/>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100000"/>
              </a:lnSpc>
              <a:spcAft>
                <a:spcPts val="0"/>
              </a:spcAft>
            </a:pPr>
            <a:r>
              <a:rPr lang="en-US" sz="3200" b="1" dirty="0" smtClean="0">
                <a:solidFill>
                  <a:schemeClr val="tx2">
                    <a:lumMod val="75000"/>
                  </a:schemeClr>
                </a:solidFill>
                <a:effectLst/>
              </a:rPr>
              <a:t>Past Design Competition Winners </a:t>
            </a:r>
            <a:br>
              <a:rPr lang="en-US" sz="3200" b="1" dirty="0" smtClean="0">
                <a:solidFill>
                  <a:schemeClr val="tx2">
                    <a:lumMod val="75000"/>
                  </a:schemeClr>
                </a:solidFill>
                <a:effectLst/>
              </a:rPr>
            </a:br>
            <a:r>
              <a:rPr lang="en-US" sz="3200" b="1" dirty="0" smtClean="0">
                <a:solidFill>
                  <a:schemeClr val="tx2">
                    <a:lumMod val="75000"/>
                  </a:schemeClr>
                </a:solidFill>
                <a:effectLst/>
              </a:rPr>
              <a:t>and Honorable Mentions</a:t>
            </a:r>
            <a:endParaRPr lang="en-US" sz="3200" dirty="0"/>
          </a:p>
        </p:txBody>
      </p:sp>
      <p:sp>
        <p:nvSpPr>
          <p:cNvPr id="6" name="Rectangle 5"/>
          <p:cNvSpPr/>
          <p:nvPr/>
        </p:nvSpPr>
        <p:spPr>
          <a:xfrm>
            <a:off x="5562600" y="4343400"/>
            <a:ext cx="3581400" cy="707886"/>
          </a:xfrm>
          <a:prstGeom prst="rect">
            <a:avLst/>
          </a:prstGeom>
          <a:solidFill>
            <a:schemeClr val="tx2">
              <a:lumMod val="40000"/>
              <a:lumOff val="60000"/>
            </a:schemeClr>
          </a:solidFill>
        </p:spPr>
        <p:txBody>
          <a:bodyPr wrap="square">
            <a:spAutoFit/>
          </a:bodyPr>
          <a:lstStyle/>
          <a:p>
            <a:pPr marL="0" marR="0">
              <a:spcBef>
                <a:spcPts val="0"/>
              </a:spcBef>
              <a:spcAft>
                <a:spcPts val="0"/>
              </a:spcAft>
            </a:pPr>
            <a:r>
              <a:rPr lang="en-US" sz="2000" b="1" dirty="0" smtClean="0">
                <a:latin typeface="Arial"/>
                <a:ea typeface="Times New Roman"/>
              </a:rPr>
              <a:t>2013 First Place Winner</a:t>
            </a:r>
          </a:p>
          <a:p>
            <a:pPr marL="0" marR="0">
              <a:spcBef>
                <a:spcPts val="0"/>
              </a:spcBef>
              <a:spcAft>
                <a:spcPts val="0"/>
              </a:spcAft>
            </a:pPr>
            <a:endParaRPr lang="en-US" sz="2000" dirty="0">
              <a:effectLst/>
              <a:latin typeface="Arial"/>
              <a:ea typeface="Times New Roman"/>
            </a:endParaRPr>
          </a:p>
        </p:txBody>
      </p:sp>
    </p:spTree>
    <p:extLst>
      <p:ext uri="{BB962C8B-B14F-4D97-AF65-F5344CB8AC3E}">
        <p14:creationId xmlns:p14="http://schemas.microsoft.com/office/powerpoint/2010/main" val="16564848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100000"/>
              </a:lnSpc>
              <a:spcAft>
                <a:spcPts val="0"/>
              </a:spcAft>
            </a:pPr>
            <a:r>
              <a:rPr lang="en-US" sz="3200" b="1" dirty="0" smtClean="0">
                <a:solidFill>
                  <a:schemeClr val="tx2">
                    <a:lumMod val="75000"/>
                  </a:schemeClr>
                </a:solidFill>
                <a:effectLst/>
              </a:rPr>
              <a:t>Past Design Competition Winners </a:t>
            </a:r>
            <a:br>
              <a:rPr lang="en-US" sz="3200" b="1" dirty="0" smtClean="0">
                <a:solidFill>
                  <a:schemeClr val="tx2">
                    <a:lumMod val="75000"/>
                  </a:schemeClr>
                </a:solidFill>
                <a:effectLst/>
              </a:rPr>
            </a:br>
            <a:r>
              <a:rPr lang="en-US" sz="3200" b="1" dirty="0" smtClean="0">
                <a:solidFill>
                  <a:schemeClr val="tx2">
                    <a:lumMod val="75000"/>
                  </a:schemeClr>
                </a:solidFill>
                <a:effectLst/>
              </a:rPr>
              <a:t>and Honorable Mentions</a:t>
            </a:r>
            <a:endParaRPr lang="en-US" sz="3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600" y="1641541"/>
            <a:ext cx="8077200" cy="5216459"/>
          </a:xfrm>
          <a:prstGeom prst="rect">
            <a:avLst/>
          </a:prstGeom>
        </p:spPr>
      </p:pic>
      <p:sp>
        <p:nvSpPr>
          <p:cNvPr id="5" name="Text Box 5"/>
          <p:cNvSpPr txBox="1">
            <a:spLocks noChangeArrowheads="1"/>
          </p:cNvSpPr>
          <p:nvPr/>
        </p:nvSpPr>
        <p:spPr bwMode="auto">
          <a:xfrm>
            <a:off x="228600" y="1143000"/>
            <a:ext cx="41910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smtClean="0">
                <a:solidFill>
                  <a:srgbClr val="0033CC"/>
                </a:solidFill>
              </a:rPr>
              <a:t>2013 Sustainable Design </a:t>
            </a:r>
            <a:r>
              <a:rPr lang="en-US" b="1" dirty="0">
                <a:solidFill>
                  <a:srgbClr val="0033CC"/>
                </a:solidFill>
              </a:rPr>
              <a:t>Award</a:t>
            </a:r>
          </a:p>
        </p:txBody>
      </p:sp>
    </p:spTree>
    <p:extLst>
      <p:ext uri="{BB962C8B-B14F-4D97-AF65-F5344CB8AC3E}">
        <p14:creationId xmlns:p14="http://schemas.microsoft.com/office/powerpoint/2010/main" val="262828634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743200" y="1828800"/>
            <a:ext cx="5913868" cy="4857820"/>
          </a:xfrm>
        </p:spPr>
      </p:pic>
      <p:sp>
        <p:nvSpPr>
          <p:cNvPr id="2" name="Title 1"/>
          <p:cNvSpPr>
            <a:spLocks noGrp="1"/>
          </p:cNvSpPr>
          <p:nvPr>
            <p:ph type="title"/>
          </p:nvPr>
        </p:nvSpPr>
        <p:spPr>
          <a:xfrm>
            <a:off x="457200" y="0"/>
            <a:ext cx="8229600" cy="1143000"/>
          </a:xfrm>
        </p:spPr>
        <p:txBody>
          <a:bodyPr/>
          <a:lstStyle/>
          <a:p>
            <a:pPr>
              <a:lnSpc>
                <a:spcPct val="100000"/>
              </a:lnSpc>
            </a:pPr>
            <a:r>
              <a:rPr lang="en-US" sz="3200" b="1" dirty="0">
                <a:solidFill>
                  <a:schemeClr val="tx2">
                    <a:lumMod val="75000"/>
                  </a:schemeClr>
                </a:solidFill>
                <a:effectLst/>
              </a:rPr>
              <a:t>Past Design Competition Winners </a:t>
            </a:r>
            <a:br>
              <a:rPr lang="en-US" sz="3200" b="1" dirty="0">
                <a:solidFill>
                  <a:schemeClr val="tx2">
                    <a:lumMod val="75000"/>
                  </a:schemeClr>
                </a:solidFill>
                <a:effectLst/>
              </a:rPr>
            </a:br>
            <a:r>
              <a:rPr lang="en-US" sz="3200" b="1" dirty="0">
                <a:solidFill>
                  <a:schemeClr val="tx2">
                    <a:lumMod val="75000"/>
                  </a:schemeClr>
                </a:solidFill>
                <a:effectLst/>
              </a:rPr>
              <a:t>and Honorable Mentions</a:t>
            </a:r>
            <a:endParaRPr lang="en-US" sz="3200" dirty="0"/>
          </a:p>
        </p:txBody>
      </p:sp>
      <p:sp>
        <p:nvSpPr>
          <p:cNvPr id="15" name="Rectangle 14"/>
          <p:cNvSpPr/>
          <p:nvPr/>
        </p:nvSpPr>
        <p:spPr>
          <a:xfrm>
            <a:off x="152400" y="1371600"/>
            <a:ext cx="3581400" cy="707886"/>
          </a:xfrm>
          <a:prstGeom prst="rect">
            <a:avLst/>
          </a:prstGeom>
          <a:solidFill>
            <a:schemeClr val="tx2">
              <a:lumMod val="40000"/>
              <a:lumOff val="60000"/>
            </a:schemeClr>
          </a:solidFill>
        </p:spPr>
        <p:txBody>
          <a:bodyPr wrap="square">
            <a:spAutoFit/>
          </a:bodyPr>
          <a:lstStyle/>
          <a:p>
            <a:pPr marL="0" marR="0">
              <a:spcBef>
                <a:spcPts val="0"/>
              </a:spcBef>
              <a:spcAft>
                <a:spcPts val="0"/>
              </a:spcAft>
            </a:pPr>
            <a:r>
              <a:rPr lang="en-US" sz="2000" b="1" dirty="0" smtClean="0">
                <a:latin typeface="Arial"/>
                <a:ea typeface="Times New Roman"/>
              </a:rPr>
              <a:t>2012 First Place Winner</a:t>
            </a:r>
          </a:p>
          <a:p>
            <a:pPr marL="0" marR="0">
              <a:spcBef>
                <a:spcPts val="0"/>
              </a:spcBef>
              <a:spcAft>
                <a:spcPts val="0"/>
              </a:spcAft>
            </a:pPr>
            <a:endParaRPr lang="en-US" sz="2000" dirty="0">
              <a:effectLst/>
              <a:latin typeface="Arial"/>
              <a:ea typeface="Times New Roman"/>
            </a:endParaRPr>
          </a:p>
        </p:txBody>
      </p:sp>
      <p:sp>
        <p:nvSpPr>
          <p:cNvPr id="5" name="Rectangle 4"/>
          <p:cNvSpPr/>
          <p:nvPr/>
        </p:nvSpPr>
        <p:spPr>
          <a:xfrm>
            <a:off x="152400" y="2532743"/>
            <a:ext cx="2971800" cy="2800767"/>
          </a:xfrm>
          <a:prstGeom prst="rect">
            <a:avLst/>
          </a:prstGeom>
        </p:spPr>
        <p:txBody>
          <a:bodyPr wrap="square">
            <a:spAutoFit/>
          </a:bodyPr>
          <a:lstStyle/>
          <a:p>
            <a:r>
              <a:rPr lang="en-US" sz="1600" dirty="0" smtClean="0"/>
              <a:t>This extruded </a:t>
            </a:r>
            <a:r>
              <a:rPr lang="en-US" sz="1600" dirty="0"/>
              <a:t>aluminum stretcher </a:t>
            </a:r>
            <a:r>
              <a:rPr lang="en-US" sz="1600" dirty="0" smtClean="0"/>
              <a:t>is designed </a:t>
            </a:r>
            <a:r>
              <a:rPr lang="en-US" sz="1600" dirty="0"/>
              <a:t>to transport injury victims.</a:t>
            </a:r>
          </a:p>
          <a:p>
            <a:endParaRPr lang="en-US" sz="1600" dirty="0"/>
          </a:p>
          <a:p>
            <a:r>
              <a:rPr lang="en-US" sz="1600" dirty="0"/>
              <a:t>The </a:t>
            </a:r>
            <a:r>
              <a:rPr lang="en-US" sz="1600" dirty="0" err="1"/>
              <a:t>MedStretch</a:t>
            </a:r>
            <a:r>
              <a:rPr lang="en-US" sz="1600" dirty="0"/>
              <a:t> extruded aluminum stretcher is lightweight and mobile for transporting injury victims.  The compact stretcher design unfolds, sets up quickly and stores easily. </a:t>
            </a:r>
          </a:p>
        </p:txBody>
      </p:sp>
    </p:spTree>
    <p:extLst>
      <p:ext uri="{BB962C8B-B14F-4D97-AF65-F5344CB8AC3E}">
        <p14:creationId xmlns:p14="http://schemas.microsoft.com/office/powerpoint/2010/main" val="153947525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100000"/>
              </a:lnSpc>
              <a:spcAft>
                <a:spcPts val="0"/>
              </a:spcAft>
            </a:pPr>
            <a:r>
              <a:rPr lang="en-US" sz="3200" b="1" dirty="0" smtClean="0">
                <a:solidFill>
                  <a:schemeClr val="tx2">
                    <a:lumMod val="75000"/>
                  </a:schemeClr>
                </a:solidFill>
                <a:effectLst/>
              </a:rPr>
              <a:t>Past Design Competition Winners </a:t>
            </a:r>
            <a:br>
              <a:rPr lang="en-US" sz="3200" b="1" dirty="0" smtClean="0">
                <a:solidFill>
                  <a:schemeClr val="tx2">
                    <a:lumMod val="75000"/>
                  </a:schemeClr>
                </a:solidFill>
                <a:effectLst/>
              </a:rPr>
            </a:br>
            <a:r>
              <a:rPr lang="en-US" sz="3200" b="1" dirty="0" smtClean="0">
                <a:solidFill>
                  <a:schemeClr val="tx2">
                    <a:lumMod val="75000"/>
                  </a:schemeClr>
                </a:solidFill>
                <a:effectLst/>
              </a:rPr>
              <a:t>and Honorable Mentions</a:t>
            </a:r>
            <a:endParaRPr lang="en-US" sz="3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156" y="1143000"/>
            <a:ext cx="7725229" cy="5468015"/>
          </a:xfrm>
          <a:prstGeom prst="rect">
            <a:avLst/>
          </a:prstGeom>
        </p:spPr>
      </p:pic>
      <p:sp>
        <p:nvSpPr>
          <p:cNvPr id="5" name="Text Box 5"/>
          <p:cNvSpPr txBox="1">
            <a:spLocks noChangeArrowheads="1"/>
          </p:cNvSpPr>
          <p:nvPr/>
        </p:nvSpPr>
        <p:spPr bwMode="auto">
          <a:xfrm>
            <a:off x="4265385" y="1378872"/>
            <a:ext cx="41910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smtClean="0">
                <a:solidFill>
                  <a:srgbClr val="0033CC"/>
                </a:solidFill>
              </a:rPr>
              <a:t>2012 Sustainable Design </a:t>
            </a:r>
            <a:r>
              <a:rPr lang="en-US" b="1" dirty="0">
                <a:solidFill>
                  <a:srgbClr val="0033CC"/>
                </a:solidFill>
              </a:rPr>
              <a:t>Award</a:t>
            </a:r>
          </a:p>
        </p:txBody>
      </p:sp>
    </p:spTree>
    <p:extLst>
      <p:ext uri="{BB962C8B-B14F-4D97-AF65-F5344CB8AC3E}">
        <p14:creationId xmlns:p14="http://schemas.microsoft.com/office/powerpoint/2010/main" val="47649767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APOR_ZGreen_#45_SustainableDesign1_small"/>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438400" y="1447800"/>
            <a:ext cx="6324600" cy="497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p:spPr>
        <p:txBody>
          <a:bodyPr/>
          <a:lstStyle/>
          <a:p>
            <a:pPr>
              <a:lnSpc>
                <a:spcPct val="100000"/>
              </a:lnSpc>
            </a:pPr>
            <a:r>
              <a:rPr lang="en-US" sz="3200" b="1" dirty="0">
                <a:solidFill>
                  <a:schemeClr val="tx2">
                    <a:lumMod val="75000"/>
                  </a:schemeClr>
                </a:solidFill>
                <a:effectLst/>
              </a:rPr>
              <a:t>Past Design Competition Winners </a:t>
            </a:r>
            <a:br>
              <a:rPr lang="en-US" sz="3200" b="1" dirty="0">
                <a:solidFill>
                  <a:schemeClr val="tx2">
                    <a:lumMod val="75000"/>
                  </a:schemeClr>
                </a:solidFill>
                <a:effectLst/>
              </a:rPr>
            </a:br>
            <a:r>
              <a:rPr lang="en-US" sz="3200" b="1" dirty="0">
                <a:solidFill>
                  <a:schemeClr val="tx2">
                    <a:lumMod val="75000"/>
                  </a:schemeClr>
                </a:solidFill>
                <a:effectLst/>
              </a:rPr>
              <a:t>and Honorable Mentions</a:t>
            </a:r>
            <a:endParaRPr lang="en-US" sz="3200" dirty="0"/>
          </a:p>
        </p:txBody>
      </p:sp>
      <p:sp>
        <p:nvSpPr>
          <p:cNvPr id="15" name="Rectangle 14"/>
          <p:cNvSpPr/>
          <p:nvPr/>
        </p:nvSpPr>
        <p:spPr>
          <a:xfrm>
            <a:off x="152400" y="2182504"/>
            <a:ext cx="4038600" cy="1015663"/>
          </a:xfrm>
          <a:prstGeom prst="rect">
            <a:avLst/>
          </a:prstGeom>
          <a:solidFill>
            <a:schemeClr val="tx2">
              <a:lumMod val="40000"/>
              <a:lumOff val="60000"/>
            </a:schemeClr>
          </a:solidFill>
        </p:spPr>
        <p:txBody>
          <a:bodyPr wrap="square">
            <a:spAutoFit/>
          </a:bodyPr>
          <a:lstStyle/>
          <a:p>
            <a:pPr marL="0" marR="0">
              <a:spcBef>
                <a:spcPts val="0"/>
              </a:spcBef>
              <a:spcAft>
                <a:spcPts val="0"/>
              </a:spcAft>
            </a:pPr>
            <a:r>
              <a:rPr lang="en-US" sz="2000" b="1" dirty="0" smtClean="0">
                <a:latin typeface="Arial"/>
                <a:ea typeface="Times New Roman"/>
              </a:rPr>
              <a:t>2011 Sustainable Design Award Co-winner</a:t>
            </a:r>
          </a:p>
          <a:p>
            <a:pPr marL="0" marR="0">
              <a:spcBef>
                <a:spcPts val="0"/>
              </a:spcBef>
              <a:spcAft>
                <a:spcPts val="0"/>
              </a:spcAft>
            </a:pPr>
            <a:r>
              <a:rPr lang="en-US" sz="2000" b="1" dirty="0" smtClean="0">
                <a:effectLst/>
                <a:latin typeface="Arial"/>
                <a:ea typeface="Times New Roman"/>
              </a:rPr>
              <a:t>Evaporative Cooling Device</a:t>
            </a:r>
            <a:endParaRPr lang="en-US" sz="2000" dirty="0">
              <a:effectLst/>
              <a:latin typeface="Arial"/>
              <a:ea typeface="Times New Roman"/>
            </a:endParaRPr>
          </a:p>
        </p:txBody>
      </p:sp>
      <p:sp>
        <p:nvSpPr>
          <p:cNvPr id="4" name="Rectangle 3"/>
          <p:cNvSpPr/>
          <p:nvPr/>
        </p:nvSpPr>
        <p:spPr>
          <a:xfrm>
            <a:off x="152400" y="3657600"/>
            <a:ext cx="3276600" cy="2031325"/>
          </a:xfrm>
          <a:prstGeom prst="rect">
            <a:avLst/>
          </a:prstGeom>
          <a:solidFill>
            <a:schemeClr val="bg2"/>
          </a:solidFill>
        </p:spPr>
        <p:txBody>
          <a:bodyPr wrap="square">
            <a:spAutoFit/>
          </a:bodyPr>
          <a:lstStyle/>
          <a:p>
            <a:r>
              <a:rPr lang="en-US" dirty="0" smtClean="0"/>
              <a:t>VAPOR is </a:t>
            </a:r>
            <a:r>
              <a:rPr lang="en-US" dirty="0"/>
              <a:t>a portable cooling canister based on the pot-in-pot system commonly used in Northern Africa. The VAPOR is an elegantly simple device that keeps food items cool by using evaporative cooling.</a:t>
            </a:r>
          </a:p>
        </p:txBody>
      </p:sp>
    </p:spTree>
    <p:extLst>
      <p:ext uri="{BB962C8B-B14F-4D97-AF65-F5344CB8AC3E}">
        <p14:creationId xmlns:p14="http://schemas.microsoft.com/office/powerpoint/2010/main" val="977474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1181100"/>
            <a:ext cx="8991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10772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Strong, lightweight aluminum extrusions are used throughout the transportation market.</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352800" y="2286000"/>
            <a:ext cx="5623389" cy="4419047"/>
          </a:xfrm>
        </p:spPr>
      </p:pic>
      <p:sp>
        <p:nvSpPr>
          <p:cNvPr id="2" name="Title 1"/>
          <p:cNvSpPr>
            <a:spLocks noGrp="1"/>
          </p:cNvSpPr>
          <p:nvPr>
            <p:ph type="title"/>
          </p:nvPr>
        </p:nvSpPr>
        <p:spPr>
          <a:xfrm>
            <a:off x="457200" y="0"/>
            <a:ext cx="8229600" cy="1143000"/>
          </a:xfrm>
        </p:spPr>
        <p:txBody>
          <a:bodyPr/>
          <a:lstStyle/>
          <a:p>
            <a:pPr>
              <a:lnSpc>
                <a:spcPct val="100000"/>
              </a:lnSpc>
            </a:pPr>
            <a:r>
              <a:rPr lang="en-US" sz="3200" b="1" dirty="0">
                <a:solidFill>
                  <a:schemeClr val="tx2">
                    <a:lumMod val="75000"/>
                  </a:schemeClr>
                </a:solidFill>
                <a:effectLst/>
              </a:rPr>
              <a:t>Past Design Competition Winners </a:t>
            </a:r>
            <a:br>
              <a:rPr lang="en-US" sz="3200" b="1" dirty="0">
                <a:solidFill>
                  <a:schemeClr val="tx2">
                    <a:lumMod val="75000"/>
                  </a:schemeClr>
                </a:solidFill>
                <a:effectLst/>
              </a:rPr>
            </a:br>
            <a:r>
              <a:rPr lang="en-US" sz="3200" b="1" dirty="0">
                <a:solidFill>
                  <a:schemeClr val="tx2">
                    <a:lumMod val="75000"/>
                  </a:schemeClr>
                </a:solidFill>
                <a:effectLst/>
              </a:rPr>
              <a:t>and Honorable Mentions</a:t>
            </a:r>
            <a:endParaRPr lang="en-US" sz="3200" dirty="0"/>
          </a:p>
        </p:txBody>
      </p:sp>
      <p:sp>
        <p:nvSpPr>
          <p:cNvPr id="15" name="Rectangle 14"/>
          <p:cNvSpPr/>
          <p:nvPr/>
        </p:nvSpPr>
        <p:spPr>
          <a:xfrm>
            <a:off x="3048000" y="1139371"/>
            <a:ext cx="4114800" cy="1015663"/>
          </a:xfrm>
          <a:prstGeom prst="rect">
            <a:avLst/>
          </a:prstGeom>
          <a:solidFill>
            <a:schemeClr val="accent5">
              <a:lumMod val="20000"/>
              <a:lumOff val="80000"/>
            </a:schemeClr>
          </a:solidFill>
        </p:spPr>
        <p:txBody>
          <a:bodyPr wrap="square">
            <a:spAutoFit/>
          </a:bodyPr>
          <a:lstStyle/>
          <a:p>
            <a:pPr marL="0" marR="0">
              <a:spcBef>
                <a:spcPts val="0"/>
              </a:spcBef>
              <a:spcAft>
                <a:spcPts val="0"/>
              </a:spcAft>
            </a:pPr>
            <a:r>
              <a:rPr lang="en-US" sz="2000" b="1" dirty="0" smtClean="0">
                <a:latin typeface="Arial"/>
                <a:ea typeface="Times New Roman"/>
              </a:rPr>
              <a:t>2011 Sustainable Design Award Co-winner</a:t>
            </a:r>
          </a:p>
          <a:p>
            <a:pPr marL="0" marR="0">
              <a:spcBef>
                <a:spcPts val="0"/>
              </a:spcBef>
              <a:spcAft>
                <a:spcPts val="0"/>
              </a:spcAft>
            </a:pPr>
            <a:r>
              <a:rPr lang="en-US" sz="2000" b="1" dirty="0" smtClean="0">
                <a:effectLst/>
                <a:latin typeface="Arial"/>
                <a:ea typeface="Times New Roman"/>
              </a:rPr>
              <a:t>Hydroponic Gardening System</a:t>
            </a:r>
            <a:endParaRPr lang="en-US" sz="2000" dirty="0">
              <a:effectLst/>
              <a:latin typeface="Arial"/>
              <a:ea typeface="Times New Roman"/>
            </a:endParaRPr>
          </a:p>
        </p:txBody>
      </p:sp>
      <p:sp>
        <p:nvSpPr>
          <p:cNvPr id="5" name="Rectangle 4"/>
          <p:cNvSpPr/>
          <p:nvPr/>
        </p:nvSpPr>
        <p:spPr>
          <a:xfrm>
            <a:off x="76200" y="2467429"/>
            <a:ext cx="3200400" cy="3785652"/>
          </a:xfrm>
          <a:prstGeom prst="rect">
            <a:avLst/>
          </a:prstGeom>
          <a:solidFill>
            <a:schemeClr val="accent5">
              <a:lumMod val="20000"/>
              <a:lumOff val="80000"/>
            </a:schemeClr>
          </a:solidFill>
        </p:spPr>
        <p:txBody>
          <a:bodyPr wrap="square">
            <a:spAutoFit/>
          </a:bodyPr>
          <a:lstStyle/>
          <a:p>
            <a:r>
              <a:rPr lang="en-US" sz="1600" dirty="0"/>
              <a:t>This urban gardening solution provides a cost-effective method for growing fresh vegetables in areas where land for traditional gardens is not available, such as driveways, rooftops, porches, and basements. </a:t>
            </a:r>
            <a:r>
              <a:rPr lang="en-US" sz="1600" dirty="0" smtClean="0"/>
              <a:t>The </a:t>
            </a:r>
            <a:r>
              <a:rPr lang="en-US" sz="1600" dirty="0"/>
              <a:t>single–extrusion design accommodates cavities for water, sand, nutrient solution, filter media, and a heating </a:t>
            </a:r>
            <a:r>
              <a:rPr lang="en-US" sz="1600" dirty="0" smtClean="0"/>
              <a:t>element and </a:t>
            </a:r>
            <a:r>
              <a:rPr lang="en-US" sz="1600" dirty="0"/>
              <a:t>takes full advantage of the ability to build in functionality and even takes advantage of aluminum’s heat transfer capabilities.</a:t>
            </a:r>
          </a:p>
        </p:txBody>
      </p:sp>
    </p:spTree>
    <p:extLst>
      <p:ext uri="{BB962C8B-B14F-4D97-AF65-F5344CB8AC3E}">
        <p14:creationId xmlns:p14="http://schemas.microsoft.com/office/powerpoint/2010/main" val="97747455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nSpc>
                <a:spcPct val="100000"/>
              </a:lnSpc>
            </a:pPr>
            <a:r>
              <a:rPr lang="en-US" sz="3200" b="1" dirty="0">
                <a:solidFill>
                  <a:schemeClr val="tx2">
                    <a:lumMod val="75000"/>
                  </a:schemeClr>
                </a:solidFill>
                <a:effectLst/>
              </a:rPr>
              <a:t>Past Design Competition Winners </a:t>
            </a:r>
            <a:br>
              <a:rPr lang="en-US" sz="3200" b="1" dirty="0">
                <a:solidFill>
                  <a:schemeClr val="tx2">
                    <a:lumMod val="75000"/>
                  </a:schemeClr>
                </a:solidFill>
                <a:effectLst/>
              </a:rPr>
            </a:br>
            <a:r>
              <a:rPr lang="en-US" sz="3200" b="1" dirty="0">
                <a:solidFill>
                  <a:schemeClr val="tx2">
                    <a:lumMod val="75000"/>
                  </a:schemeClr>
                </a:solidFill>
                <a:effectLst/>
              </a:rPr>
              <a:t>and Honorable Mentions</a:t>
            </a:r>
            <a:endParaRPr lang="en-US" sz="3200" dirty="0"/>
          </a:p>
        </p:txBody>
      </p:sp>
      <p:pic>
        <p:nvPicPr>
          <p:cNvPr id="12" name="Content Placeholder 11"/>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561418" y="1219200"/>
            <a:ext cx="4470400" cy="3352800"/>
          </a:xfrm>
        </p:spPr>
      </p:pic>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7800" y="3352800"/>
            <a:ext cx="4394200" cy="3295650"/>
          </a:xfrm>
          <a:prstGeom prst="rect">
            <a:avLst/>
          </a:prstGeom>
        </p:spPr>
      </p:pic>
      <p:sp>
        <p:nvSpPr>
          <p:cNvPr id="15" name="Rectangle 14"/>
          <p:cNvSpPr/>
          <p:nvPr/>
        </p:nvSpPr>
        <p:spPr>
          <a:xfrm>
            <a:off x="685800" y="1295400"/>
            <a:ext cx="3581400" cy="707886"/>
          </a:xfrm>
          <a:prstGeom prst="rect">
            <a:avLst/>
          </a:prstGeom>
          <a:solidFill>
            <a:schemeClr val="accent5">
              <a:lumMod val="20000"/>
              <a:lumOff val="80000"/>
            </a:schemeClr>
          </a:solidFill>
        </p:spPr>
        <p:txBody>
          <a:bodyPr wrap="square">
            <a:spAutoFit/>
          </a:bodyPr>
          <a:lstStyle/>
          <a:p>
            <a:pPr marL="0" marR="0">
              <a:spcBef>
                <a:spcPts val="0"/>
              </a:spcBef>
              <a:spcAft>
                <a:spcPts val="0"/>
              </a:spcAft>
            </a:pPr>
            <a:r>
              <a:rPr lang="en-US" sz="2000" b="1" dirty="0" smtClean="0">
                <a:latin typeface="Arial"/>
                <a:ea typeface="Times New Roman"/>
              </a:rPr>
              <a:t>2010 Grand Prize</a:t>
            </a:r>
          </a:p>
          <a:p>
            <a:pPr marL="0" marR="0">
              <a:spcBef>
                <a:spcPts val="0"/>
              </a:spcBef>
              <a:spcAft>
                <a:spcPts val="0"/>
              </a:spcAft>
            </a:pPr>
            <a:r>
              <a:rPr lang="en-US" sz="2000" b="1" dirty="0" smtClean="0">
                <a:effectLst/>
                <a:latin typeface="Arial"/>
                <a:ea typeface="Times New Roman"/>
              </a:rPr>
              <a:t>Hanging LED Light Fixture</a:t>
            </a:r>
            <a:endParaRPr lang="en-US" sz="2000" dirty="0">
              <a:effectLst/>
              <a:latin typeface="Arial"/>
              <a:ea typeface="Times New Roman"/>
            </a:endParaRPr>
          </a:p>
        </p:txBody>
      </p:sp>
      <p:sp>
        <p:nvSpPr>
          <p:cNvPr id="16" name="Rectangle 15"/>
          <p:cNvSpPr/>
          <p:nvPr/>
        </p:nvSpPr>
        <p:spPr>
          <a:xfrm>
            <a:off x="177800" y="2231886"/>
            <a:ext cx="4394200" cy="954107"/>
          </a:xfrm>
          <a:prstGeom prst="rect">
            <a:avLst/>
          </a:prstGeom>
        </p:spPr>
        <p:txBody>
          <a:bodyPr wrap="square">
            <a:spAutoFit/>
          </a:bodyPr>
          <a:lstStyle/>
          <a:p>
            <a:r>
              <a:rPr lang="en-US" sz="1400" b="1" dirty="0" smtClean="0"/>
              <a:t>EXCELLENT STUDENT ENTRY EXAMPLE</a:t>
            </a:r>
          </a:p>
          <a:p>
            <a:r>
              <a:rPr lang="en-US" sz="1400" dirty="0" smtClean="0"/>
              <a:t>The 2010 Grand </a:t>
            </a:r>
            <a:r>
              <a:rPr lang="en-US" sz="1400" dirty="0"/>
              <a:t>Prize was awarded to a student </a:t>
            </a:r>
            <a:r>
              <a:rPr lang="en-US" sz="1400" dirty="0" smtClean="0"/>
              <a:t>entry. The Grand Prize is only awarded in combined Student &amp; Professional competition years. </a:t>
            </a:r>
            <a:endParaRPr lang="en-US" sz="1400" dirty="0"/>
          </a:p>
        </p:txBody>
      </p:sp>
      <p:sp>
        <p:nvSpPr>
          <p:cNvPr id="17" name="Rectangle 16"/>
          <p:cNvSpPr/>
          <p:nvPr/>
        </p:nvSpPr>
        <p:spPr>
          <a:xfrm>
            <a:off x="4582886" y="4538790"/>
            <a:ext cx="4484914" cy="2031325"/>
          </a:xfrm>
          <a:prstGeom prst="rect">
            <a:avLst/>
          </a:prstGeom>
          <a:solidFill>
            <a:schemeClr val="bg1">
              <a:lumMod val="85000"/>
            </a:schemeClr>
          </a:solidFill>
        </p:spPr>
        <p:txBody>
          <a:bodyPr wrap="square">
            <a:spAutoFit/>
          </a:bodyPr>
          <a:lstStyle/>
          <a:p>
            <a:pPr algn="ctr"/>
            <a:r>
              <a:rPr lang="en-US" sz="1400" dirty="0" smtClean="0"/>
              <a:t>“LED </a:t>
            </a:r>
            <a:r>
              <a:rPr lang="en-US" sz="1400" dirty="0"/>
              <a:t>light fixtures must properly dissipate </a:t>
            </a:r>
            <a:r>
              <a:rPr lang="en-US" sz="1400" dirty="0" smtClean="0"/>
              <a:t>heat </a:t>
            </a:r>
            <a:r>
              <a:rPr lang="en-US" sz="1400" dirty="0"/>
              <a:t>generated by LEDs to ensure high efficiency and long life</a:t>
            </a:r>
            <a:r>
              <a:rPr lang="en-US" sz="1400" dirty="0" smtClean="0"/>
              <a:t>. “</a:t>
            </a:r>
            <a:r>
              <a:rPr lang="en-US" sz="1400" dirty="0"/>
              <a:t>Integrated designs can include </a:t>
            </a:r>
            <a:r>
              <a:rPr lang="en-US" sz="1400" dirty="0" err="1"/>
              <a:t>heatsink</a:t>
            </a:r>
            <a:r>
              <a:rPr lang="en-US" sz="1400" dirty="0"/>
              <a:t> fins, slots, optical cavities, mounting rails, </a:t>
            </a:r>
            <a:r>
              <a:rPr lang="en-US" sz="1400" dirty="0" smtClean="0"/>
              <a:t>screw </a:t>
            </a:r>
            <a:r>
              <a:rPr lang="en-US" sz="1400" dirty="0"/>
              <a:t>bosses—all necessary for LED fixtures. Increased design integration reduces part count and cost,” </a:t>
            </a:r>
            <a:r>
              <a:rPr lang="en-US" sz="1400" dirty="0" smtClean="0"/>
              <a:t>noted the designer. “Also</a:t>
            </a:r>
            <a:r>
              <a:rPr lang="en-US" sz="1400" dirty="0"/>
              <a:t>, smooth extrusions need little to no finishing to make thermal interfaces, unlike die casting which must be machined and results in a higher cost</a:t>
            </a:r>
            <a:r>
              <a:rPr lang="en-US" sz="1400" dirty="0" smtClean="0"/>
              <a:t>." </a:t>
            </a:r>
            <a:endParaRPr lang="en-US" sz="1400" dirty="0"/>
          </a:p>
        </p:txBody>
      </p:sp>
    </p:spTree>
    <p:extLst>
      <p:ext uri="{BB962C8B-B14F-4D97-AF65-F5344CB8AC3E}">
        <p14:creationId xmlns:p14="http://schemas.microsoft.com/office/powerpoint/2010/main" val="200428552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pPr>
              <a:lnSpc>
                <a:spcPct val="100000"/>
              </a:lnSpc>
            </a:pPr>
            <a:r>
              <a:rPr lang="en-US" sz="2800" b="1" dirty="0">
                <a:solidFill>
                  <a:schemeClr val="tx2">
                    <a:lumMod val="75000"/>
                  </a:schemeClr>
                </a:solidFill>
                <a:effectLst/>
              </a:rPr>
              <a:t>Past Design Competition Winners </a:t>
            </a:r>
            <a:br>
              <a:rPr lang="en-US" sz="2800" b="1" dirty="0">
                <a:solidFill>
                  <a:schemeClr val="tx2">
                    <a:lumMod val="75000"/>
                  </a:schemeClr>
                </a:solidFill>
                <a:effectLst/>
              </a:rPr>
            </a:br>
            <a:r>
              <a:rPr lang="en-US" sz="2800" b="1" dirty="0">
                <a:solidFill>
                  <a:schemeClr val="tx2">
                    <a:lumMod val="75000"/>
                  </a:schemeClr>
                </a:solidFill>
                <a:effectLst/>
              </a:rPr>
              <a:t>and Honorable Mentions</a:t>
            </a:r>
            <a:endParaRPr lang="en-US" sz="2800"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8600" y="2362200"/>
            <a:ext cx="5963186" cy="3895948"/>
          </a:xfrm>
        </p:spPr>
      </p:pic>
      <p:sp>
        <p:nvSpPr>
          <p:cNvPr id="8" name="Text Box 5"/>
          <p:cNvSpPr txBox="1">
            <a:spLocks noChangeArrowheads="1"/>
          </p:cNvSpPr>
          <p:nvPr/>
        </p:nvSpPr>
        <p:spPr bwMode="auto">
          <a:xfrm>
            <a:off x="381000" y="1676400"/>
            <a:ext cx="41910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smtClean="0">
                <a:solidFill>
                  <a:srgbClr val="0033CC"/>
                </a:solidFill>
              </a:rPr>
              <a:t>2010 Sustainable Design </a:t>
            </a:r>
            <a:r>
              <a:rPr lang="en-US" b="1" dirty="0">
                <a:solidFill>
                  <a:srgbClr val="0033CC"/>
                </a:solidFill>
              </a:rPr>
              <a:t>Award</a:t>
            </a:r>
          </a:p>
        </p:txBody>
      </p:sp>
      <p:sp>
        <p:nvSpPr>
          <p:cNvPr id="9" name="Rectangle 8"/>
          <p:cNvSpPr/>
          <p:nvPr/>
        </p:nvSpPr>
        <p:spPr>
          <a:xfrm>
            <a:off x="6255657" y="1676400"/>
            <a:ext cx="2895600" cy="4247317"/>
          </a:xfrm>
          <a:prstGeom prst="rect">
            <a:avLst/>
          </a:prstGeom>
        </p:spPr>
        <p:txBody>
          <a:bodyPr wrap="square">
            <a:spAutoFit/>
          </a:bodyPr>
          <a:lstStyle/>
          <a:p>
            <a:r>
              <a:rPr lang="en-US" dirty="0" smtClean="0"/>
              <a:t>Innovative </a:t>
            </a:r>
            <a:r>
              <a:rPr lang="en-US" dirty="0"/>
              <a:t>water filtration/purification </a:t>
            </a:r>
            <a:r>
              <a:rPr lang="en-US" dirty="0" smtClean="0"/>
              <a:t>system uses extruded </a:t>
            </a:r>
            <a:r>
              <a:rPr lang="en-US" dirty="0"/>
              <a:t>aluminum </a:t>
            </a:r>
            <a:r>
              <a:rPr lang="en-US" dirty="0" smtClean="0"/>
              <a:t>to exploit </a:t>
            </a:r>
            <a:r>
              <a:rPr lang="en-US" dirty="0"/>
              <a:t>many of the design possibilities that the aluminum extrusion process provides. </a:t>
            </a:r>
            <a:r>
              <a:rPr lang="en-US" dirty="0" smtClean="0"/>
              <a:t>A </a:t>
            </a:r>
            <a:r>
              <a:rPr lang="en-US" dirty="0"/>
              <a:t>single profile </a:t>
            </a:r>
            <a:r>
              <a:rPr lang="en-US" dirty="0" smtClean="0"/>
              <a:t>is used to </a:t>
            </a:r>
            <a:r>
              <a:rPr lang="en-US" dirty="0"/>
              <a:t>form both halves of the main compartment and integrates filter guides in the extrusion design so that minimal post-extrusion fabrication is needed. </a:t>
            </a:r>
          </a:p>
        </p:txBody>
      </p:sp>
    </p:spTree>
    <p:extLst>
      <p:ext uri="{BB962C8B-B14F-4D97-AF65-F5344CB8AC3E}">
        <p14:creationId xmlns:p14="http://schemas.microsoft.com/office/powerpoint/2010/main" val="23432267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p:nvPr>
        </p:nvSpPr>
        <p:spPr>
          <a:xfrm>
            <a:off x="1219200" y="762000"/>
            <a:ext cx="7277100" cy="1143000"/>
          </a:xfrm>
        </p:spPr>
        <p:txBody>
          <a:bodyPr/>
          <a:lstStyle/>
          <a:p>
            <a:pPr algn="ctr">
              <a:defRPr/>
            </a:pPr>
            <a:r>
              <a:rPr lang="en-US" sz="3600" b="1" dirty="0" smtClean="0">
                <a:solidFill>
                  <a:schemeClr val="tx2">
                    <a:lumMod val="75000"/>
                  </a:schemeClr>
                </a:solidFill>
                <a:effectLst/>
                <a:latin typeface="Arial Black" pitchFamily="34" charset="0"/>
              </a:rPr>
              <a:t>www.ETFdesign.org</a:t>
            </a:r>
          </a:p>
        </p:txBody>
      </p:sp>
      <p:sp>
        <p:nvSpPr>
          <p:cNvPr id="168963" name="Rectangle 3"/>
          <p:cNvSpPr>
            <a:spLocks noGrp="1"/>
          </p:cNvSpPr>
          <p:nvPr>
            <p:ph idx="1"/>
          </p:nvPr>
        </p:nvSpPr>
        <p:spPr>
          <a:xfrm>
            <a:off x="304800" y="1905000"/>
            <a:ext cx="8610600" cy="3943492"/>
          </a:xfrm>
          <a:solidFill>
            <a:schemeClr val="accent2">
              <a:lumMod val="20000"/>
              <a:lumOff val="80000"/>
            </a:schemeClr>
          </a:solidFill>
        </p:spPr>
        <p:txBody>
          <a:bodyPr>
            <a:normAutofit/>
          </a:bodyPr>
          <a:lstStyle/>
          <a:p>
            <a:r>
              <a:rPr lang="en-US" dirty="0" smtClean="0">
                <a:solidFill>
                  <a:schemeClr val="tx2">
                    <a:lumMod val="75000"/>
                  </a:schemeClr>
                </a:solidFill>
              </a:rPr>
              <a:t>Website contains contest information, design resources, and more.</a:t>
            </a:r>
          </a:p>
          <a:p>
            <a:r>
              <a:rPr lang="en-US" dirty="0" smtClean="0">
                <a:solidFill>
                  <a:schemeClr val="tx2">
                    <a:lumMod val="75000"/>
                  </a:schemeClr>
                </a:solidFill>
              </a:rPr>
              <a:t>Download the Call for Entries, including Entry Form from the website</a:t>
            </a:r>
          </a:p>
          <a:p>
            <a:r>
              <a:rPr lang="en-US" dirty="0" smtClean="0">
                <a:solidFill>
                  <a:schemeClr val="tx2">
                    <a:lumMod val="75000"/>
                  </a:schemeClr>
                </a:solidFill>
              </a:rPr>
              <a:t>Entries are due </a:t>
            </a:r>
            <a:r>
              <a:rPr lang="en-US" b="1" dirty="0" smtClean="0">
                <a:solidFill>
                  <a:srgbClr val="C00000"/>
                </a:solidFill>
              </a:rPr>
              <a:t>March </a:t>
            </a:r>
            <a:r>
              <a:rPr lang="en-US" b="1" dirty="0" smtClean="0">
                <a:solidFill>
                  <a:srgbClr val="C00000"/>
                </a:solidFill>
              </a:rPr>
              <a:t>30, 2015 </a:t>
            </a:r>
            <a:endParaRPr lang="en-US" b="1" dirty="0" smtClean="0">
              <a:solidFill>
                <a:srgbClr val="C00000"/>
              </a:solidFill>
            </a:endParaRPr>
          </a:p>
          <a:p>
            <a:pPr lvl="1"/>
            <a:r>
              <a:rPr lang="en-US" dirty="0" smtClean="0">
                <a:solidFill>
                  <a:schemeClr val="tx2">
                    <a:lumMod val="75000"/>
                  </a:schemeClr>
                </a:solidFill>
              </a:rPr>
              <a:t>(see Entry Form for details)</a:t>
            </a:r>
            <a:r>
              <a:rPr lang="en-US" dirty="0" smtClean="0"/>
              <a:t/>
            </a:r>
            <a:br>
              <a:rPr lang="en-US" dirty="0" smtClean="0"/>
            </a:br>
            <a:endParaRPr lang="en-US" dirty="0" smtClean="0"/>
          </a:p>
          <a:p>
            <a:pPr algn="ctr">
              <a:buFont typeface="Wingdings 2" pitchFamily="18" charset="2"/>
              <a:buNone/>
            </a:pPr>
            <a:r>
              <a:rPr lang="en-US" dirty="0" smtClean="0">
                <a:solidFill>
                  <a:schemeClr val="tx2">
                    <a:lumMod val="75000"/>
                  </a:schemeClr>
                </a:solidFill>
              </a:rPr>
              <a:t>General Aluminum Extrusion information and resources:</a:t>
            </a:r>
            <a:r>
              <a:rPr lang="en-US" sz="1100" dirty="0" smtClean="0">
                <a:solidFill>
                  <a:schemeClr val="tx2">
                    <a:lumMod val="75000"/>
                  </a:schemeClr>
                </a:solidFill>
              </a:rPr>
              <a:t> </a:t>
            </a:r>
            <a:r>
              <a:rPr lang="en-US" sz="3200" dirty="0" smtClean="0">
                <a:solidFill>
                  <a:schemeClr val="tx2">
                    <a:lumMod val="75000"/>
                  </a:schemeClr>
                </a:solidFill>
                <a:latin typeface="Arial Black" pitchFamily="34" charset="0"/>
              </a:rPr>
              <a:t>www.AEC.org</a:t>
            </a:r>
          </a:p>
          <a:p>
            <a:endParaRPr lang="en-US" dirty="0" smtClean="0"/>
          </a:p>
        </p:txBody>
      </p:sp>
      <p:sp>
        <p:nvSpPr>
          <p:cNvPr id="168964" name="Text Box 4"/>
          <p:cNvSpPr txBox="1">
            <a:spLocks noChangeArrowheads="1"/>
          </p:cNvSpPr>
          <p:nvPr/>
        </p:nvSpPr>
        <p:spPr bwMode="auto">
          <a:xfrm>
            <a:off x="1600200" y="381000"/>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pPr>
            <a:r>
              <a:rPr lang="en-US" sz="2400" b="1" dirty="0" smtClean="0">
                <a:latin typeface="Verdana" pitchFamily="34" charset="0"/>
              </a:rPr>
              <a:t>Aluminum </a:t>
            </a:r>
            <a:r>
              <a:rPr lang="en-US" sz="2400" b="1" dirty="0">
                <a:latin typeface="Verdana" pitchFamily="34" charset="0"/>
              </a:rPr>
              <a:t>Extrusion Design Competition</a:t>
            </a:r>
          </a:p>
        </p:txBody>
      </p:sp>
      <p:pic>
        <p:nvPicPr>
          <p:cNvPr id="168965" name="Picture 5" descr="ETF 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4478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86200" y="5848492"/>
            <a:ext cx="2020661" cy="5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sz="4800" b="1" u="sng" smtClean="0"/>
              <a:t>List of LINKS</a:t>
            </a:r>
            <a:br>
              <a:rPr lang="en-US" sz="4800" b="1" u="sng" smtClean="0"/>
            </a:br>
            <a:endParaRPr lang="en-US" smtClean="0"/>
          </a:p>
        </p:txBody>
      </p:sp>
      <p:sp>
        <p:nvSpPr>
          <p:cNvPr id="224259" name="Content Placeholder 2"/>
          <p:cNvSpPr>
            <a:spLocks noGrp="1"/>
          </p:cNvSpPr>
          <p:nvPr>
            <p:ph idx="1"/>
          </p:nvPr>
        </p:nvSpPr>
        <p:spPr>
          <a:xfrm>
            <a:off x="0" y="1295400"/>
            <a:ext cx="9144000" cy="4525963"/>
          </a:xfrm>
        </p:spPr>
        <p:txBody>
          <a:bodyPr>
            <a:normAutofit fontScale="92500" lnSpcReduction="20000"/>
          </a:bodyPr>
          <a:lstStyle/>
          <a:p>
            <a:pPr lvl="1">
              <a:lnSpc>
                <a:spcPct val="200000"/>
              </a:lnSpc>
            </a:pPr>
            <a:r>
              <a:rPr lang="en-US" sz="2000" smtClean="0"/>
              <a:t>Aluminum Association – </a:t>
            </a:r>
            <a:r>
              <a:rPr lang="en-US" sz="2000" smtClean="0">
                <a:hlinkClick r:id="rId2"/>
              </a:rPr>
              <a:t>www.aluminum.org</a:t>
            </a:r>
            <a:endParaRPr lang="en-US" sz="2000" smtClean="0"/>
          </a:p>
          <a:p>
            <a:pPr lvl="1">
              <a:lnSpc>
                <a:spcPct val="200000"/>
              </a:lnSpc>
            </a:pPr>
            <a:r>
              <a:rPr lang="en-US" sz="2000" smtClean="0"/>
              <a:t>The European Aluminium Association – </a:t>
            </a:r>
            <a:r>
              <a:rPr lang="en-US" sz="2000" u="sng" smtClean="0">
                <a:hlinkClick r:id="rId3"/>
              </a:rPr>
              <a:t>www.eaa.net</a:t>
            </a:r>
            <a:r>
              <a:rPr lang="en-US" sz="2000" smtClean="0"/>
              <a:t> </a:t>
            </a:r>
          </a:p>
          <a:p>
            <a:pPr lvl="1">
              <a:lnSpc>
                <a:spcPct val="200000"/>
              </a:lnSpc>
            </a:pPr>
            <a:r>
              <a:rPr lang="en-US" sz="2000" smtClean="0"/>
              <a:t>The International Aluminium Institute – </a:t>
            </a:r>
            <a:r>
              <a:rPr lang="en-US" sz="2000" u="sng" smtClean="0">
                <a:hlinkClick r:id="rId4"/>
              </a:rPr>
              <a:t>www.world-aluminium.org</a:t>
            </a:r>
            <a:r>
              <a:rPr lang="en-US" sz="2000" smtClean="0"/>
              <a:t> </a:t>
            </a:r>
          </a:p>
          <a:p>
            <a:pPr lvl="1">
              <a:lnSpc>
                <a:spcPct val="200000"/>
              </a:lnSpc>
            </a:pPr>
            <a:r>
              <a:rPr lang="en-US" sz="2000" smtClean="0"/>
              <a:t>German Aluminium Association (GDA) - </a:t>
            </a:r>
            <a:r>
              <a:rPr lang="en-US" sz="2000" u="sng" smtClean="0">
                <a:hlinkClick r:id="rId5"/>
              </a:rPr>
              <a:t>www.aluinfo.de/</a:t>
            </a:r>
            <a:r>
              <a:rPr lang="en-US" sz="2000" i="1" smtClean="0"/>
              <a:t> </a:t>
            </a:r>
            <a:endParaRPr lang="en-US" sz="2000" smtClean="0"/>
          </a:p>
          <a:p>
            <a:pPr lvl="1">
              <a:lnSpc>
                <a:spcPct val="200000"/>
              </a:lnSpc>
            </a:pPr>
            <a:r>
              <a:rPr lang="en-US" sz="2000" smtClean="0"/>
              <a:t>The Aluminum Anodizer’s Council – </a:t>
            </a:r>
            <a:r>
              <a:rPr lang="en-US" sz="2000" u="sng" smtClean="0">
                <a:hlinkClick r:id="rId6"/>
              </a:rPr>
              <a:t>www.anodizing.org</a:t>
            </a:r>
            <a:endParaRPr lang="en-US" sz="2000" smtClean="0"/>
          </a:p>
          <a:p>
            <a:pPr lvl="1">
              <a:lnSpc>
                <a:spcPct val="200000"/>
              </a:lnSpc>
            </a:pPr>
            <a:r>
              <a:rPr lang="en-US" sz="2000" smtClean="0"/>
              <a:t>The </a:t>
            </a:r>
            <a:r>
              <a:rPr lang="en-US" sz="2000" i="1" smtClean="0"/>
              <a:t>American Architectural Manufacturers Assoc.</a:t>
            </a:r>
            <a:r>
              <a:rPr lang="en-US" sz="2000" smtClean="0"/>
              <a:t> –</a:t>
            </a:r>
            <a:r>
              <a:rPr lang="en-US" sz="2000" u="sng" smtClean="0">
                <a:hlinkClick r:id="rId7"/>
              </a:rPr>
              <a:t>www.aamanet.org</a:t>
            </a:r>
            <a:r>
              <a:rPr lang="en-US" sz="1600" u="sng" smtClean="0"/>
              <a:t/>
            </a:r>
            <a:br>
              <a:rPr lang="en-US" sz="1600" u="sng" smtClean="0"/>
            </a:br>
            <a:endParaRPr lang="en-US" sz="3200" i="1" smtClean="0"/>
          </a:p>
        </p:txBody>
      </p:sp>
    </p:spTree>
    <p:extLst>
      <p:ext uri="{BB962C8B-B14F-4D97-AF65-F5344CB8AC3E}">
        <p14:creationId xmlns:p14="http://schemas.microsoft.com/office/powerpoint/2010/main" val="834798578"/>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4294967295"/>
          </p:nvPr>
        </p:nvSpPr>
        <p:spPr>
          <a:xfrm>
            <a:off x="0" y="152400"/>
            <a:ext cx="8991600" cy="6705600"/>
          </a:xfrm>
        </p:spPr>
        <p:txBody>
          <a:bodyPr>
            <a:normAutofit/>
          </a:bodyPr>
          <a:lstStyle/>
          <a:p>
            <a:pPr>
              <a:defRPr/>
            </a:pPr>
            <a:r>
              <a:rPr lang="en-US" sz="2400" b="1" u="sng" dirty="0" smtClean="0"/>
              <a:t>Other Useful Publications from the Aluminum Association</a:t>
            </a:r>
          </a:p>
          <a:p>
            <a:pPr>
              <a:buFont typeface="Wingdings 2" pitchFamily="18" charset="2"/>
              <a:buNone/>
              <a:defRPr/>
            </a:pPr>
            <a:endParaRPr lang="en-US" sz="1200" dirty="0" smtClean="0"/>
          </a:p>
          <a:p>
            <a:pPr lvl="1">
              <a:defRPr/>
            </a:pPr>
            <a:r>
              <a:rPr lang="en-US" sz="2800" b="1" u="sng" dirty="0" smtClean="0"/>
              <a:t>Aluminum standards and data</a:t>
            </a:r>
            <a:endParaRPr lang="en-US" sz="2800" b="1" dirty="0" smtClean="0"/>
          </a:p>
          <a:p>
            <a:pPr lvl="1">
              <a:defRPr/>
            </a:pPr>
            <a:r>
              <a:rPr lang="en-US" sz="1050" dirty="0" smtClean="0"/>
              <a:t>This reference contains: nominal and specified chemical compositions of alloys; typical mechanical and physical properties of commonly used commercial alloys; mechanical property limits; information on comparative characteristics and applications; definitions, and dimensional tolerances for semi-fabricated products. The new 2009 edition contains the latest information from the 2009 American National Standards for wrought aluminum and aluminum alloys. In addition, the Terminology Section has been reorganized and harmonized with international definitions. All of this is included in a convenient format, in either print or CD versions. The publication is available in both metric and US customary units.  </a:t>
            </a:r>
          </a:p>
          <a:p>
            <a:pPr lvl="2">
              <a:defRPr/>
            </a:pPr>
            <a:r>
              <a:rPr lang="en-US" sz="1400" dirty="0" smtClean="0"/>
              <a:t>Available at: </a:t>
            </a:r>
            <a:r>
              <a:rPr lang="en-US" sz="1400" u="sng" dirty="0" smtClean="0">
                <a:hlinkClick r:id="rId2"/>
              </a:rPr>
              <a:t>http://www.aluminum.org/Content/NavigationMenu/BookStore/WhatsNew1/default.htm</a:t>
            </a:r>
            <a:r>
              <a:rPr lang="en-US" sz="1400" u="sng" dirty="0" smtClean="0"/>
              <a:t/>
            </a:r>
            <a:br>
              <a:rPr lang="en-US" sz="1400" u="sng" dirty="0" smtClean="0"/>
            </a:br>
            <a:r>
              <a:rPr lang="en-US" sz="1400" dirty="0" smtClean="0"/>
              <a:t> (also available by calling 301-645-0756). </a:t>
            </a:r>
          </a:p>
          <a:p>
            <a:pPr lvl="1">
              <a:defRPr/>
            </a:pPr>
            <a:endParaRPr lang="en-US" sz="1100" dirty="0" smtClean="0"/>
          </a:p>
          <a:p>
            <a:pPr lvl="1">
              <a:defRPr/>
            </a:pPr>
            <a:r>
              <a:rPr lang="en-US" sz="2800" b="1" u="sng" dirty="0" smtClean="0"/>
              <a:t>Teal Sheets - International Alloy Designations and Chemical Composition Limits for Wrought Aluminum and Wrought Aluminum Alloys</a:t>
            </a:r>
            <a:r>
              <a:rPr lang="en-US" sz="1100" u="sng" dirty="0" smtClean="0"/>
              <a:t/>
            </a:r>
            <a:br>
              <a:rPr lang="en-US" sz="1100" u="sng" dirty="0" smtClean="0"/>
            </a:br>
            <a:r>
              <a:rPr lang="en-US" sz="1050" dirty="0" smtClean="0"/>
              <a:t>Revised for 2009, with information on 23 new alloy designations, their associated chemical composition limits and nominal densities. This registration record is the defining source for the designations and chemical composition limits for wrought aluminum and wrought aluminum alloys referenced in a number of standards and specifications worldwide. It contains close to 500 designations, chemical composition limits and nominal densities for wrought aluminum and wrought aluminum alloys registered with The Aluminum Association internationally. Other information includes a list of previously registered - but currently inactive - alloy designations, the Declaration of Accord on an International Designation System for Wrought Aluminum and Wrought Aluminum Alloys and a list of the Signatories to the Accord.</a:t>
            </a:r>
            <a:endParaRPr lang="en-US" sz="1100" dirty="0" smtClean="0"/>
          </a:p>
          <a:p>
            <a:pPr lvl="2">
              <a:defRPr/>
            </a:pPr>
            <a:r>
              <a:rPr lang="en-US" sz="1400" dirty="0" smtClean="0"/>
              <a:t>Available on line at: </a:t>
            </a:r>
            <a:r>
              <a:rPr lang="en-US" sz="1400" u="sng" dirty="0" smtClean="0">
                <a:hlinkClick r:id="rId3"/>
              </a:rPr>
              <a:t>www.aluminum.org/tealsheets</a:t>
            </a:r>
            <a:r>
              <a:rPr lang="en-US" sz="1400" dirty="0" smtClean="0"/>
              <a:t> </a:t>
            </a:r>
            <a:endParaRPr lang="en-US" sz="1200" dirty="0" smtClean="0"/>
          </a:p>
        </p:txBody>
      </p:sp>
    </p:spTree>
    <p:extLst>
      <p:ext uri="{BB962C8B-B14F-4D97-AF65-F5344CB8AC3E}">
        <p14:creationId xmlns:p14="http://schemas.microsoft.com/office/powerpoint/2010/main" val="11658228"/>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Content Placeholder 2"/>
          <p:cNvSpPr>
            <a:spLocks noGrp="1"/>
          </p:cNvSpPr>
          <p:nvPr>
            <p:ph idx="4294967295"/>
          </p:nvPr>
        </p:nvSpPr>
        <p:spPr>
          <a:xfrm>
            <a:off x="0" y="0"/>
            <a:ext cx="8991600" cy="6553200"/>
          </a:xfrm>
        </p:spPr>
        <p:txBody>
          <a:bodyPr>
            <a:normAutofit lnSpcReduction="10000"/>
          </a:bodyPr>
          <a:lstStyle/>
          <a:p>
            <a:r>
              <a:rPr lang="en-US" sz="2400" b="1" u="sng" dirty="0" smtClean="0"/>
              <a:t>Other Useful Publications from the Aluminum Association</a:t>
            </a:r>
          </a:p>
          <a:p>
            <a:pPr>
              <a:buFont typeface="Wingdings 2" pitchFamily="18" charset="2"/>
              <a:buNone/>
            </a:pPr>
            <a:endParaRPr lang="en-US" sz="1000" dirty="0" smtClean="0"/>
          </a:p>
          <a:p>
            <a:pPr lvl="1"/>
            <a:r>
              <a:rPr lang="en-US" sz="2800" b="1" u="sng" dirty="0" smtClean="0"/>
              <a:t>Yellow Sheets - Tempers for Aluminum and Aluminum Alloy Products</a:t>
            </a:r>
            <a:endParaRPr lang="en-US" sz="2800" dirty="0" smtClean="0"/>
          </a:p>
          <a:p>
            <a:pPr lvl="1"/>
            <a:r>
              <a:rPr lang="en-US" sz="1100" dirty="0" smtClean="0"/>
              <a:t>This publication provides a listing of the alloy/temper products that are not included in the AA publication </a:t>
            </a:r>
            <a:r>
              <a:rPr lang="en-US" sz="1100" u="sng" dirty="0" smtClean="0"/>
              <a:t>Aluminum standards and data</a:t>
            </a:r>
            <a:r>
              <a:rPr lang="en-US" sz="1100" dirty="0" smtClean="0"/>
              <a:t>, which is described above. It also contains a listing of deactivated alloy/temper products and provides information on the procedures for registering new alloy/product tempers. There is also a metric companion document known as the “Tan Sheets”.</a:t>
            </a:r>
          </a:p>
          <a:p>
            <a:pPr lvl="2"/>
            <a:r>
              <a:rPr lang="en-US" sz="1400" dirty="0" smtClean="0"/>
              <a:t>Available at the Bookstore at: </a:t>
            </a:r>
            <a:r>
              <a:rPr lang="en-US" sz="1400" u="sng" dirty="0" smtClean="0">
                <a:hlinkClick r:id="rId2"/>
              </a:rPr>
              <a:t>www.aluminum.org</a:t>
            </a:r>
            <a:r>
              <a:rPr lang="en-US" sz="1400" dirty="0" smtClean="0"/>
              <a:t> or a direct link at: </a:t>
            </a:r>
            <a:r>
              <a:rPr lang="en-US" sz="1400" u="sng" dirty="0" smtClean="0">
                <a:hlinkClick r:id="rId3"/>
              </a:rPr>
              <a:t>http://www.aluminum.org/source/Orders/index.cfm?section=BookStore&amp;ETask=1&amp;Task=1&amp;SEARCH_TYPE=FIND&amp;FindIn=0&amp;FindSpec=Yellow&amp;x=17&amp;y=10</a:t>
            </a:r>
            <a:r>
              <a:rPr lang="en-US" sz="1400" dirty="0" smtClean="0"/>
              <a:t> (also available by calling 301-645-0756)</a:t>
            </a:r>
          </a:p>
          <a:p>
            <a:pPr lvl="1">
              <a:buFont typeface="Wingdings 2" pitchFamily="18" charset="2"/>
              <a:buNone/>
            </a:pPr>
            <a:endParaRPr lang="en-US" sz="1100" dirty="0" smtClean="0"/>
          </a:p>
          <a:p>
            <a:pPr lvl="1"/>
            <a:r>
              <a:rPr lang="en-US" sz="2800" b="1" u="sng" dirty="0" smtClean="0"/>
              <a:t>Guidelines for Minimizing Water Staining of Aluminum</a:t>
            </a:r>
            <a:endParaRPr lang="en-US" sz="2800" dirty="0" smtClean="0"/>
          </a:p>
          <a:p>
            <a:pPr lvl="2"/>
            <a:r>
              <a:rPr lang="en-US" sz="1400" dirty="0" smtClean="0"/>
              <a:t>This publication is available from the Aluminum Association’s Sheet &amp; Plate Division as a free download at: </a:t>
            </a:r>
            <a:r>
              <a:rPr lang="en-US" sz="1400" u="sng" dirty="0" smtClean="0">
                <a:hlinkClick r:id="rId4"/>
              </a:rPr>
              <a:t>http://www.aluminum.org/Content/NavigationMenu/TheIndustry/SheetPlate/GuidelinesforMinimizingWaterStainingofAluminum2009/TR309.pdf</a:t>
            </a:r>
            <a:r>
              <a:rPr lang="en-US" sz="1400" dirty="0" smtClean="0"/>
              <a:t> </a:t>
            </a:r>
          </a:p>
          <a:p>
            <a:pPr lvl="1">
              <a:buFont typeface="Wingdings 2" pitchFamily="18" charset="2"/>
              <a:buNone/>
            </a:pPr>
            <a:endParaRPr lang="en-US" sz="1100" dirty="0" smtClean="0"/>
          </a:p>
          <a:p>
            <a:pPr lvl="1"/>
            <a:r>
              <a:rPr lang="en-US" sz="1400" b="1" u="sng" dirty="0" smtClean="0"/>
              <a:t>Aluminum Applications in the Rail Industry</a:t>
            </a:r>
          </a:p>
          <a:p>
            <a:pPr lvl="2"/>
            <a:r>
              <a:rPr lang="en-US" sz="1400" b="1" u="sng" dirty="0" smtClean="0">
                <a:hlinkClick r:id="rId5"/>
              </a:rPr>
              <a:t>http://www.aluminum.org/Content/NavigationMenu/TheIndustry/SheetPlate/AluminumApplicationsintheRailIndustry/Aluminum_Applications_in_the_Rail_Industry.pdf</a:t>
            </a:r>
            <a:r>
              <a:rPr lang="en-US" sz="1400" b="1" dirty="0" smtClean="0"/>
              <a:t> </a:t>
            </a:r>
            <a:endParaRPr lang="en-US" sz="1400" dirty="0" smtClean="0"/>
          </a:p>
          <a:p>
            <a:pPr lvl="1"/>
            <a:endParaRPr lang="en-US" sz="1100" dirty="0" smtClean="0"/>
          </a:p>
          <a:p>
            <a:pPr lvl="1"/>
            <a:r>
              <a:rPr lang="en-US" sz="1100" dirty="0" smtClean="0"/>
              <a:t>The article above is available as free download at: </a:t>
            </a:r>
            <a:r>
              <a:rPr lang="en-US" sz="1100" u="sng" dirty="0" smtClean="0">
                <a:hlinkClick r:id="rId6"/>
              </a:rPr>
              <a:t>http://www.aluminum.org/Content/NavigationMenu/TheIndustry/SheetPlate/default.htm</a:t>
            </a:r>
            <a:endParaRPr lang="en-US" sz="1100" dirty="0" smtClean="0"/>
          </a:p>
          <a:p>
            <a:pPr marL="457200" lvl="1" indent="0">
              <a:buNone/>
            </a:pPr>
            <a:r>
              <a:rPr lang="en-US" sz="1100" dirty="0" smtClean="0"/>
              <a:t> </a:t>
            </a:r>
          </a:p>
          <a:p>
            <a:endParaRPr lang="en-US" dirty="0" smtClean="0"/>
          </a:p>
        </p:txBody>
      </p:sp>
    </p:spTree>
    <p:extLst>
      <p:ext uri="{BB962C8B-B14F-4D97-AF65-F5344CB8AC3E}">
        <p14:creationId xmlns:p14="http://schemas.microsoft.com/office/powerpoint/2010/main" val="2855929815"/>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9986" name="Picture 2" descr="C:\Documents and Settings\Craig Werner\Desktop\Screenhunter screen shots\AEC Academic Outreach Photos\ScreenHunter_14 Dec. 10 14.1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0"/>
            <a:ext cx="7558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30515" y="10886"/>
            <a:ext cx="1066800" cy="508000"/>
          </a:xfrm>
          <a:prstGeom prst="rect">
            <a:avLst/>
          </a:prstGeom>
          <a:noFill/>
        </p:spPr>
        <p:txBody>
          <a:bodyPr>
            <a:spAutoFit/>
          </a:bodyPr>
          <a:lstStyle/>
          <a:p>
            <a:pPr>
              <a:defRPr/>
            </a:pPr>
            <a:r>
              <a:rPr lang="en-US" sz="900" dirty="0">
                <a:solidFill>
                  <a:schemeClr val="bg1">
                    <a:lumMod val="95000"/>
                  </a:schemeClr>
                </a:solidFill>
                <a:effectLst>
                  <a:outerShdw blurRad="38100" dist="38100" dir="2700000" algn="tl">
                    <a:srgbClr val="000000">
                      <a:alpha val="43137"/>
                    </a:srgbClr>
                  </a:outerShdw>
                </a:effectLst>
                <a:latin typeface="Arial Narrow" pitchFamily="34" charset="0"/>
              </a:rPr>
              <a:t>Courtesy of </a:t>
            </a:r>
            <a:r>
              <a:rPr lang="en-US" sz="900" i="1" dirty="0">
                <a:solidFill>
                  <a:schemeClr val="bg1">
                    <a:lumMod val="95000"/>
                  </a:schemeClr>
                </a:solidFill>
                <a:effectLst>
                  <a:outerShdw blurRad="38100" dist="38100" dir="2700000" algn="tl">
                    <a:srgbClr val="000000">
                      <a:alpha val="43137"/>
                    </a:srgbClr>
                  </a:outerShdw>
                </a:effectLst>
                <a:latin typeface="Arial Narrow" pitchFamily="34" charset="0"/>
              </a:rPr>
              <a:t>Light Metal Age</a:t>
            </a:r>
            <a:r>
              <a:rPr lang="en-US" sz="900" dirty="0">
                <a:solidFill>
                  <a:schemeClr val="bg1">
                    <a:lumMod val="95000"/>
                  </a:schemeClr>
                </a:solidFill>
                <a:effectLst>
                  <a:outerShdw blurRad="38100" dist="38100" dir="2700000" algn="tl">
                    <a:srgbClr val="000000">
                      <a:alpha val="43137"/>
                    </a:srgbClr>
                  </a:outerShdw>
                </a:effectLst>
                <a:latin typeface="Arial Narrow" pitchFamily="34" charset="0"/>
              </a:rPr>
              <a:t> magazine</a:t>
            </a:r>
          </a:p>
          <a:p>
            <a:pPr>
              <a:defRPr/>
            </a:pPr>
            <a:endParaRPr lang="en-US" sz="900" dirty="0">
              <a:solidFill>
                <a:srgbClr val="FFFF99"/>
              </a:solidFill>
              <a:effectLst>
                <a:outerShdw blurRad="38100" dist="38100" dir="2700000" algn="tl">
                  <a:srgbClr val="000000">
                    <a:alpha val="43137"/>
                  </a:srgbClr>
                </a:outerShdw>
              </a:effectLst>
              <a:latin typeface="Arial Narrow" pitchFamily="34" charset="0"/>
            </a:endParaRPr>
          </a:p>
        </p:txBody>
      </p:sp>
      <p:sp>
        <p:nvSpPr>
          <p:cNvPr id="7" name="Rectangle 6"/>
          <p:cNvSpPr/>
          <p:nvPr/>
        </p:nvSpPr>
        <p:spPr>
          <a:xfrm>
            <a:off x="3810000" y="1752600"/>
            <a:ext cx="4168129" cy="6400799"/>
          </a:xfrm>
          <a:prstGeom prst="rect">
            <a:avLst/>
          </a:prstGeom>
          <a:noFill/>
        </p:spPr>
        <p:txBody>
          <a:bodyPr spcFirstLastPara="1" wrap="none">
            <a:prstTxWarp prst="textArchUp">
              <a:avLst/>
            </a:prstTxWarp>
            <a:spAutoFit/>
          </a:bodyPr>
          <a:lstStyle/>
          <a:p>
            <a:pPr algn="ctr">
              <a:defRPr/>
            </a:pPr>
            <a:r>
              <a:rPr lang="en-US" sz="1600" dirty="0">
                <a:ln w="18000">
                  <a:solidFill>
                    <a:schemeClr val="accent2">
                      <a:satMod val="140000"/>
                    </a:schemeClr>
                  </a:solidFill>
                  <a:prstDash val="solid"/>
                  <a:miter lim="800000"/>
                </a:ln>
                <a:solidFill>
                  <a:srgbClr val="FFC000"/>
                </a:solidFill>
              </a:rPr>
              <a:t>More Info @</a:t>
            </a:r>
            <a:br>
              <a:rPr lang="en-US" sz="1600" dirty="0">
                <a:ln w="18000">
                  <a:solidFill>
                    <a:schemeClr val="accent2">
                      <a:satMod val="140000"/>
                    </a:schemeClr>
                  </a:solidFill>
                  <a:prstDash val="solid"/>
                  <a:miter lim="800000"/>
                </a:ln>
                <a:solidFill>
                  <a:srgbClr val="FFC000"/>
                </a:solidFill>
              </a:rPr>
            </a:br>
            <a:r>
              <a:rPr lang="en-US" sz="1600" dirty="0">
                <a:ln w="18000">
                  <a:solidFill>
                    <a:schemeClr val="accent2">
                      <a:satMod val="140000"/>
                    </a:schemeClr>
                  </a:solidFill>
                  <a:prstDash val="solid"/>
                  <a:miter lim="800000"/>
                </a:ln>
                <a:solidFill>
                  <a:srgbClr val="FFC000"/>
                </a:solidFill>
              </a:rPr>
              <a:t>AEC.ORG</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467600" cy="838200"/>
          </a:xfrm>
        </p:spPr>
        <p:txBody>
          <a:bodyPr/>
          <a:lstStyle/>
          <a:p>
            <a:pPr algn="ctr">
              <a:defRPr/>
            </a:pPr>
            <a:r>
              <a:rPr lang="en-US" dirty="0" smtClean="0">
                <a:solidFill>
                  <a:schemeClr val="accent2">
                    <a:lumMod val="40000"/>
                    <a:lumOff val="60000"/>
                  </a:schemeClr>
                </a:solidFill>
                <a:effectLst>
                  <a:outerShdw blurRad="38100" dist="38100" dir="2700000" algn="tl">
                    <a:srgbClr val="000000">
                      <a:alpha val="43137"/>
                    </a:srgbClr>
                  </a:outerShdw>
                </a:effectLst>
              </a:rPr>
              <a:t>Sample Quiz </a:t>
            </a:r>
            <a:r>
              <a:rPr lang="en-US" dirty="0" err="1" smtClean="0">
                <a:solidFill>
                  <a:schemeClr val="accent2">
                    <a:lumMod val="40000"/>
                    <a:lumOff val="60000"/>
                  </a:schemeClr>
                </a:solidFill>
                <a:effectLst>
                  <a:outerShdw blurRad="38100" dist="38100" dir="2700000" algn="tl">
                    <a:srgbClr val="000000">
                      <a:alpha val="43137"/>
                    </a:srgbClr>
                  </a:outerShdw>
                </a:effectLst>
              </a:rPr>
              <a:t>Q&amp;A’s</a:t>
            </a:r>
            <a:endParaRPr lang="en-US" dirty="0">
              <a:solidFill>
                <a:schemeClr val="accent2">
                  <a:lumMod val="40000"/>
                  <a:lumOff val="60000"/>
                </a:schemeClr>
              </a:solidFill>
              <a:effectLst>
                <a:outerShdw blurRad="38100" dist="38100" dir="2700000" algn="tl">
                  <a:srgbClr val="000000">
                    <a:alpha val="43137"/>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430531584"/>
              </p:ext>
            </p:extLst>
          </p:nvPr>
        </p:nvGraphicFramePr>
        <p:xfrm>
          <a:off x="381000" y="838200"/>
          <a:ext cx="8458200" cy="5935767"/>
        </p:xfrm>
        <a:graphic>
          <a:graphicData uri="http://schemas.openxmlformats.org/drawingml/2006/table">
            <a:tbl>
              <a:tblPr firstRow="1" bandRow="1">
                <a:tableStyleId>{21E4AEA4-8DFA-4A89-87EB-49C32662AFE0}</a:tableStyleId>
              </a:tblPr>
              <a:tblGrid>
                <a:gridCol w="3008250"/>
                <a:gridCol w="1182750"/>
                <a:gridCol w="3445322"/>
                <a:gridCol w="821878"/>
              </a:tblGrid>
              <a:tr h="313342">
                <a:tc>
                  <a:txBody>
                    <a:bodyPr/>
                    <a:lstStyle/>
                    <a:p>
                      <a:r>
                        <a:rPr lang="en-US" sz="1000" dirty="0" smtClean="0">
                          <a:effectLst>
                            <a:outerShdw blurRad="38100" dist="38100" dir="2700000" algn="tl">
                              <a:srgbClr val="000000">
                                <a:alpha val="43137"/>
                              </a:srgbClr>
                            </a:outerShdw>
                          </a:effectLst>
                        </a:rPr>
                        <a:t>QUESTION</a:t>
                      </a:r>
                      <a:endParaRPr lang="en-US" sz="1000" dirty="0">
                        <a:effectLst>
                          <a:outerShdw blurRad="38100" dist="38100" dir="2700000" algn="tl">
                            <a:srgbClr val="000000">
                              <a:alpha val="43137"/>
                            </a:srgbClr>
                          </a:outerShdw>
                        </a:effectLst>
                      </a:endParaRPr>
                    </a:p>
                  </a:txBody>
                  <a:tcPr/>
                </a:tc>
                <a:tc>
                  <a:txBody>
                    <a:bodyPr/>
                    <a:lstStyle/>
                    <a:p>
                      <a:pPr algn="ctr"/>
                      <a:r>
                        <a:rPr lang="en-US" sz="1000" dirty="0" smtClean="0">
                          <a:effectLst>
                            <a:outerShdw blurRad="38100" dist="38100" dir="2700000" algn="tl">
                              <a:srgbClr val="000000">
                                <a:alpha val="43137"/>
                              </a:srgbClr>
                            </a:outerShdw>
                          </a:effectLst>
                        </a:rPr>
                        <a:t>ANSWER</a:t>
                      </a:r>
                      <a:endParaRPr lang="en-US" sz="1000" dirty="0">
                        <a:effectLst>
                          <a:outerShdw blurRad="38100" dist="38100" dir="2700000" algn="tl">
                            <a:srgbClr val="000000">
                              <a:alpha val="43137"/>
                            </a:srgbClr>
                          </a:outerShdw>
                        </a:effectLst>
                      </a:endParaRPr>
                    </a:p>
                  </a:txBody>
                  <a:tcPr/>
                </a:tc>
                <a:tc>
                  <a:txBody>
                    <a:bodyPr/>
                    <a:lstStyle/>
                    <a:p>
                      <a:r>
                        <a:rPr lang="en-US" sz="1000" dirty="0" smtClean="0">
                          <a:effectLst>
                            <a:outerShdw blurRad="38100" dist="38100" dir="2700000" algn="tl">
                              <a:srgbClr val="000000">
                                <a:alpha val="43137"/>
                              </a:srgbClr>
                            </a:outerShdw>
                          </a:effectLst>
                        </a:rPr>
                        <a:t>QUESTION</a:t>
                      </a:r>
                      <a:endParaRPr lang="en-US" sz="1000" dirty="0">
                        <a:effectLst>
                          <a:outerShdw blurRad="38100" dist="38100" dir="2700000" algn="tl">
                            <a:srgbClr val="000000">
                              <a:alpha val="43137"/>
                            </a:srgbClr>
                          </a:outerShdw>
                        </a:effectLst>
                      </a:endParaRPr>
                    </a:p>
                  </a:txBody>
                  <a:tcPr/>
                </a:tc>
                <a:tc>
                  <a:txBody>
                    <a:bodyPr/>
                    <a:lstStyle/>
                    <a:p>
                      <a:pPr algn="ctr"/>
                      <a:r>
                        <a:rPr lang="en-US" sz="1000" dirty="0" smtClean="0">
                          <a:effectLst>
                            <a:outerShdw blurRad="38100" dist="38100" dir="2700000" algn="tl">
                              <a:srgbClr val="000000">
                                <a:alpha val="43137"/>
                              </a:srgbClr>
                            </a:outerShdw>
                          </a:effectLst>
                        </a:rPr>
                        <a:t>ANSWER</a:t>
                      </a:r>
                      <a:endParaRPr lang="en-US" sz="1000" dirty="0">
                        <a:effectLst>
                          <a:outerShdw blurRad="38100" dist="38100" dir="2700000" algn="tl">
                            <a:srgbClr val="000000">
                              <a:alpha val="43137"/>
                            </a:srgbClr>
                          </a:outerShdw>
                        </a:effectLst>
                      </a:endParaRPr>
                    </a:p>
                  </a:txBody>
                  <a:tcPr/>
                </a:tc>
              </a:tr>
              <a:tr h="449795">
                <a:tc>
                  <a:txBody>
                    <a:bodyPr/>
                    <a:lstStyle/>
                    <a:p>
                      <a:r>
                        <a:rPr lang="en-US" sz="1100" dirty="0" smtClean="0">
                          <a:latin typeface="Arial Narrow" pitchFamily="34" charset="0"/>
                        </a:rPr>
                        <a:t>Are</a:t>
                      </a:r>
                      <a:r>
                        <a:rPr lang="en-US" sz="1100" baseline="0" dirty="0" smtClean="0">
                          <a:latin typeface="Arial Narrow" pitchFamily="34" charset="0"/>
                        </a:rPr>
                        <a:t> aluminum extrusions limited to simple </a:t>
                      </a:r>
                      <a:r>
                        <a:rPr lang="en-US" sz="1100" baseline="0" smtClean="0">
                          <a:latin typeface="Arial Narrow" pitchFamily="34" charset="0"/>
                        </a:rPr>
                        <a:t>standard shapes or are complex integral shapes possible?</a:t>
                      </a:r>
                      <a:endParaRPr lang="en-US" sz="1100" baseline="0" dirty="0" smtClean="0">
                        <a:latin typeface="Arial Narrow" pitchFamily="34" charset="0"/>
                      </a:endParaRPr>
                    </a:p>
                  </a:txBody>
                  <a:tcPr/>
                </a:tc>
                <a:tc>
                  <a:txBody>
                    <a:bodyPr/>
                    <a:lstStyle/>
                    <a:p>
                      <a:pPr algn="ctr"/>
                      <a:r>
                        <a:rPr lang="en-US" sz="1100" dirty="0" smtClean="0">
                          <a:latin typeface="Arial Narrow" pitchFamily="34" charset="0"/>
                        </a:rPr>
                        <a:t>Complex shapes are possible and easily done</a:t>
                      </a:r>
                      <a:endParaRPr lang="en-US" sz="1100" dirty="0">
                        <a:latin typeface="Arial Narrow" pitchFamily="34" charset="0"/>
                      </a:endParaRPr>
                    </a:p>
                  </a:txBody>
                  <a:tcPr/>
                </a:tc>
                <a:tc>
                  <a:txBody>
                    <a:bodyPr/>
                    <a:lstStyle/>
                    <a:p>
                      <a:r>
                        <a:rPr lang="en-US" sz="1100" dirty="0" smtClean="0">
                          <a:latin typeface="Arial Narrow" pitchFamily="34" charset="0"/>
                        </a:rPr>
                        <a:t>It</a:t>
                      </a:r>
                      <a:r>
                        <a:rPr lang="en-US" sz="1100" baseline="0" dirty="0" smtClean="0">
                          <a:latin typeface="Arial Narrow" pitchFamily="34" charset="0"/>
                        </a:rPr>
                        <a:t> is necessary to chemically treat aluminum to create a protective oxide coating?</a:t>
                      </a:r>
                      <a:endParaRPr lang="en-US" sz="1100" dirty="0">
                        <a:latin typeface="Arial Narrow" pitchFamily="34" charset="0"/>
                      </a:endParaRPr>
                    </a:p>
                  </a:txBody>
                  <a:tcPr/>
                </a:tc>
                <a:tc>
                  <a:txBody>
                    <a:bodyPr/>
                    <a:lstStyle/>
                    <a:p>
                      <a:pPr algn="ctr"/>
                      <a:r>
                        <a:rPr lang="en-US" sz="1100" dirty="0" smtClean="0">
                          <a:latin typeface="Arial Narrow" pitchFamily="34" charset="0"/>
                        </a:rPr>
                        <a:t>No</a:t>
                      </a:r>
                      <a:endParaRPr lang="en-US" sz="1100" dirty="0">
                        <a:latin typeface="Arial Narrow" pitchFamily="34" charset="0"/>
                      </a:endParaRPr>
                    </a:p>
                  </a:txBody>
                  <a:tcPr/>
                </a:tc>
              </a:tr>
              <a:tr h="626500">
                <a:tc>
                  <a:txBody>
                    <a:bodyPr/>
                    <a:lstStyle/>
                    <a:p>
                      <a:r>
                        <a:rPr lang="en-US" sz="1100" dirty="0" smtClean="0">
                          <a:latin typeface="Arial Narrow" pitchFamily="34" charset="0"/>
                        </a:rPr>
                        <a:t>As aluminum</a:t>
                      </a:r>
                      <a:r>
                        <a:rPr lang="en-US" sz="1100" baseline="0" dirty="0" smtClean="0">
                          <a:latin typeface="Arial Narrow" pitchFamily="34" charset="0"/>
                        </a:rPr>
                        <a:t> is subjected to colder temperature it gets (circle those that apply):</a:t>
                      </a:r>
                      <a:endParaRPr lang="en-US" sz="1100" dirty="0">
                        <a:latin typeface="Arial Narrow" pitchFamily="34" charset="0"/>
                      </a:endParaRPr>
                    </a:p>
                  </a:txBody>
                  <a:tcPr/>
                </a:tc>
                <a:tc>
                  <a:txBody>
                    <a:bodyPr/>
                    <a:lstStyle/>
                    <a:p>
                      <a:pPr algn="ctr"/>
                      <a:r>
                        <a:rPr lang="en-US" sz="1100" dirty="0" smtClean="0">
                          <a:latin typeface="Arial Narrow" pitchFamily="34" charset="0"/>
                        </a:rPr>
                        <a:t>Tougher, brittle, stronger, more ductile,</a:t>
                      </a:r>
                      <a:r>
                        <a:rPr lang="en-US" sz="1100" baseline="0" dirty="0" smtClean="0">
                          <a:latin typeface="Arial Narrow" pitchFamily="34" charset="0"/>
                        </a:rPr>
                        <a:t> smaller</a:t>
                      </a:r>
                      <a:endParaRPr lang="en-US" sz="1100" dirty="0">
                        <a:latin typeface="Arial Narrow" pitchFamily="34" charset="0"/>
                      </a:endParaRPr>
                    </a:p>
                  </a:txBody>
                  <a:tcPr/>
                </a:tc>
                <a:tc>
                  <a:txBody>
                    <a:bodyPr/>
                    <a:lstStyle/>
                    <a:p>
                      <a:r>
                        <a:rPr lang="en-US" sz="1100" dirty="0" smtClean="0">
                          <a:latin typeface="Arial Narrow" pitchFamily="34" charset="0"/>
                        </a:rPr>
                        <a:t>Hollows can only</a:t>
                      </a:r>
                      <a:r>
                        <a:rPr lang="en-US" sz="1100" baseline="0" dirty="0" smtClean="0">
                          <a:latin typeface="Arial Narrow" pitchFamily="34" charset="0"/>
                        </a:rPr>
                        <a:t> be created in aluminum extrusions by subsequently drilling or otherwise creating the voids?</a:t>
                      </a:r>
                      <a:endParaRPr lang="en-US" sz="1100" dirty="0">
                        <a:latin typeface="Arial Narrow" pitchFamily="34" charset="0"/>
                      </a:endParaRPr>
                    </a:p>
                  </a:txBody>
                  <a:tcPr/>
                </a:tc>
                <a:tc>
                  <a:txBody>
                    <a:bodyPr/>
                    <a:lstStyle/>
                    <a:p>
                      <a:pPr algn="ctr"/>
                      <a:r>
                        <a:rPr lang="en-US" sz="1100" dirty="0" smtClean="0">
                          <a:latin typeface="Arial Narrow" pitchFamily="34" charset="0"/>
                        </a:rPr>
                        <a:t>No</a:t>
                      </a:r>
                      <a:endParaRPr lang="en-US" sz="1100" dirty="0">
                        <a:latin typeface="Arial Narrow" pitchFamily="34" charset="0"/>
                      </a:endParaRPr>
                    </a:p>
                  </a:txBody>
                  <a:tcPr/>
                </a:tc>
              </a:tr>
              <a:tr h="626500">
                <a:tc>
                  <a:txBody>
                    <a:bodyPr/>
                    <a:lstStyle/>
                    <a:p>
                      <a:r>
                        <a:rPr lang="en-US" sz="1100" dirty="0" smtClean="0">
                          <a:latin typeface="Arial Narrow" pitchFamily="34" charset="0"/>
                        </a:rPr>
                        <a:t>It is always easier to extrude</a:t>
                      </a:r>
                      <a:r>
                        <a:rPr lang="en-US" sz="1100" baseline="0" dirty="0" smtClean="0">
                          <a:latin typeface="Arial Narrow" pitchFamily="34" charset="0"/>
                        </a:rPr>
                        <a:t> simple shapes and then subsequently fabricate and assembly complex features than to incorporate this into the extrusion design?</a:t>
                      </a:r>
                      <a:endParaRPr lang="en-US" sz="1100" dirty="0">
                        <a:latin typeface="Arial Narrow" pitchFamily="34" charset="0"/>
                      </a:endParaRPr>
                    </a:p>
                  </a:txBody>
                  <a:tcPr/>
                </a:tc>
                <a:tc>
                  <a:txBody>
                    <a:bodyPr/>
                    <a:lstStyle/>
                    <a:p>
                      <a:pPr algn="ctr"/>
                      <a:r>
                        <a:rPr lang="en-US" sz="1100" dirty="0" smtClean="0">
                          <a:latin typeface="Arial Narrow" pitchFamily="34" charset="0"/>
                        </a:rPr>
                        <a:t>No</a:t>
                      </a:r>
                      <a:endParaRPr lang="en-US" sz="1100" dirty="0">
                        <a:latin typeface="Arial Narrow" pitchFamily="34" charset="0"/>
                      </a:endParaRPr>
                    </a:p>
                  </a:txBody>
                  <a:tcPr/>
                </a:tc>
                <a:tc>
                  <a:txBody>
                    <a:bodyPr/>
                    <a:lstStyle/>
                    <a:p>
                      <a:r>
                        <a:rPr lang="en-US" sz="1100" dirty="0" smtClean="0">
                          <a:latin typeface="Arial Narrow" pitchFamily="34" charset="0"/>
                        </a:rPr>
                        <a:t>Can</a:t>
                      </a:r>
                      <a:r>
                        <a:rPr lang="en-US" sz="1100" baseline="0" dirty="0" smtClean="0">
                          <a:latin typeface="Arial Narrow" pitchFamily="34" charset="0"/>
                        </a:rPr>
                        <a:t> aluminum be welded or brazed?</a:t>
                      </a:r>
                      <a:endParaRPr lang="en-US" sz="1100" dirty="0">
                        <a:latin typeface="Arial Narrow" pitchFamily="34" charset="0"/>
                      </a:endParaRPr>
                    </a:p>
                  </a:txBody>
                  <a:tcPr/>
                </a:tc>
                <a:tc>
                  <a:txBody>
                    <a:bodyPr/>
                    <a:lstStyle/>
                    <a:p>
                      <a:pPr algn="ctr"/>
                      <a:r>
                        <a:rPr lang="en-US" sz="1100" dirty="0" smtClean="0">
                          <a:latin typeface="Arial Narrow" pitchFamily="34" charset="0"/>
                        </a:rPr>
                        <a:t>Yes</a:t>
                      </a:r>
                      <a:endParaRPr lang="en-US" sz="1100" dirty="0">
                        <a:latin typeface="Arial Narrow" pitchFamily="34" charset="0"/>
                      </a:endParaRPr>
                    </a:p>
                  </a:txBody>
                  <a:tcPr/>
                </a:tc>
              </a:tr>
              <a:tr h="449795">
                <a:tc>
                  <a:txBody>
                    <a:bodyPr/>
                    <a:lstStyle/>
                    <a:p>
                      <a:r>
                        <a:rPr lang="en-US" sz="1100" dirty="0" smtClean="0">
                          <a:latin typeface="Arial Narrow" pitchFamily="34" charset="0"/>
                        </a:rPr>
                        <a:t>Are aluminum extrusion tooling</a:t>
                      </a:r>
                      <a:r>
                        <a:rPr lang="en-US" sz="1100" baseline="0" dirty="0" smtClean="0">
                          <a:latin typeface="Arial Narrow" pitchFamily="34" charset="0"/>
                        </a:rPr>
                        <a:t> costs generally lower than competitive manufacturing processes?</a:t>
                      </a:r>
                      <a:endParaRPr lang="en-US" sz="1100" dirty="0">
                        <a:latin typeface="Arial Narrow" pitchFamily="34" charset="0"/>
                      </a:endParaRPr>
                    </a:p>
                  </a:txBody>
                  <a:tcPr/>
                </a:tc>
                <a:tc>
                  <a:txBody>
                    <a:bodyPr/>
                    <a:lstStyle/>
                    <a:p>
                      <a:pPr algn="ctr"/>
                      <a:r>
                        <a:rPr lang="en-US" sz="1100" dirty="0" smtClean="0">
                          <a:latin typeface="Arial Narrow" pitchFamily="34" charset="0"/>
                        </a:rPr>
                        <a:t>Yes</a:t>
                      </a:r>
                      <a:endParaRPr lang="en-US" sz="1100" dirty="0">
                        <a:latin typeface="Arial Narrow" pitchFamily="34" charset="0"/>
                      </a:endParaRPr>
                    </a:p>
                  </a:txBody>
                  <a:tcPr/>
                </a:tc>
                <a:tc>
                  <a:txBody>
                    <a:bodyPr/>
                    <a:lstStyle/>
                    <a:p>
                      <a:r>
                        <a:rPr lang="en-US" sz="1100" dirty="0" smtClean="0">
                          <a:latin typeface="Arial Narrow" pitchFamily="34" charset="0"/>
                        </a:rPr>
                        <a:t>Lead times for aluminum</a:t>
                      </a:r>
                      <a:r>
                        <a:rPr lang="en-US" sz="1100" baseline="0" dirty="0" smtClean="0">
                          <a:latin typeface="Arial Narrow" pitchFamily="34" charset="0"/>
                        </a:rPr>
                        <a:t> extrusion tooling is often in excess of 5 weeks?</a:t>
                      </a:r>
                      <a:endParaRPr lang="en-US" sz="1100" dirty="0">
                        <a:latin typeface="Arial Narrow" pitchFamily="34" charset="0"/>
                      </a:endParaRPr>
                    </a:p>
                  </a:txBody>
                  <a:tcPr/>
                </a:tc>
                <a:tc>
                  <a:txBody>
                    <a:bodyPr/>
                    <a:lstStyle/>
                    <a:p>
                      <a:pPr algn="ctr"/>
                      <a:r>
                        <a:rPr lang="en-US" sz="1100" dirty="0" smtClean="0">
                          <a:latin typeface="Arial Narrow" pitchFamily="34" charset="0"/>
                        </a:rPr>
                        <a:t>No</a:t>
                      </a:r>
                      <a:endParaRPr lang="en-US" sz="1100" dirty="0">
                        <a:latin typeface="Arial Narrow" pitchFamily="34" charset="0"/>
                      </a:endParaRPr>
                    </a:p>
                  </a:txBody>
                  <a:tcPr/>
                </a:tc>
              </a:tr>
              <a:tr h="626500">
                <a:tc>
                  <a:txBody>
                    <a:bodyPr/>
                    <a:lstStyle/>
                    <a:p>
                      <a:r>
                        <a:rPr lang="en-US" sz="1100" dirty="0" smtClean="0">
                          <a:latin typeface="Arial Narrow" pitchFamily="34" charset="0"/>
                        </a:rPr>
                        <a:t>What</a:t>
                      </a:r>
                      <a:r>
                        <a:rPr lang="en-US" sz="1100" baseline="0" dirty="0" smtClean="0">
                          <a:latin typeface="Arial Narrow" pitchFamily="34" charset="0"/>
                        </a:rPr>
                        <a:t> is the most common alloy  series used for aluminum extrusions?</a:t>
                      </a:r>
                      <a:endParaRPr lang="en-US" sz="1100" dirty="0">
                        <a:latin typeface="Arial Narrow" pitchFamily="34" charset="0"/>
                      </a:endParaRPr>
                    </a:p>
                  </a:txBody>
                  <a:tcPr/>
                </a:tc>
                <a:tc>
                  <a:txBody>
                    <a:bodyPr/>
                    <a:lstStyle/>
                    <a:p>
                      <a:pPr algn="ctr"/>
                      <a:r>
                        <a:rPr lang="en-US" sz="1100" dirty="0" smtClean="0">
                          <a:latin typeface="Arial Narrow" pitchFamily="34" charset="0"/>
                        </a:rPr>
                        <a:t>6xxx series </a:t>
                      </a:r>
                      <a:br>
                        <a:rPr lang="en-US" sz="1100" dirty="0" smtClean="0">
                          <a:latin typeface="Arial Narrow" pitchFamily="34" charset="0"/>
                        </a:rPr>
                      </a:br>
                      <a:r>
                        <a:rPr lang="en-US" sz="1100" dirty="0" smtClean="0">
                          <a:latin typeface="Arial Narrow" pitchFamily="34" charset="0"/>
                        </a:rPr>
                        <a:t>(Mg-Si-based)</a:t>
                      </a:r>
                      <a:endParaRPr lang="en-US" sz="1100" dirty="0">
                        <a:latin typeface="Arial Narrow" pitchFamily="34" charset="0"/>
                      </a:endParaRPr>
                    </a:p>
                  </a:txBody>
                  <a:tcPr/>
                </a:tc>
                <a:tc>
                  <a:txBody>
                    <a:bodyPr/>
                    <a:lstStyle/>
                    <a:p>
                      <a:r>
                        <a:rPr lang="en-US" sz="1100" dirty="0" smtClean="0">
                          <a:latin typeface="Arial Narrow" pitchFamily="34" charset="0"/>
                        </a:rPr>
                        <a:t>Is anodizing applied like liquid paint?</a:t>
                      </a:r>
                      <a:endParaRPr lang="en-US" sz="1100" dirty="0">
                        <a:latin typeface="Arial Narrow" pitchFamily="34" charset="0"/>
                      </a:endParaRPr>
                    </a:p>
                  </a:txBody>
                  <a:tcPr/>
                </a:tc>
                <a:tc>
                  <a:txBody>
                    <a:bodyPr/>
                    <a:lstStyle/>
                    <a:p>
                      <a:pPr algn="ctr"/>
                      <a:r>
                        <a:rPr lang="en-US" sz="1100" dirty="0" smtClean="0">
                          <a:latin typeface="Arial Narrow" pitchFamily="34" charset="0"/>
                        </a:rPr>
                        <a:t>No</a:t>
                      </a:r>
                      <a:endParaRPr lang="en-US" sz="1100" dirty="0">
                        <a:latin typeface="Arial Narrow" pitchFamily="34" charset="0"/>
                      </a:endParaRPr>
                    </a:p>
                  </a:txBody>
                  <a:tcPr/>
                </a:tc>
              </a:tr>
              <a:tr h="449795">
                <a:tc>
                  <a:txBody>
                    <a:bodyPr/>
                    <a:lstStyle/>
                    <a:p>
                      <a:r>
                        <a:rPr lang="en-US" sz="1100" dirty="0" smtClean="0">
                          <a:latin typeface="Arial Narrow" pitchFamily="34" charset="0"/>
                        </a:rPr>
                        <a:t>Aluminum is about _ % as heavy as iron, steel, copper and brass?</a:t>
                      </a:r>
                      <a:endParaRPr lang="en-US" sz="1100" dirty="0">
                        <a:latin typeface="Arial Narrow" pitchFamily="34" charset="0"/>
                      </a:endParaRPr>
                    </a:p>
                  </a:txBody>
                  <a:tcPr/>
                </a:tc>
                <a:tc>
                  <a:txBody>
                    <a:bodyPr/>
                    <a:lstStyle/>
                    <a:p>
                      <a:pPr algn="ctr"/>
                      <a:r>
                        <a:rPr lang="en-US" sz="1100" dirty="0" smtClean="0">
                          <a:latin typeface="Arial Narrow" pitchFamily="34" charset="0"/>
                        </a:rPr>
                        <a:t>33%</a:t>
                      </a:r>
                      <a:endParaRPr lang="en-US" sz="1100" dirty="0">
                        <a:latin typeface="Arial Narrow" pitchFamily="34" charset="0"/>
                      </a:endParaRPr>
                    </a:p>
                  </a:txBody>
                  <a:tcPr/>
                </a:tc>
                <a:tc>
                  <a:txBody>
                    <a:bodyPr/>
                    <a:lstStyle/>
                    <a:p>
                      <a:r>
                        <a:rPr lang="en-US" sz="1100" dirty="0" smtClean="0">
                          <a:latin typeface="Arial Narrow" pitchFamily="34" charset="0"/>
                        </a:rPr>
                        <a:t>Can</a:t>
                      </a:r>
                      <a:r>
                        <a:rPr lang="en-US" sz="1100" baseline="0" dirty="0" smtClean="0">
                          <a:latin typeface="Arial Narrow" pitchFamily="34" charset="0"/>
                        </a:rPr>
                        <a:t> aluminum be powder painted?</a:t>
                      </a:r>
                      <a:endParaRPr lang="en-US" sz="1100" dirty="0">
                        <a:latin typeface="Arial Narrow" pitchFamily="34" charset="0"/>
                      </a:endParaRPr>
                    </a:p>
                  </a:txBody>
                  <a:tcPr/>
                </a:tc>
                <a:tc>
                  <a:txBody>
                    <a:bodyPr/>
                    <a:lstStyle/>
                    <a:p>
                      <a:pPr algn="ctr"/>
                      <a:r>
                        <a:rPr lang="en-US" sz="1100" dirty="0" smtClean="0">
                          <a:latin typeface="Arial Narrow" pitchFamily="34" charset="0"/>
                        </a:rPr>
                        <a:t>Yes</a:t>
                      </a:r>
                      <a:endParaRPr lang="en-US" sz="1100" dirty="0">
                        <a:latin typeface="Arial Narrow" pitchFamily="34" charset="0"/>
                      </a:endParaRPr>
                    </a:p>
                  </a:txBody>
                  <a:tcPr/>
                </a:tc>
              </a:tr>
              <a:tr h="449795">
                <a:tc>
                  <a:txBody>
                    <a:bodyPr/>
                    <a:lstStyle/>
                    <a:p>
                      <a:r>
                        <a:rPr lang="en-US" sz="1100" dirty="0" smtClean="0">
                          <a:latin typeface="Arial Narrow" pitchFamily="34" charset="0"/>
                        </a:rPr>
                        <a:t>What types</a:t>
                      </a:r>
                      <a:r>
                        <a:rPr lang="en-US" sz="1100" baseline="0" dirty="0" smtClean="0">
                          <a:latin typeface="Arial Narrow" pitchFamily="34" charset="0"/>
                        </a:rPr>
                        <a:t> of ultimate tensile stresses are possible for appropriately alloyed and heat treated aluminum?</a:t>
                      </a:r>
                      <a:endParaRPr lang="en-US" sz="1100" dirty="0">
                        <a:latin typeface="Arial Narrow" pitchFamily="34" charset="0"/>
                      </a:endParaRPr>
                    </a:p>
                  </a:txBody>
                  <a:tcPr/>
                </a:tc>
                <a:tc>
                  <a:txBody>
                    <a:bodyPr/>
                    <a:lstStyle/>
                    <a:p>
                      <a:pPr algn="ctr"/>
                      <a:r>
                        <a:rPr lang="en-US" sz="1100" dirty="0" smtClean="0">
                          <a:latin typeface="Arial Narrow" pitchFamily="34" charset="0"/>
                        </a:rPr>
                        <a:t>80,000 – 90,000 psi</a:t>
                      </a:r>
                      <a:endParaRPr lang="en-US" sz="1100" dirty="0">
                        <a:latin typeface="Arial Narrow" pitchFamily="34" charset="0"/>
                      </a:endParaRPr>
                    </a:p>
                  </a:txBody>
                  <a:tcPr/>
                </a:tc>
                <a:tc>
                  <a:txBody>
                    <a:bodyPr/>
                    <a:lstStyle/>
                    <a:p>
                      <a:r>
                        <a:rPr lang="en-US" sz="1100" dirty="0" smtClean="0">
                          <a:latin typeface="Arial Narrow" pitchFamily="34" charset="0"/>
                        </a:rPr>
                        <a:t>Aluminum extrusions can only be generally</a:t>
                      </a:r>
                      <a:r>
                        <a:rPr lang="en-US" sz="1100" baseline="0" dirty="0" smtClean="0">
                          <a:latin typeface="Arial Narrow" pitchFamily="34" charset="0"/>
                        </a:rPr>
                        <a:t> made in small sizes that would fit within a 5 inch circumscribing circle?</a:t>
                      </a:r>
                      <a:endParaRPr lang="en-US" sz="1100" dirty="0">
                        <a:latin typeface="Arial Narrow" pitchFamily="34" charset="0"/>
                      </a:endParaRPr>
                    </a:p>
                  </a:txBody>
                  <a:tcPr/>
                </a:tc>
                <a:tc>
                  <a:txBody>
                    <a:bodyPr/>
                    <a:lstStyle/>
                    <a:p>
                      <a:pPr algn="ctr"/>
                      <a:r>
                        <a:rPr lang="en-US" sz="1100" dirty="0" smtClean="0">
                          <a:latin typeface="Arial Narrow" pitchFamily="34" charset="0"/>
                        </a:rPr>
                        <a:t>No</a:t>
                      </a:r>
                      <a:endParaRPr lang="en-US" sz="1100" dirty="0">
                        <a:latin typeface="Arial Narrow" pitchFamily="34" charset="0"/>
                      </a:endParaRPr>
                    </a:p>
                  </a:txBody>
                  <a:tcPr/>
                </a:tc>
              </a:tr>
              <a:tr h="449795">
                <a:tc>
                  <a:txBody>
                    <a:bodyPr/>
                    <a:lstStyle/>
                    <a:p>
                      <a:r>
                        <a:rPr lang="en-US" sz="1100" dirty="0" smtClean="0">
                          <a:latin typeface="Arial Narrow" pitchFamily="34" charset="0"/>
                        </a:rPr>
                        <a:t>Is</a:t>
                      </a:r>
                      <a:r>
                        <a:rPr lang="en-US" sz="1100" baseline="0" dirty="0" smtClean="0">
                          <a:latin typeface="Arial Narrow" pitchFamily="34" charset="0"/>
                        </a:rPr>
                        <a:t> aluminum generally corrosion resistant?</a:t>
                      </a:r>
                      <a:endParaRPr lang="en-US" sz="1100" dirty="0">
                        <a:latin typeface="Arial Narrow" pitchFamily="34" charset="0"/>
                      </a:endParaRPr>
                    </a:p>
                  </a:txBody>
                  <a:tcPr/>
                </a:tc>
                <a:tc>
                  <a:txBody>
                    <a:bodyPr/>
                    <a:lstStyle/>
                    <a:p>
                      <a:pPr algn="ctr"/>
                      <a:r>
                        <a:rPr lang="en-US" sz="1100" dirty="0" smtClean="0">
                          <a:latin typeface="Arial Narrow" pitchFamily="34" charset="0"/>
                        </a:rPr>
                        <a:t>Yes</a:t>
                      </a:r>
                      <a:endParaRPr lang="en-US" sz="1100" dirty="0">
                        <a:latin typeface="Arial Narrow" pitchFamily="34" charset="0"/>
                      </a:endParaRPr>
                    </a:p>
                  </a:txBody>
                  <a:tcPr/>
                </a:tc>
                <a:tc>
                  <a:txBody>
                    <a:bodyPr/>
                    <a:lstStyle/>
                    <a:p>
                      <a:r>
                        <a:rPr lang="en-US" sz="1100" dirty="0" smtClean="0">
                          <a:latin typeface="Arial Narrow" pitchFamily="34" charset="0"/>
                        </a:rPr>
                        <a:t>On an equal weight basis, can aluminum be twice as conductive as copper?</a:t>
                      </a:r>
                      <a:endParaRPr lang="en-US" sz="1100" dirty="0">
                        <a:latin typeface="Arial Narrow" pitchFamily="34" charset="0"/>
                      </a:endParaRPr>
                    </a:p>
                  </a:txBody>
                  <a:tcPr/>
                </a:tc>
                <a:tc>
                  <a:txBody>
                    <a:bodyPr/>
                    <a:lstStyle/>
                    <a:p>
                      <a:pPr algn="ctr"/>
                      <a:r>
                        <a:rPr lang="en-US" sz="1100" dirty="0" smtClean="0">
                          <a:latin typeface="Arial Narrow" pitchFamily="34" charset="0"/>
                        </a:rPr>
                        <a:t>Yes</a:t>
                      </a:r>
                      <a:endParaRPr lang="en-US" sz="1100" dirty="0">
                        <a:latin typeface="Arial Narrow" pitchFamily="34" charset="0"/>
                      </a:endParaRPr>
                    </a:p>
                  </a:txBody>
                  <a:tcPr/>
                </a:tc>
              </a:tr>
              <a:tr h="449795">
                <a:tc>
                  <a:txBody>
                    <a:bodyPr/>
                    <a:lstStyle/>
                    <a:p>
                      <a:r>
                        <a:rPr lang="en-US" sz="1100" dirty="0" smtClean="0">
                          <a:latin typeface="Arial Narrow" pitchFamily="34" charset="0"/>
                        </a:rPr>
                        <a:t>Does aluminum</a:t>
                      </a:r>
                      <a:r>
                        <a:rPr lang="en-US" sz="1100" baseline="0" dirty="0" smtClean="0">
                          <a:latin typeface="Arial Narrow" pitchFamily="34" charset="0"/>
                        </a:rPr>
                        <a:t> conduct heat better than other common metals on both a weight and cost basis?</a:t>
                      </a:r>
                      <a:endParaRPr lang="en-US" sz="1100" dirty="0">
                        <a:latin typeface="Arial Narrow" pitchFamily="34" charset="0"/>
                      </a:endParaRPr>
                    </a:p>
                  </a:txBody>
                  <a:tcPr/>
                </a:tc>
                <a:tc>
                  <a:txBody>
                    <a:bodyPr/>
                    <a:lstStyle/>
                    <a:p>
                      <a:pPr algn="ctr"/>
                      <a:r>
                        <a:rPr lang="en-US" sz="1100" dirty="0" smtClean="0">
                          <a:latin typeface="Arial Narrow" pitchFamily="34" charset="0"/>
                        </a:rPr>
                        <a:t>Yes</a:t>
                      </a:r>
                      <a:endParaRPr lang="en-US" sz="1100" dirty="0">
                        <a:latin typeface="Arial Narrow" pitchFamily="34" charset="0"/>
                      </a:endParaRPr>
                    </a:p>
                  </a:txBody>
                  <a:tcPr/>
                </a:tc>
                <a:tc>
                  <a:txBody>
                    <a:bodyPr/>
                    <a:lstStyle/>
                    <a:p>
                      <a:r>
                        <a:rPr lang="en-US" sz="1100" dirty="0" smtClean="0">
                          <a:latin typeface="Arial Narrow" pitchFamily="34" charset="0"/>
                        </a:rPr>
                        <a:t>Aluminum is magnetic?</a:t>
                      </a:r>
                      <a:endParaRPr lang="en-US" sz="1100" dirty="0">
                        <a:latin typeface="Arial Narrow" pitchFamily="34" charset="0"/>
                      </a:endParaRPr>
                    </a:p>
                  </a:txBody>
                  <a:tcPr/>
                </a:tc>
                <a:tc>
                  <a:txBody>
                    <a:bodyPr/>
                    <a:lstStyle/>
                    <a:p>
                      <a:pPr algn="ctr"/>
                      <a:r>
                        <a:rPr lang="en-US" sz="1100" dirty="0" smtClean="0">
                          <a:latin typeface="Arial Narrow" pitchFamily="34" charset="0"/>
                        </a:rPr>
                        <a:t>No</a:t>
                      </a:r>
                      <a:endParaRPr lang="en-US" sz="1100" dirty="0">
                        <a:latin typeface="Arial Narrow" pitchFamily="34" charset="0"/>
                      </a:endParaRPr>
                    </a:p>
                  </a:txBody>
                  <a:tcPr/>
                </a:tc>
              </a:tr>
              <a:tr h="449795">
                <a:tc>
                  <a:txBody>
                    <a:bodyPr/>
                    <a:lstStyle/>
                    <a:p>
                      <a:r>
                        <a:rPr lang="en-US" sz="1100" dirty="0" smtClean="0">
                          <a:latin typeface="Arial Narrow" pitchFamily="34" charset="0"/>
                        </a:rPr>
                        <a:t>Properly produced</a:t>
                      </a:r>
                      <a:r>
                        <a:rPr lang="en-US" sz="1100" baseline="0" dirty="0" smtClean="0">
                          <a:latin typeface="Arial Narrow" pitchFamily="34" charset="0"/>
                        </a:rPr>
                        <a:t> and treated, what % reflectivity is possible with aluminum?</a:t>
                      </a:r>
                      <a:endParaRPr lang="en-US" sz="1100" dirty="0">
                        <a:latin typeface="Arial Narrow" pitchFamily="34" charset="0"/>
                      </a:endParaRPr>
                    </a:p>
                  </a:txBody>
                  <a:tcPr/>
                </a:tc>
                <a:tc>
                  <a:txBody>
                    <a:bodyPr/>
                    <a:lstStyle/>
                    <a:p>
                      <a:pPr algn="ctr"/>
                      <a:r>
                        <a:rPr lang="en-US" sz="1100" dirty="0" smtClean="0">
                          <a:latin typeface="Arial Narrow" pitchFamily="34" charset="0"/>
                        </a:rPr>
                        <a:t>80%</a:t>
                      </a:r>
                      <a:endParaRPr lang="en-US" sz="1100" dirty="0">
                        <a:latin typeface="Arial Narrow" pitchFamily="34" charset="0"/>
                      </a:endParaRPr>
                    </a:p>
                  </a:txBody>
                  <a:tcPr/>
                </a:tc>
                <a:tc>
                  <a:txBody>
                    <a:bodyPr/>
                    <a:lstStyle/>
                    <a:p>
                      <a:r>
                        <a:rPr lang="en-US" sz="1100" dirty="0" smtClean="0">
                          <a:latin typeface="Arial Narrow" pitchFamily="34" charset="0"/>
                        </a:rPr>
                        <a:t>Aluminum by</a:t>
                      </a:r>
                      <a:r>
                        <a:rPr lang="en-US" sz="1100" baseline="0" dirty="0" smtClean="0">
                          <a:latin typeface="Arial Narrow" pitchFamily="34" charset="0"/>
                        </a:rPr>
                        <a:t> nature is non-sparking?</a:t>
                      </a:r>
                      <a:endParaRPr lang="en-US" sz="1100" dirty="0">
                        <a:latin typeface="Arial Narrow" pitchFamily="34" charset="0"/>
                      </a:endParaRPr>
                    </a:p>
                  </a:txBody>
                  <a:tcPr/>
                </a:tc>
                <a:tc>
                  <a:txBody>
                    <a:bodyPr/>
                    <a:lstStyle/>
                    <a:p>
                      <a:pPr algn="ctr"/>
                      <a:r>
                        <a:rPr lang="en-US" sz="1100" dirty="0" smtClean="0">
                          <a:latin typeface="Arial Narrow" pitchFamily="34" charset="0"/>
                        </a:rPr>
                        <a:t>Yes</a:t>
                      </a:r>
                      <a:endParaRPr lang="en-US" sz="1100" dirty="0">
                        <a:latin typeface="Arial Narrow" pitchFamily="34" charset="0"/>
                      </a:endParaRPr>
                    </a:p>
                  </a:txBody>
                  <a:tcPr/>
                </a:tc>
              </a:tr>
              <a:tr h="449795">
                <a:tc>
                  <a:txBody>
                    <a:bodyPr/>
                    <a:lstStyle/>
                    <a:p>
                      <a:r>
                        <a:rPr lang="en-US" sz="1100" dirty="0" smtClean="0">
                          <a:latin typeface="Arial Narrow" pitchFamily="34" charset="0"/>
                        </a:rPr>
                        <a:t>Volume for volume, aluminum</a:t>
                      </a:r>
                      <a:r>
                        <a:rPr lang="en-US" sz="1100" baseline="0" dirty="0" smtClean="0">
                          <a:latin typeface="Arial Narrow" pitchFamily="34" charset="0"/>
                        </a:rPr>
                        <a:t> is less than 50% as electrically conductive as copper?</a:t>
                      </a:r>
                      <a:endParaRPr lang="en-US" sz="1100" dirty="0">
                        <a:latin typeface="Arial Narrow" pitchFamily="34" charset="0"/>
                      </a:endParaRPr>
                    </a:p>
                  </a:txBody>
                  <a:tcPr/>
                </a:tc>
                <a:tc>
                  <a:txBody>
                    <a:bodyPr/>
                    <a:lstStyle/>
                    <a:p>
                      <a:pPr algn="ctr"/>
                      <a:r>
                        <a:rPr lang="en-US" sz="1100" dirty="0" smtClean="0">
                          <a:latin typeface="Arial Narrow" pitchFamily="34" charset="0"/>
                        </a:rPr>
                        <a:t>No – it is 62%!</a:t>
                      </a:r>
                      <a:endParaRPr lang="en-US" sz="1100" dirty="0">
                        <a:latin typeface="Arial Narrow" pitchFamily="34" charset="0"/>
                      </a:endParaRPr>
                    </a:p>
                  </a:txBody>
                  <a:tcPr/>
                </a:tc>
                <a:tc>
                  <a:txBody>
                    <a:bodyPr/>
                    <a:lstStyle/>
                    <a:p>
                      <a:r>
                        <a:rPr lang="en-US" sz="1100" dirty="0" smtClean="0">
                          <a:latin typeface="Arial Narrow" pitchFamily="34" charset="0"/>
                        </a:rPr>
                        <a:t>Will solid aluminum</a:t>
                      </a:r>
                      <a:r>
                        <a:rPr lang="en-US" sz="1100" baseline="0" dirty="0" smtClean="0">
                          <a:latin typeface="Arial Narrow" pitchFamily="34" charset="0"/>
                        </a:rPr>
                        <a:t> support combustion?</a:t>
                      </a:r>
                      <a:endParaRPr lang="en-US" sz="1100" dirty="0">
                        <a:latin typeface="Arial Narrow" pitchFamily="34" charset="0"/>
                      </a:endParaRPr>
                    </a:p>
                  </a:txBody>
                  <a:tcPr/>
                </a:tc>
                <a:tc>
                  <a:txBody>
                    <a:bodyPr/>
                    <a:lstStyle/>
                    <a:p>
                      <a:pPr algn="ctr"/>
                      <a:r>
                        <a:rPr lang="en-US" sz="1100" dirty="0" smtClean="0">
                          <a:latin typeface="Arial Narrow" pitchFamily="34" charset="0"/>
                        </a:rPr>
                        <a:t>No</a:t>
                      </a:r>
                      <a:endParaRPr lang="en-US" sz="1100" dirty="0">
                        <a:latin typeface="Arial Narrow"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7" name="Picture 2" descr="C:\Documents and Settings\Craig Werner\Desktop\Screenhunter screen shots\D1516+AC10-20-02ProPainter (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55083" y="1100138"/>
            <a:ext cx="4323817"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2400"/>
            <a:ext cx="8521700" cy="914400"/>
          </a:xfrm>
        </p:spPr>
        <p:txBody>
          <a:bodyPr/>
          <a:lstStyle/>
          <a:p>
            <a:pPr eaLnBrk="1" hangingPunct="1">
              <a:defRPr/>
            </a:pPr>
            <a:r>
              <a:rPr lang="en-US" b="1" dirty="0" smtClean="0">
                <a:effectLst/>
              </a:rPr>
              <a:t>Advantages of Aluminum</a:t>
            </a:r>
          </a:p>
        </p:txBody>
      </p:sp>
      <p:sp>
        <p:nvSpPr>
          <p:cNvPr id="3" name="Content Placeholder 2"/>
          <p:cNvSpPr>
            <a:spLocks noGrp="1"/>
          </p:cNvSpPr>
          <p:nvPr>
            <p:ph idx="1"/>
          </p:nvPr>
        </p:nvSpPr>
        <p:spPr>
          <a:xfrm>
            <a:off x="457200" y="1371600"/>
            <a:ext cx="4114800" cy="5310188"/>
          </a:xfrm>
        </p:spPr>
        <p:txBody>
          <a:bodyPr>
            <a:normAutofit fontScale="40000" lnSpcReduction="20000"/>
          </a:bodyPr>
          <a:lstStyle/>
          <a:p>
            <a:pPr marL="420624" indent="-384048" eaLnBrk="1" fontAlgn="auto" hangingPunct="1">
              <a:spcAft>
                <a:spcPts val="0"/>
              </a:spcAft>
              <a:buFont typeface="Wingdings 2"/>
              <a:buChar char=""/>
              <a:defRPr/>
            </a:pPr>
            <a:r>
              <a:rPr lang="en-US" dirty="0" smtClean="0">
                <a:solidFill>
                  <a:schemeClr val="bg2">
                    <a:lumMod val="20000"/>
                    <a:lumOff val="80000"/>
                  </a:schemeClr>
                </a:solidFill>
              </a:rPr>
              <a:t>Lightweight</a:t>
            </a:r>
            <a:r>
              <a:rPr lang="en-US" dirty="0" smtClean="0">
                <a:solidFill>
                  <a:srgbClr val="FFFF99"/>
                </a:solidFill>
              </a:rPr>
              <a:t/>
            </a:r>
            <a:br>
              <a:rPr lang="en-US" dirty="0" smtClean="0">
                <a:solidFill>
                  <a:srgbClr val="FFFF99"/>
                </a:solidFill>
              </a:rPr>
            </a:br>
            <a:endParaRPr lang="en-US" dirty="0" smtClean="0">
              <a:solidFill>
                <a:srgbClr val="FFFF99"/>
              </a:solidFill>
            </a:endParaRPr>
          </a:p>
          <a:p>
            <a:pPr marL="420624" indent="-384048" eaLnBrk="1" fontAlgn="auto" hangingPunct="1">
              <a:spcAft>
                <a:spcPts val="0"/>
              </a:spcAft>
              <a:buFont typeface="Wingdings 2"/>
              <a:buChar char=""/>
              <a:defRPr/>
            </a:pPr>
            <a:r>
              <a:rPr lang="en-US" sz="5900" b="1" dirty="0" smtClean="0">
                <a:solidFill>
                  <a:schemeClr val="tx2"/>
                </a:solidFill>
              </a:rPr>
              <a:t>Strong</a:t>
            </a:r>
          </a:p>
          <a:p>
            <a:pPr marL="722376" lvl="1" indent="-274320" eaLnBrk="1" fontAlgn="auto" hangingPunct="1">
              <a:spcAft>
                <a:spcPts val="0"/>
              </a:spcAft>
              <a:buFont typeface="Wingdings 2"/>
              <a:buChar char=""/>
              <a:defRPr/>
            </a:pPr>
            <a:r>
              <a:rPr lang="en-US" sz="5100" dirty="0" smtClean="0"/>
              <a:t>Appropriately alloyed and treated, aluminum can be </a:t>
            </a:r>
            <a:r>
              <a:rPr lang="en-US" sz="5100" dirty="0" smtClean="0">
                <a:solidFill>
                  <a:schemeClr val="tx2"/>
                </a:solidFill>
              </a:rPr>
              <a:t>stronger </a:t>
            </a:r>
            <a:r>
              <a:rPr lang="en-US" sz="5100" dirty="0" smtClean="0"/>
              <a:t>than some steels, with ultimate tensile strengths as high as 80,000 psi to 90,000 psi or more.</a:t>
            </a:r>
            <a:br>
              <a:rPr lang="en-US" sz="5100" dirty="0" smtClean="0"/>
            </a:br>
            <a:endParaRPr lang="en-US" sz="5100" dirty="0" smtClean="0"/>
          </a:p>
          <a:p>
            <a:pPr marL="420624" indent="-384048" eaLnBrk="1" fontAlgn="auto" hangingPunct="1">
              <a:spcAft>
                <a:spcPts val="0"/>
              </a:spcAft>
              <a:buFont typeface="Wingdings 2"/>
              <a:buChar char=""/>
              <a:defRPr/>
            </a:pPr>
            <a:r>
              <a:rPr lang="en-US" dirty="0" smtClean="0">
                <a:solidFill>
                  <a:schemeClr val="tx2"/>
                </a:solidFill>
              </a:rPr>
              <a:t>High Strength-to-Weight Ratio</a:t>
            </a:r>
          </a:p>
          <a:p>
            <a:pPr marL="420624" indent="-384048" eaLnBrk="1" fontAlgn="auto" hangingPunct="1">
              <a:spcAft>
                <a:spcPts val="0"/>
              </a:spcAft>
              <a:buFont typeface="Wingdings 2"/>
              <a:buChar char=""/>
              <a:defRPr/>
            </a:pPr>
            <a:r>
              <a:rPr lang="en-US" dirty="0" smtClean="0">
                <a:solidFill>
                  <a:schemeClr val="tx2"/>
                </a:solidFill>
              </a:rPr>
              <a:t>Resilient</a:t>
            </a:r>
          </a:p>
          <a:p>
            <a:pPr marL="420624" indent="-384048" eaLnBrk="1" fontAlgn="auto" hangingPunct="1">
              <a:spcAft>
                <a:spcPts val="0"/>
              </a:spcAft>
              <a:buFont typeface="Wingdings 2"/>
              <a:buChar char=""/>
              <a:defRPr/>
            </a:pPr>
            <a:r>
              <a:rPr lang="en-US" dirty="0" smtClean="0">
                <a:solidFill>
                  <a:schemeClr val="tx2"/>
                </a:solidFill>
              </a:rPr>
              <a:t>Corrosion-Resistant</a:t>
            </a:r>
          </a:p>
          <a:p>
            <a:pPr marL="420624" indent="-384048" eaLnBrk="1" fontAlgn="auto" hangingPunct="1">
              <a:spcAft>
                <a:spcPts val="0"/>
              </a:spcAft>
              <a:buFont typeface="Wingdings 2"/>
              <a:buChar char=""/>
              <a:defRPr/>
            </a:pPr>
            <a:r>
              <a:rPr lang="en-US" dirty="0" smtClean="0">
                <a:solidFill>
                  <a:schemeClr val="tx2"/>
                </a:solidFill>
              </a:rPr>
              <a:t>Heat Conductive</a:t>
            </a:r>
          </a:p>
          <a:p>
            <a:pPr marL="420624" indent="-384048" eaLnBrk="1" fontAlgn="auto" hangingPunct="1">
              <a:spcAft>
                <a:spcPts val="0"/>
              </a:spcAft>
              <a:buFont typeface="Wingdings 2"/>
              <a:buChar char=""/>
              <a:defRPr/>
            </a:pPr>
            <a:r>
              <a:rPr lang="en-US" dirty="0" smtClean="0">
                <a:solidFill>
                  <a:schemeClr val="tx2"/>
                </a:solidFill>
              </a:rPr>
              <a:t>Reflective</a:t>
            </a:r>
          </a:p>
          <a:p>
            <a:pPr marL="420624" indent="-384048" eaLnBrk="1" fontAlgn="auto" hangingPunct="1">
              <a:spcAft>
                <a:spcPts val="0"/>
              </a:spcAft>
              <a:buFont typeface="Wingdings 2"/>
              <a:buChar char=""/>
              <a:defRPr/>
            </a:pPr>
            <a:r>
              <a:rPr lang="en-US" dirty="0" smtClean="0">
                <a:solidFill>
                  <a:schemeClr val="tx2"/>
                </a:solidFill>
              </a:rPr>
              <a:t>Electrically </a:t>
            </a:r>
            <a:r>
              <a:rPr lang="en-US" dirty="0" err="1" smtClean="0">
                <a:solidFill>
                  <a:schemeClr val="tx2"/>
                </a:solidFill>
              </a:rPr>
              <a:t>Conduciive</a:t>
            </a:r>
            <a:endParaRPr lang="en-US" dirty="0" smtClean="0">
              <a:solidFill>
                <a:schemeClr val="tx2"/>
              </a:solidFill>
            </a:endParaRPr>
          </a:p>
          <a:p>
            <a:pPr marL="420624" indent="-384048" eaLnBrk="1" fontAlgn="auto" hangingPunct="1">
              <a:spcAft>
                <a:spcPts val="0"/>
              </a:spcAft>
              <a:buFont typeface="Wingdings 2"/>
              <a:buChar char=""/>
              <a:defRPr/>
            </a:pPr>
            <a:r>
              <a:rPr lang="en-US" dirty="0" smtClean="0">
                <a:solidFill>
                  <a:schemeClr val="tx2"/>
                </a:solidFill>
              </a:rPr>
              <a:t>Non-Magnetic</a:t>
            </a:r>
          </a:p>
          <a:p>
            <a:pPr marL="420624" indent="-384048" eaLnBrk="1" fontAlgn="auto" hangingPunct="1">
              <a:spcAft>
                <a:spcPts val="0"/>
              </a:spcAft>
              <a:buFont typeface="Wingdings 2"/>
              <a:buChar char=""/>
              <a:defRPr/>
            </a:pPr>
            <a:r>
              <a:rPr lang="en-US" dirty="0" smtClean="0">
                <a:solidFill>
                  <a:schemeClr val="tx2"/>
                </a:solidFill>
              </a:rPr>
              <a:t>Non-Sparking</a:t>
            </a:r>
          </a:p>
          <a:p>
            <a:pPr marL="420624" indent="-384048" eaLnBrk="1" fontAlgn="auto" hangingPunct="1">
              <a:spcAft>
                <a:spcPts val="0"/>
              </a:spcAft>
              <a:buFont typeface="Wingdings 2"/>
              <a:buChar char=""/>
              <a:defRPr/>
            </a:pPr>
            <a:r>
              <a:rPr lang="en-US" dirty="0" smtClean="0">
                <a:solidFill>
                  <a:schemeClr val="tx2"/>
                </a:solidFill>
              </a:rPr>
              <a:t>Non-Combustible</a:t>
            </a:r>
          </a:p>
          <a:p>
            <a:pPr marL="420624" indent="-384048" eaLnBrk="1" fontAlgn="auto" hangingPunct="1">
              <a:spcAft>
                <a:spcPts val="0"/>
              </a:spcAft>
              <a:buFont typeface="Wingdings 2"/>
              <a:buChar char=""/>
              <a:defRPr/>
            </a:pPr>
            <a:r>
              <a:rPr lang="en-US" dirty="0" smtClean="0">
                <a:solidFill>
                  <a:schemeClr val="tx2"/>
                </a:solidFill>
              </a:rPr>
              <a:t>Cold Strength</a:t>
            </a:r>
          </a:p>
          <a:p>
            <a:pPr marL="420624" indent="-384048" eaLnBrk="1" fontAlgn="auto" hangingPunct="1">
              <a:spcAft>
                <a:spcPts val="0"/>
              </a:spcAft>
              <a:buFont typeface="Wingdings 2"/>
              <a:buChar char=""/>
              <a:defRPr/>
            </a:pPr>
            <a:r>
              <a:rPr lang="en-US" dirty="0" smtClean="0">
                <a:solidFill>
                  <a:schemeClr val="tx2"/>
                </a:solidFill>
              </a:rPr>
              <a:t>Fully Recyclable</a:t>
            </a:r>
          </a:p>
        </p:txBody>
      </p:sp>
      <p:sp>
        <p:nvSpPr>
          <p:cNvPr id="7" name="TextBox 6"/>
          <p:cNvSpPr txBox="1"/>
          <p:nvPr/>
        </p:nvSpPr>
        <p:spPr>
          <a:xfrm>
            <a:off x="7371443" y="6148388"/>
            <a:ext cx="1739900" cy="261938"/>
          </a:xfrm>
          <a:prstGeom prst="rect">
            <a:avLst/>
          </a:prstGeom>
          <a:noFill/>
        </p:spPr>
        <p:txBody>
          <a:bodyPr wrap="none">
            <a:spAutoFit/>
          </a:bodyPr>
          <a:lstStyle/>
          <a:p>
            <a:pPr>
              <a:defRPr/>
            </a:pPr>
            <a:r>
              <a:rPr lang="en-US" sz="1100" dirty="0">
                <a:solidFill>
                  <a:schemeClr val="bg1"/>
                </a:solidFill>
                <a:effectLst>
                  <a:outerShdw blurRad="38100" dist="38100" dir="2700000" algn="tl">
                    <a:srgbClr val="000000">
                      <a:alpha val="43137"/>
                    </a:srgbClr>
                  </a:outerShdw>
                </a:effectLst>
              </a:rPr>
              <a:t>Courtesy of  Werner Co.</a:t>
            </a:r>
          </a:p>
        </p:txBody>
      </p:sp>
    </p:spTree>
    <p:extLst>
      <p:ext uri="{BB962C8B-B14F-4D97-AF65-F5344CB8AC3E}">
        <p14:creationId xmlns:p14="http://schemas.microsoft.com/office/powerpoint/2010/main" val="33269577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9144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457200" y="1267619"/>
            <a:ext cx="7467600" cy="5334000"/>
          </a:xfrm>
        </p:spPr>
        <p:txBody>
          <a:bodyPr>
            <a:normAutofit fontScale="55000" lnSpcReduction="20000"/>
          </a:bodyPr>
          <a:lstStyle/>
          <a:p>
            <a:pPr marL="420624" indent="-384048" eaLnBrk="1" fontAlgn="auto" hangingPunct="1">
              <a:spcAft>
                <a:spcPts val="0"/>
              </a:spcAft>
              <a:buFont typeface="Wingdings 2"/>
              <a:buChar char=""/>
              <a:defRPr/>
            </a:pPr>
            <a:r>
              <a:rPr lang="en-US" dirty="0" smtClean="0">
                <a:solidFill>
                  <a:schemeClr val="bg2">
                    <a:lumMod val="20000"/>
                    <a:lumOff val="80000"/>
                  </a:schemeClr>
                </a:solidFill>
              </a:rPr>
              <a:t>Lightweight</a:t>
            </a:r>
            <a:r>
              <a:rPr lang="en-US" dirty="0" smtClean="0">
                <a:solidFill>
                  <a:srgbClr val="FFFF99"/>
                </a:solidFill>
              </a:rPr>
              <a:t/>
            </a:r>
            <a:br>
              <a:rPr lang="en-US" dirty="0" smtClean="0">
                <a:solidFill>
                  <a:srgbClr val="FFFF99"/>
                </a:solidFill>
              </a:rPr>
            </a:br>
            <a:endParaRPr lang="en-US" dirty="0" smtClean="0">
              <a:solidFill>
                <a:srgbClr val="FFFF99"/>
              </a:solidFill>
            </a:endParaRPr>
          </a:p>
          <a:p>
            <a:pPr marL="420624" indent="-384048" eaLnBrk="1" fontAlgn="auto" hangingPunct="1">
              <a:spcAft>
                <a:spcPts val="0"/>
              </a:spcAft>
              <a:buFont typeface="Wingdings 2"/>
              <a:buChar char=""/>
              <a:defRPr/>
            </a:pPr>
            <a:r>
              <a:rPr lang="en-US" sz="5900" dirty="0" smtClean="0">
                <a:solidFill>
                  <a:schemeClr val="tx2">
                    <a:lumMod val="75000"/>
                  </a:schemeClr>
                </a:solidFill>
              </a:rPr>
              <a:t>Strong</a:t>
            </a:r>
          </a:p>
          <a:p>
            <a:pPr marL="722376" lvl="1" indent="-274320" eaLnBrk="1" fontAlgn="auto" hangingPunct="1">
              <a:spcAft>
                <a:spcPts val="0"/>
              </a:spcAft>
              <a:buFont typeface="Wingdings 2"/>
              <a:buChar char=""/>
              <a:defRPr/>
            </a:pPr>
            <a:r>
              <a:rPr lang="en-US" sz="4400" dirty="0" smtClean="0"/>
              <a:t>Appropriately alloyed and treated, aluminum can be stronger than some steels, with ultimate tensile strengths as high as 80,000 psi to 90,000 psi or more.</a:t>
            </a:r>
            <a:br>
              <a:rPr lang="en-US" sz="4400" dirty="0" smtClean="0"/>
            </a:br>
            <a:endParaRPr lang="en-US" sz="4400" dirty="0" smtClean="0">
              <a:solidFill>
                <a:schemeClr val="tx2">
                  <a:lumMod val="75000"/>
                </a:schemeClr>
              </a:solidFill>
            </a:endParaRPr>
          </a:p>
          <a:p>
            <a:pPr marL="420624" indent="-384048" eaLnBrk="1" fontAlgn="auto" hangingPunct="1">
              <a:spcAft>
                <a:spcPts val="0"/>
              </a:spcAft>
              <a:buFont typeface="Wingdings 2"/>
              <a:buChar char=""/>
              <a:defRPr/>
            </a:pPr>
            <a:r>
              <a:rPr lang="en-US"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dirty="0" smtClean="0">
                <a:solidFill>
                  <a:schemeClr val="tx2">
                    <a:lumMod val="75000"/>
                  </a:schemeClr>
                </a:solidFill>
              </a:rPr>
              <a:t>Resilient</a:t>
            </a:r>
          </a:p>
          <a:p>
            <a:pPr marL="420624" indent="-384048" eaLnBrk="1" fontAlgn="auto" hangingPunct="1">
              <a:spcAft>
                <a:spcPts val="0"/>
              </a:spcAft>
              <a:buFont typeface="Wingdings 2"/>
              <a:buChar char=""/>
              <a:defRPr/>
            </a:pPr>
            <a:r>
              <a:rPr lang="en-US"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dirty="0" smtClean="0">
                <a:solidFill>
                  <a:schemeClr val="tx2">
                    <a:lumMod val="75000"/>
                  </a:schemeClr>
                </a:solidFill>
              </a:rPr>
              <a:t>Fully Recyclable</a:t>
            </a:r>
          </a:p>
        </p:txBody>
      </p:sp>
      <p:graphicFrame>
        <p:nvGraphicFramePr>
          <p:cNvPr id="5" name="Table 4"/>
          <p:cNvGraphicFramePr>
            <a:graphicFrameLocks noGrp="1"/>
          </p:cNvGraphicFramePr>
          <p:nvPr/>
        </p:nvGraphicFramePr>
        <p:xfrm>
          <a:off x="6096000" y="3240088"/>
          <a:ext cx="2971800" cy="3541708"/>
        </p:xfrm>
        <a:graphic>
          <a:graphicData uri="http://schemas.openxmlformats.org/drawingml/2006/table">
            <a:tbl>
              <a:tblPr firstRow="1" bandRow="1">
                <a:tableStyleId>{21E4AEA4-8DFA-4A89-87EB-49C32662AFE0}</a:tableStyleId>
              </a:tblPr>
              <a:tblGrid>
                <a:gridCol w="1485900"/>
                <a:gridCol w="1485900"/>
              </a:tblGrid>
              <a:tr h="675370">
                <a:tc>
                  <a:txBody>
                    <a:bodyPr/>
                    <a:lstStyle/>
                    <a:p>
                      <a:pPr algn="ctr"/>
                      <a:r>
                        <a:rPr lang="en-US" sz="1400" dirty="0" smtClean="0"/>
                        <a:t/>
                      </a:r>
                      <a:br>
                        <a:rPr lang="en-US" sz="1400" dirty="0" smtClean="0"/>
                      </a:br>
                      <a:r>
                        <a:rPr lang="en-US" sz="1400" dirty="0" smtClean="0"/>
                        <a:t>Material</a:t>
                      </a:r>
                      <a:endParaRPr lang="en-US" sz="1400" dirty="0"/>
                    </a:p>
                  </a:txBody>
                  <a:tcPr marT="45717" marB="45717"/>
                </a:tc>
                <a:tc>
                  <a:txBody>
                    <a:bodyPr/>
                    <a:lstStyle/>
                    <a:p>
                      <a:pPr algn="ctr"/>
                      <a:r>
                        <a:rPr lang="en-US" sz="1400" dirty="0" smtClean="0"/>
                        <a:t>Modulus (E)</a:t>
                      </a:r>
                    </a:p>
                    <a:p>
                      <a:pPr algn="ctr"/>
                      <a:r>
                        <a:rPr lang="en-US" sz="1100" dirty="0" smtClean="0"/>
                        <a:t>(10</a:t>
                      </a:r>
                      <a:r>
                        <a:rPr lang="en-US" sz="1100" baseline="30000" dirty="0" smtClean="0"/>
                        <a:t>6</a:t>
                      </a:r>
                      <a:r>
                        <a:rPr lang="en-US" sz="1100" dirty="0" smtClean="0"/>
                        <a:t> psi)</a:t>
                      </a:r>
                      <a:endParaRPr lang="en-US" sz="1100" dirty="0"/>
                    </a:p>
                  </a:txBody>
                  <a:tcPr marT="45717" marB="45717"/>
                </a:tc>
              </a:tr>
              <a:tr h="318482">
                <a:tc>
                  <a:txBody>
                    <a:bodyPr/>
                    <a:lstStyle/>
                    <a:p>
                      <a:pPr algn="ctr"/>
                      <a:r>
                        <a:rPr lang="en-US" sz="1400" dirty="0" smtClean="0"/>
                        <a:t>Mild Steel</a:t>
                      </a:r>
                      <a:endParaRPr lang="en-US" sz="1400" dirty="0"/>
                    </a:p>
                  </a:txBody>
                  <a:tcPr marT="45717" marB="45717"/>
                </a:tc>
                <a:tc>
                  <a:txBody>
                    <a:bodyPr/>
                    <a:lstStyle/>
                    <a:p>
                      <a:pPr algn="ctr"/>
                      <a:r>
                        <a:rPr lang="en-US" sz="1400" dirty="0" smtClean="0"/>
                        <a:t>29.0</a:t>
                      </a:r>
                      <a:endParaRPr lang="en-US" sz="1400" dirty="0"/>
                    </a:p>
                  </a:txBody>
                  <a:tcPr marT="45717" marB="45717"/>
                </a:tc>
              </a:tr>
              <a:tr h="318482">
                <a:tc>
                  <a:txBody>
                    <a:bodyPr/>
                    <a:lstStyle/>
                    <a:p>
                      <a:pPr algn="ctr"/>
                      <a:r>
                        <a:rPr lang="en-US" sz="1400" dirty="0" smtClean="0"/>
                        <a:t>Aluminum</a:t>
                      </a:r>
                      <a:endParaRPr lang="en-US" sz="1400" dirty="0"/>
                    </a:p>
                  </a:txBody>
                  <a:tcPr marT="45717" marB="45717"/>
                </a:tc>
                <a:tc>
                  <a:txBody>
                    <a:bodyPr/>
                    <a:lstStyle/>
                    <a:p>
                      <a:pPr algn="ctr"/>
                      <a:r>
                        <a:rPr lang="en-US" sz="1400" dirty="0" smtClean="0"/>
                        <a:t>10.0</a:t>
                      </a:r>
                      <a:endParaRPr lang="en-US" sz="1400" dirty="0"/>
                    </a:p>
                  </a:txBody>
                  <a:tcPr marT="45717" marB="45717"/>
                </a:tc>
              </a:tr>
              <a:tr h="318482">
                <a:tc>
                  <a:txBody>
                    <a:bodyPr/>
                    <a:lstStyle/>
                    <a:p>
                      <a:pPr algn="ctr"/>
                      <a:r>
                        <a:rPr lang="en-US" sz="1400" dirty="0" smtClean="0"/>
                        <a:t>Brass</a:t>
                      </a:r>
                    </a:p>
                  </a:txBody>
                  <a:tcPr marT="45717" marB="45717"/>
                </a:tc>
                <a:tc>
                  <a:txBody>
                    <a:bodyPr/>
                    <a:lstStyle/>
                    <a:p>
                      <a:pPr algn="ctr"/>
                      <a:r>
                        <a:rPr lang="en-US" sz="1400" dirty="0" smtClean="0"/>
                        <a:t>13.0</a:t>
                      </a:r>
                      <a:endParaRPr lang="en-US" sz="1400" dirty="0"/>
                    </a:p>
                  </a:txBody>
                  <a:tcPr marT="45717" marB="45717"/>
                </a:tc>
              </a:tr>
              <a:tr h="318482">
                <a:tc>
                  <a:txBody>
                    <a:bodyPr/>
                    <a:lstStyle/>
                    <a:p>
                      <a:pPr algn="ctr"/>
                      <a:r>
                        <a:rPr lang="en-US" sz="1400" dirty="0" smtClean="0"/>
                        <a:t>Zinc</a:t>
                      </a:r>
                      <a:endParaRPr lang="en-US" sz="1400" dirty="0"/>
                    </a:p>
                  </a:txBody>
                  <a:tcPr marT="45717" marB="45717"/>
                </a:tc>
                <a:tc>
                  <a:txBody>
                    <a:bodyPr/>
                    <a:lstStyle/>
                    <a:p>
                      <a:pPr algn="ctr"/>
                      <a:r>
                        <a:rPr lang="en-US" sz="1400" dirty="0" smtClean="0"/>
                        <a:t>13.0</a:t>
                      </a:r>
                      <a:endParaRPr lang="en-US" sz="1400" dirty="0"/>
                    </a:p>
                  </a:txBody>
                  <a:tcPr marT="45717" marB="45717"/>
                </a:tc>
              </a:tr>
              <a:tr h="318482">
                <a:tc>
                  <a:txBody>
                    <a:bodyPr/>
                    <a:lstStyle/>
                    <a:p>
                      <a:r>
                        <a:rPr lang="en-US" sz="1400" u="sng" dirty="0" smtClean="0"/>
                        <a:t>Plastics:</a:t>
                      </a:r>
                    </a:p>
                  </a:txBody>
                  <a:tcPr marT="45717" marB="45717"/>
                </a:tc>
                <a:tc>
                  <a:txBody>
                    <a:bodyPr/>
                    <a:lstStyle/>
                    <a:p>
                      <a:endParaRPr lang="en-US" sz="1400" dirty="0"/>
                    </a:p>
                  </a:txBody>
                  <a:tcPr marT="45717" marB="45717"/>
                </a:tc>
              </a:tr>
              <a:tr h="318482">
                <a:tc>
                  <a:txBody>
                    <a:bodyPr/>
                    <a:lstStyle/>
                    <a:p>
                      <a:pPr algn="ctr"/>
                      <a:r>
                        <a:rPr lang="en-US" sz="1400" dirty="0" smtClean="0"/>
                        <a:t>PS</a:t>
                      </a:r>
                      <a:endParaRPr lang="en-US" sz="1400" dirty="0"/>
                    </a:p>
                  </a:txBody>
                  <a:tcPr marT="45717" marB="45717"/>
                </a:tc>
                <a:tc>
                  <a:txBody>
                    <a:bodyPr/>
                    <a:lstStyle/>
                    <a:p>
                      <a:pPr algn="ctr"/>
                      <a:r>
                        <a:rPr lang="en-US" sz="1400" dirty="0" smtClean="0"/>
                        <a:t>0.51</a:t>
                      </a:r>
                      <a:endParaRPr lang="en-US" sz="1400" dirty="0"/>
                    </a:p>
                  </a:txBody>
                  <a:tcPr marT="45717" marB="45717"/>
                </a:tc>
              </a:tr>
              <a:tr h="318482">
                <a:tc>
                  <a:txBody>
                    <a:bodyPr/>
                    <a:lstStyle/>
                    <a:p>
                      <a:pPr algn="ctr"/>
                      <a:r>
                        <a:rPr lang="en-US" sz="1400" dirty="0" smtClean="0"/>
                        <a:t>PET</a:t>
                      </a:r>
                      <a:endParaRPr lang="en-US" sz="1400" dirty="0"/>
                    </a:p>
                  </a:txBody>
                  <a:tcPr marT="45717" marB="45717"/>
                </a:tc>
                <a:tc>
                  <a:txBody>
                    <a:bodyPr/>
                    <a:lstStyle/>
                    <a:p>
                      <a:pPr algn="ctr"/>
                      <a:r>
                        <a:rPr lang="en-US" sz="1400" dirty="0" smtClean="0"/>
                        <a:t>0.29</a:t>
                      </a:r>
                      <a:endParaRPr lang="en-US" sz="1400" dirty="0"/>
                    </a:p>
                  </a:txBody>
                  <a:tcPr marT="45717" marB="45717"/>
                </a:tc>
              </a:tr>
              <a:tr h="318482">
                <a:tc>
                  <a:txBody>
                    <a:bodyPr/>
                    <a:lstStyle/>
                    <a:p>
                      <a:pPr algn="ctr"/>
                      <a:r>
                        <a:rPr lang="en-US" sz="1400" dirty="0" smtClean="0"/>
                        <a:t>Nylon</a:t>
                      </a:r>
                      <a:endParaRPr lang="en-US" sz="1400" dirty="0"/>
                    </a:p>
                  </a:txBody>
                  <a:tcPr marT="45717" marB="45717"/>
                </a:tc>
                <a:tc>
                  <a:txBody>
                    <a:bodyPr/>
                    <a:lstStyle/>
                    <a:p>
                      <a:pPr algn="ctr"/>
                      <a:r>
                        <a:rPr lang="en-US" sz="1400" dirty="0" smtClean="0"/>
                        <a:t>0.42</a:t>
                      </a:r>
                      <a:endParaRPr lang="en-US" sz="1400" dirty="0"/>
                    </a:p>
                  </a:txBody>
                  <a:tcPr marT="45717" marB="45717"/>
                </a:tc>
              </a:tr>
              <a:tr h="318482">
                <a:tc>
                  <a:txBody>
                    <a:bodyPr/>
                    <a:lstStyle/>
                    <a:p>
                      <a:pPr algn="ctr"/>
                      <a:r>
                        <a:rPr lang="en-US" sz="1400" dirty="0" smtClean="0"/>
                        <a:t>Peek</a:t>
                      </a:r>
                      <a:endParaRPr lang="en-US" sz="1400" dirty="0"/>
                    </a:p>
                  </a:txBody>
                  <a:tcPr marT="45717" marB="45717"/>
                </a:tc>
                <a:tc>
                  <a:txBody>
                    <a:bodyPr/>
                    <a:lstStyle/>
                    <a:p>
                      <a:pPr algn="ctr"/>
                      <a:r>
                        <a:rPr lang="en-US" sz="1400" dirty="0" smtClean="0"/>
                        <a:t>0.56</a:t>
                      </a:r>
                      <a:endParaRPr lang="en-US" sz="1400" dirty="0"/>
                    </a:p>
                  </a:txBody>
                  <a:tcPr marT="45717" marB="45717"/>
                </a:tc>
              </a:tr>
            </a:tbl>
          </a:graphicData>
        </a:graphic>
      </p:graphicFrame>
      <p:sp>
        <p:nvSpPr>
          <p:cNvPr id="6" name="TextBox 5"/>
          <p:cNvSpPr txBox="1"/>
          <p:nvPr/>
        </p:nvSpPr>
        <p:spPr>
          <a:xfrm>
            <a:off x="1600200" y="6165057"/>
            <a:ext cx="4572000" cy="461962"/>
          </a:xfrm>
          <a:prstGeom prst="rect">
            <a:avLst/>
          </a:prstGeom>
          <a:noFill/>
        </p:spPr>
        <p:txBody>
          <a:bodyPr>
            <a:spAutoFit/>
          </a:bodyPr>
          <a:lstStyle/>
          <a:p>
            <a:pPr>
              <a:defRPr/>
            </a:pPr>
            <a:r>
              <a:rPr lang="en-US" sz="1200" b="1" i="1" dirty="0">
                <a:solidFill>
                  <a:schemeClr val="accent2">
                    <a:lumMod val="75000"/>
                  </a:schemeClr>
                </a:solidFill>
                <a:effectLst>
                  <a:outerShdw blurRad="38100" dist="38100" dir="2700000" algn="tl">
                    <a:srgbClr val="000000">
                      <a:alpha val="43137"/>
                    </a:srgbClr>
                  </a:outerShdw>
                </a:effectLst>
              </a:rPr>
              <a:t>The modulus of elasticity (E) is the relationship of how the material deforms compared to the stress that it is under.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20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2000"/>
                                        <p:tgtEl>
                                          <p:spTgt spid="3">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2000"/>
                                        <p:tgtEl>
                                          <p:spTgt spid="3">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8" descr="Tesla Roadster Sport_indoors-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67000" y="3657600"/>
            <a:ext cx="4191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2400"/>
            <a:ext cx="8382000" cy="8382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219200"/>
            <a:ext cx="7467600" cy="4800600"/>
          </a:xfrm>
        </p:spPr>
        <p:txBody>
          <a:bodyPr>
            <a:normAutofit fontScale="77500" lnSpcReduction="20000"/>
          </a:bodyPr>
          <a:lstStyle/>
          <a:p>
            <a:pPr marL="420624" indent="-384048" eaLnBrk="1" fontAlgn="auto" hangingPunct="1">
              <a:spcAft>
                <a:spcPts val="0"/>
              </a:spcAft>
              <a:buFont typeface="Wingdings 2"/>
              <a:buChar char=""/>
              <a:defRPr/>
            </a:pPr>
            <a:r>
              <a:rPr lang="en-US" sz="17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1700" dirty="0" smtClean="0">
                <a:solidFill>
                  <a:schemeClr val="tx2">
                    <a:lumMod val="75000"/>
                  </a:schemeClr>
                </a:solidFill>
              </a:rPr>
              <a:t>Strong</a:t>
            </a:r>
            <a:r>
              <a:rPr lang="en-US" sz="2000" dirty="0" smtClean="0">
                <a:solidFill>
                  <a:schemeClr val="tx2">
                    <a:lumMod val="75000"/>
                  </a:schemeClr>
                </a:solidFill>
              </a:rPr>
              <a:t/>
            </a:r>
            <a:br>
              <a:rPr lang="en-US" sz="2000" dirty="0" smtClean="0">
                <a:solidFill>
                  <a:schemeClr val="tx2">
                    <a:lumMod val="75000"/>
                  </a:schemeClr>
                </a:solidFill>
              </a:rPr>
            </a:br>
            <a:endParaRPr lang="en-US" sz="2000" dirty="0" smtClean="0">
              <a:solidFill>
                <a:schemeClr val="tx2">
                  <a:lumMod val="75000"/>
                </a:schemeClr>
              </a:solidFill>
            </a:endParaRPr>
          </a:p>
          <a:p>
            <a:pPr marL="420624" indent="-384048" eaLnBrk="1" fontAlgn="auto" hangingPunct="1">
              <a:spcAft>
                <a:spcPts val="0"/>
              </a:spcAft>
              <a:buFont typeface="Wingdings 2"/>
              <a:buChar char=""/>
              <a:defRPr/>
            </a:pPr>
            <a:r>
              <a:rPr lang="en-US" sz="4100" dirty="0" smtClean="0">
                <a:solidFill>
                  <a:schemeClr val="tx2">
                    <a:lumMod val="75000"/>
                  </a:schemeClr>
                </a:solidFill>
              </a:rPr>
              <a:t>High Strength-to-Weight Ratio</a:t>
            </a:r>
          </a:p>
          <a:p>
            <a:pPr marL="722376" lvl="1" indent="-274320" eaLnBrk="1" fontAlgn="auto" hangingPunct="1">
              <a:spcAft>
                <a:spcPts val="0"/>
              </a:spcAft>
              <a:buFont typeface="Wingdings 2"/>
              <a:buChar char=""/>
              <a:defRPr/>
            </a:pPr>
            <a:r>
              <a:rPr lang="en-US" sz="3600" dirty="0" smtClean="0"/>
              <a:t>High strength plus low weight permits substantial reductions in the weight of both parts and final products</a:t>
            </a:r>
            <a:r>
              <a:rPr lang="en-US" sz="4400" dirty="0" smtClean="0"/>
              <a:t/>
            </a:r>
            <a:br>
              <a:rPr lang="en-US" sz="4400" dirty="0" smtClean="0"/>
            </a:br>
            <a:endParaRPr lang="en-US" sz="4400" dirty="0" smtClean="0">
              <a:solidFill>
                <a:schemeClr val="tx2">
                  <a:lumMod val="75000"/>
                </a:schemeClr>
              </a:solidFill>
            </a:endParaRPr>
          </a:p>
          <a:p>
            <a:pPr marL="420624" indent="-384048" eaLnBrk="1" fontAlgn="auto" hangingPunct="1">
              <a:spcAft>
                <a:spcPts val="0"/>
              </a:spcAft>
              <a:buFont typeface="Wingdings 2"/>
              <a:buChar char=""/>
              <a:defRPr/>
            </a:pPr>
            <a:r>
              <a:rPr lang="en-US" sz="17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17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1700"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sz="17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17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1700"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sz="1700"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sz="1700"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sz="1700"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sz="1700" dirty="0" smtClean="0">
                <a:solidFill>
                  <a:schemeClr val="tx2">
                    <a:lumMod val="75000"/>
                  </a:schemeClr>
                </a:solidFill>
              </a:rPr>
              <a:t>Fully Recyclable</a:t>
            </a:r>
          </a:p>
        </p:txBody>
      </p:sp>
      <p:sp>
        <p:nvSpPr>
          <p:cNvPr id="24579" name="Text Box 7"/>
          <p:cNvSpPr txBox="1">
            <a:spLocks noChangeArrowheads="1"/>
          </p:cNvSpPr>
          <p:nvPr/>
        </p:nvSpPr>
        <p:spPr bwMode="auto">
          <a:xfrm>
            <a:off x="2681514" y="5738813"/>
            <a:ext cx="37338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accent2">
                    <a:lumMod val="60000"/>
                    <a:lumOff val="40000"/>
                  </a:schemeClr>
                </a:solidFill>
                <a:effectLst>
                  <a:outerShdw blurRad="38100" dist="38100" dir="2700000" algn="tl">
                    <a:srgbClr val="000000">
                      <a:alpha val="43137"/>
                    </a:srgbClr>
                  </a:outerShdw>
                </a:effectLst>
              </a:rPr>
              <a:t>Rendering and photo courtesy of Tesla Motors, Inc.</a:t>
            </a:r>
          </a:p>
        </p:txBody>
      </p:sp>
      <p:pic>
        <p:nvPicPr>
          <p:cNvPr id="24581" name="Picture 6" descr="Tesla_spaceframe-smal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00800" y="497205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4580"/>
                                        </p:tgtEl>
                                        <p:attrNameLst>
                                          <p:attrName>style.visibility</p:attrName>
                                        </p:attrNameLst>
                                      </p:cBhvr>
                                      <p:to>
                                        <p:strVal val="visible"/>
                                      </p:to>
                                    </p:set>
                                    <p:animEffect transition="in" filter="fade">
                                      <p:cBhvr>
                                        <p:cTn id="14" dur="2000"/>
                                        <p:tgtEl>
                                          <p:spTgt spid="24580"/>
                                        </p:tgtEl>
                                      </p:cBhvr>
                                    </p:animEffect>
                                  </p:childTnLst>
                                </p:cTn>
                              </p:par>
                              <p:par>
                                <p:cTn id="15" presetID="10" presetClass="entr" presetSubtype="0" fill="hold" nodeType="with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fade">
                                      <p:cBhvr>
                                        <p:cTn id="17" dur="2000"/>
                                        <p:tgtEl>
                                          <p:spTgt spid="2458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579"/>
                                        </p:tgtEl>
                                        <p:attrNameLst>
                                          <p:attrName>style.visibility</p:attrName>
                                        </p:attrNameLst>
                                      </p:cBhvr>
                                      <p:to>
                                        <p:strVal val="visible"/>
                                      </p:to>
                                    </p:set>
                                    <p:animEffect transition="in" filter="fade">
                                      <p:cBhvr>
                                        <p:cTn id="20" dur="2000"/>
                                        <p:tgtEl>
                                          <p:spTgt spid="24579"/>
                                        </p:tgtEl>
                                      </p:cBhvr>
                                    </p:animEffect>
                                  </p:childTnLst>
                                </p:cTn>
                              </p:par>
                            </p:childTnLst>
                          </p:cTn>
                        </p:par>
                        <p:par>
                          <p:cTn id="21" fill="hold" nodeType="afterGroup">
                            <p:stCondLst>
                              <p:cond delay="40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000"/>
                                        <p:tgtEl>
                                          <p:spTgt spid="3">
                                            <p:txEl>
                                              <p:pRg st="3" end="3"/>
                                            </p:txEl>
                                          </p:spTgt>
                                        </p:tgtEl>
                                      </p:cBhvr>
                                    </p:animEffect>
                                  </p:childTnLst>
                                </p:cTn>
                              </p:par>
                            </p:childTnLst>
                          </p:cTn>
                        </p:par>
                        <p:par>
                          <p:cTn id="25" fill="hold" nodeType="afterGroup">
                            <p:stCondLst>
                              <p:cond delay="6000"/>
                            </p:stCondLst>
                            <p:childTnLst>
                              <p:par>
                                <p:cTn id="26" presetID="10" presetClass="entr" presetSubtype="0" fill="hold"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2000"/>
                                        <p:tgtEl>
                                          <p:spTgt spid="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2000"/>
                                        <p:tgtEl>
                                          <p:spTgt spid="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2000"/>
                                        <p:tgtEl>
                                          <p:spTgt spid="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2000"/>
                                        <p:tgtEl>
                                          <p:spTgt spid="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2000"/>
                                        <p:tgtEl>
                                          <p:spTgt spid="3">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2000"/>
                                        <p:tgtEl>
                                          <p:spTgt spid="3">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20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2000"/>
                                        <p:tgtEl>
                                          <p:spTgt spid="3">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2000"/>
                                        <p:tgtEl>
                                          <p:spTgt spid="3">
                                            <p:txEl>
                                              <p:pRg st="12" end="12"/>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fade">
                                      <p:cBhvr>
                                        <p:cTn id="61"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5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Craig Werner\Desktop\Screenhunter screen shots\AEC Academic Outreach Photos\ScreenHunter_09 Dec. 10 14.1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74613"/>
            <a:ext cx="7181850"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00400" y="6562725"/>
            <a:ext cx="2781300"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Light Metal Age</a:t>
            </a:r>
            <a:r>
              <a:rPr lang="en-US" sz="12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0772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Strong, lightweight aluminum extrusions are used throughout the transportation market.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71600"/>
            <a:ext cx="8469514" cy="472440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507" y="4620305"/>
            <a:ext cx="333375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0" y="6096000"/>
            <a:ext cx="6897914" cy="646331"/>
          </a:xfrm>
          <a:prstGeom prst="rect">
            <a:avLst/>
          </a:prstGeom>
        </p:spPr>
        <p:txBody>
          <a:bodyPr wrap="square">
            <a:spAutoFit/>
          </a:bodyPr>
          <a:lstStyle/>
          <a:p>
            <a:r>
              <a:rPr lang="en-US" sz="1200" dirty="0"/>
              <a:t>© General Motors</a:t>
            </a:r>
            <a:br>
              <a:rPr lang="en-US" sz="1200" dirty="0"/>
            </a:br>
            <a:r>
              <a:rPr lang="en-US" sz="1200" dirty="0">
                <a:hlinkClick r:id="rId5"/>
              </a:rPr>
              <a:t>http://www.chevrolet.com/new-2014-corvette/?seo=goo_|_GM+Chevy+Awareness_|_GG-AWR-Corvette-Stingray-BP-SN-Exact_|_Corvette+Stingray_|_2014%20corvette</a:t>
            </a:r>
            <a:endParaRPr 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086225"/>
            <a:ext cx="66865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2400"/>
            <a:ext cx="8458200" cy="8382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143000"/>
            <a:ext cx="7467600" cy="4800600"/>
          </a:xfrm>
        </p:spPr>
        <p:txBody>
          <a:bodyPr>
            <a:normAutofit/>
          </a:bodyPr>
          <a:lstStyle/>
          <a:p>
            <a:pPr marL="420624" indent="-384048" eaLnBrk="1" fontAlgn="auto" hangingPunct="1">
              <a:spcAft>
                <a:spcPts val="0"/>
              </a:spcAft>
              <a:buFont typeface="Wingdings 2"/>
              <a:buChar char=""/>
              <a:defRPr/>
            </a:pPr>
            <a:r>
              <a:rPr lang="en-US" sz="4000" dirty="0" smtClean="0">
                <a:solidFill>
                  <a:schemeClr val="tx2">
                    <a:lumMod val="75000"/>
                  </a:schemeClr>
                </a:solidFill>
              </a:rPr>
              <a:t>High Strength-to-Weight Ratio</a:t>
            </a:r>
          </a:p>
          <a:p>
            <a:pPr marL="722376" lvl="1" indent="-274320" eaLnBrk="1" fontAlgn="auto" hangingPunct="1">
              <a:spcAft>
                <a:spcPts val="0"/>
              </a:spcAft>
              <a:buFont typeface="Wingdings 2" pitchFamily="18" charset="2"/>
              <a:buNone/>
              <a:defRPr/>
            </a:pPr>
            <a:r>
              <a:rPr lang="en-US" sz="4000" dirty="0" smtClean="0">
                <a:solidFill>
                  <a:schemeClr val="tx2">
                    <a:lumMod val="75000"/>
                  </a:schemeClr>
                </a:solidFill>
              </a:rPr>
              <a:t/>
            </a:r>
            <a:br>
              <a:rPr lang="en-US" sz="4000" dirty="0" smtClean="0">
                <a:solidFill>
                  <a:schemeClr val="tx2">
                    <a:lumMod val="75000"/>
                  </a:schemeClr>
                </a:solidFill>
              </a:rPr>
            </a:br>
            <a:endParaRPr lang="en-US" sz="1600" dirty="0" smtClean="0">
              <a:solidFill>
                <a:schemeClr val="tx2">
                  <a:lumMod val="75000"/>
                </a:schemeClr>
              </a:solidFill>
            </a:endParaRPr>
          </a:p>
        </p:txBody>
      </p:sp>
      <p:sp>
        <p:nvSpPr>
          <p:cNvPr id="24579" name="Text Box 7"/>
          <p:cNvSpPr txBox="1">
            <a:spLocks noChangeArrowheads="1"/>
          </p:cNvSpPr>
          <p:nvPr/>
        </p:nvSpPr>
        <p:spPr bwMode="auto">
          <a:xfrm>
            <a:off x="4419600" y="3733800"/>
            <a:ext cx="34290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tx2">
                    <a:lumMod val="75000"/>
                  </a:schemeClr>
                </a:solidFill>
              </a:rPr>
              <a:t>Rendering and photo courtesy of Audi USA</a:t>
            </a:r>
          </a:p>
        </p:txBody>
      </p:sp>
      <p:pic>
        <p:nvPicPr>
          <p:cNvPr id="3584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4138" y="1905000"/>
            <a:ext cx="42592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579"/>
                                        </p:tgtEl>
                                        <p:attrNameLst>
                                          <p:attrName>style.visibility</p:attrName>
                                        </p:attrNameLst>
                                      </p:cBhvr>
                                      <p:to>
                                        <p:strVal val="visible"/>
                                      </p:to>
                                    </p:set>
                                    <p:animEffect transition="in" filter="fade">
                                      <p:cBhvr>
                                        <p:cTn id="14" dur="2000"/>
                                        <p:tgtEl>
                                          <p:spTgt spid="24579"/>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5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Craig Werner\Desktop\Screenhunter screen shots\AEC Academic Outreach Photos\ScreenHunter_19 Dec. 10 14.1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674813"/>
            <a:ext cx="9172575"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35300" y="5634038"/>
            <a:ext cx="2781300"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Light Metal Age</a:t>
            </a:r>
            <a:r>
              <a:rPr lang="en-US" sz="12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457200" y="274638"/>
            <a:ext cx="8077200" cy="1143000"/>
          </a:xfrm>
        </p:spPr>
        <p:txBody>
          <a:bodyPr/>
          <a:lstStyle/>
          <a:p>
            <a:pPr algn="ctr" eaLnBrk="1" hangingPunct="1">
              <a:defRPr/>
            </a:pPr>
            <a:r>
              <a:rPr lang="en-US" sz="4000" dirty="0" smtClean="0">
                <a:solidFill>
                  <a:schemeClr val="tx2">
                    <a:lumMod val="75000"/>
                  </a:schemeClr>
                </a:solidFill>
                <a:effectLst>
                  <a:outerShdw blurRad="38100" dist="38100" dir="2700000" algn="tl">
                    <a:srgbClr val="000000">
                      <a:alpha val="43137"/>
                    </a:srgbClr>
                  </a:outerShdw>
                </a:effectLst>
              </a:rPr>
              <a:t>Audi A8 </a:t>
            </a:r>
            <a:br>
              <a:rPr lang="en-US" sz="4000" dirty="0" smtClean="0">
                <a:solidFill>
                  <a:schemeClr val="tx2">
                    <a:lumMod val="75000"/>
                  </a:schemeClr>
                </a:solidFill>
                <a:effectLst>
                  <a:outerShdw blurRad="38100" dist="38100" dir="2700000" algn="tl">
                    <a:srgbClr val="000000">
                      <a:alpha val="43137"/>
                    </a:srgbClr>
                  </a:outerShdw>
                </a:effectLst>
              </a:rPr>
            </a:br>
            <a:r>
              <a:rPr lang="en-US" sz="4000" dirty="0" smtClean="0">
                <a:solidFill>
                  <a:schemeClr val="tx2">
                    <a:lumMod val="75000"/>
                  </a:schemeClr>
                </a:solidFill>
                <a:effectLst>
                  <a:outerShdw blurRad="38100" dist="38100" dir="2700000" algn="tl">
                    <a:srgbClr val="000000">
                      <a:alpha val="43137"/>
                    </a:srgbClr>
                  </a:outerShdw>
                </a:effectLst>
              </a:rPr>
              <a:t>Extruded Aluminum </a:t>
            </a:r>
            <a:r>
              <a:rPr lang="en-US" sz="4000" dirty="0" err="1" smtClean="0">
                <a:solidFill>
                  <a:schemeClr val="tx2">
                    <a:lumMod val="75000"/>
                  </a:schemeClr>
                </a:solidFill>
                <a:effectLst>
                  <a:outerShdw blurRad="38100" dist="38100" dir="2700000" algn="tl">
                    <a:srgbClr val="000000">
                      <a:alpha val="43137"/>
                    </a:srgbClr>
                  </a:outerShdw>
                </a:effectLst>
              </a:rPr>
              <a:t>Spaceframe</a:t>
            </a:r>
            <a:endParaRPr lang="en-US" sz="4000" dirty="0" smtClean="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8382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143000"/>
            <a:ext cx="7467600" cy="4876800"/>
          </a:xfrm>
        </p:spPr>
        <p:txBody>
          <a:bodyPr>
            <a:normAutofit/>
          </a:bodyPr>
          <a:lstStyle/>
          <a:p>
            <a:pPr marL="420624" indent="-384048" eaLnBrk="1" fontAlgn="auto" hangingPunct="1">
              <a:spcAft>
                <a:spcPts val="0"/>
              </a:spcAft>
              <a:buFont typeface="Wingdings 2"/>
              <a:buChar char=""/>
              <a:defRPr/>
            </a:pPr>
            <a:r>
              <a:rPr lang="en-US" sz="12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12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1200" dirty="0" smtClean="0">
                <a:solidFill>
                  <a:schemeClr val="tx2">
                    <a:lumMod val="75000"/>
                  </a:schemeClr>
                </a:solidFill>
              </a:rPr>
              <a:t>High Strength-to-Weight Ratio</a:t>
            </a:r>
            <a:r>
              <a:rPr lang="en-US" sz="1600" dirty="0" smtClean="0">
                <a:solidFill>
                  <a:schemeClr val="tx2">
                    <a:lumMod val="75000"/>
                  </a:schemeClr>
                </a:solidFill>
              </a:rPr>
              <a:t/>
            </a:r>
            <a:br>
              <a:rPr lang="en-US" sz="1600" dirty="0" smtClean="0">
                <a:solidFill>
                  <a:schemeClr val="tx2">
                    <a:lumMod val="75000"/>
                  </a:schemeClr>
                </a:solidFill>
              </a:rPr>
            </a:br>
            <a:endParaRPr lang="en-US" sz="1600" dirty="0" smtClean="0">
              <a:solidFill>
                <a:schemeClr val="tx2">
                  <a:lumMod val="75000"/>
                </a:schemeClr>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Resilient</a:t>
            </a:r>
          </a:p>
          <a:p>
            <a:pPr marL="722376" lvl="1" indent="-274320" eaLnBrk="1" fontAlgn="auto" hangingPunct="1">
              <a:spcAft>
                <a:spcPts val="0"/>
              </a:spcAft>
              <a:buFont typeface="Wingdings 2"/>
              <a:buChar char=""/>
              <a:defRPr/>
            </a:pPr>
            <a:r>
              <a:rPr lang="en-US" dirty="0" smtClean="0"/>
              <a:t>Aluminum products can deflect under loads and shocks and spring right back</a:t>
            </a:r>
            <a:br>
              <a:rPr lang="en-US" dirty="0" smtClean="0"/>
            </a:br>
            <a:endParaRPr lang="en-US" dirty="0" smtClean="0">
              <a:solidFill>
                <a:schemeClr val="tx2">
                  <a:lumMod val="75000"/>
                </a:schemeClr>
              </a:solidFill>
            </a:endParaRPr>
          </a:p>
          <a:p>
            <a:pPr marL="420624" indent="-384048" eaLnBrk="1" fontAlgn="auto" hangingPunct="1">
              <a:spcAft>
                <a:spcPts val="0"/>
              </a:spcAft>
              <a:buFont typeface="Wingdings 2"/>
              <a:buChar char=""/>
              <a:defRPr/>
            </a:pPr>
            <a:r>
              <a:rPr lang="en-US" sz="12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1200"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sz="12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12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1200"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sz="1200"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sz="1200"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sz="1200"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sz="1200" dirty="0" smtClean="0">
                <a:solidFill>
                  <a:schemeClr val="tx2">
                    <a:lumMod val="75000"/>
                  </a:schemeClr>
                </a:solidFill>
              </a:rPr>
              <a:t>Fully Recyclable</a:t>
            </a:r>
          </a:p>
        </p:txBody>
      </p:sp>
      <p:pic>
        <p:nvPicPr>
          <p:cNvPr id="25603" name="Picture 6" descr="AlumPatioFurniture1-crop-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3429000"/>
            <a:ext cx="31908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5603"/>
                                        </p:tgtEl>
                                        <p:attrNameLst>
                                          <p:attrName>style.visibility</p:attrName>
                                        </p:attrNameLst>
                                      </p:cBhvr>
                                      <p:to>
                                        <p:strVal val="visible"/>
                                      </p:to>
                                    </p:set>
                                    <p:animEffect transition="in" filter="fade">
                                      <p:cBhvr>
                                        <p:cTn id="14" dur="2000"/>
                                        <p:tgtEl>
                                          <p:spTgt spid="25603"/>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20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0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2000"/>
                                        <p:tgtEl>
                                          <p:spTgt spid="3">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2000"/>
                                        <p:tgtEl>
                                          <p:spTgt spid="3">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2000"/>
                                        <p:tgtEl>
                                          <p:spTgt spid="3">
                                            <p:txEl>
                                              <p:pRg st="12" end="1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Effect transition="in" filter="fade">
                                      <p:cBhvr>
                                        <p:cTn id="55"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9144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219200"/>
            <a:ext cx="7467600" cy="5257800"/>
          </a:xfrm>
        </p:spPr>
        <p:txBody>
          <a:bodyPr>
            <a:normAutofit fontScale="47500" lnSpcReduction="20000"/>
          </a:bodyPr>
          <a:lstStyle/>
          <a:p>
            <a:pPr marL="420624" indent="-384048" eaLnBrk="1" fontAlgn="auto" hangingPunct="1">
              <a:spcAft>
                <a:spcPts val="0"/>
              </a:spcAft>
              <a:buFont typeface="Wingdings 2"/>
              <a:buChar char=""/>
              <a:defRPr/>
            </a:pPr>
            <a:r>
              <a:rPr lang="en-US"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dirty="0" smtClean="0">
                <a:solidFill>
                  <a:schemeClr val="tx2">
                    <a:lumMod val="75000"/>
                  </a:schemeClr>
                </a:solidFill>
              </a:rPr>
              <a:t>Strong</a:t>
            </a:r>
          </a:p>
          <a:p>
            <a:pPr marL="420624" indent="-384048" eaLnBrk="1" fontAlgn="auto" hangingPunct="1">
              <a:spcAft>
                <a:spcPts val="0"/>
              </a:spcAft>
              <a:buFont typeface="Wingdings 2"/>
              <a:buChar char=""/>
              <a:defRPr/>
            </a:pPr>
            <a:r>
              <a:rPr lang="en-US"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dirty="0" smtClean="0">
                <a:solidFill>
                  <a:schemeClr val="tx2">
                    <a:lumMod val="75000"/>
                  </a:schemeClr>
                </a:solidFill>
              </a:rPr>
              <a:t>Resilient</a:t>
            </a:r>
            <a:br>
              <a:rPr lang="en-US" dirty="0" smtClean="0">
                <a:solidFill>
                  <a:schemeClr val="tx2">
                    <a:lumMod val="75000"/>
                  </a:schemeClr>
                </a:solidFill>
              </a:rPr>
            </a:br>
            <a:endParaRPr lang="en-US" dirty="0" smtClean="0">
              <a:solidFill>
                <a:schemeClr val="tx2">
                  <a:lumMod val="75000"/>
                </a:schemeClr>
              </a:solidFill>
            </a:endParaRPr>
          </a:p>
          <a:p>
            <a:pPr marL="420624" indent="-384048" eaLnBrk="1" fontAlgn="auto" hangingPunct="1">
              <a:spcAft>
                <a:spcPts val="0"/>
              </a:spcAft>
              <a:buFont typeface="Wingdings 2"/>
              <a:buChar char=""/>
              <a:defRPr/>
            </a:pPr>
            <a:r>
              <a:rPr lang="en-US" sz="5900" dirty="0" smtClean="0">
                <a:solidFill>
                  <a:schemeClr val="tx2">
                    <a:lumMod val="75000"/>
                  </a:schemeClr>
                </a:solidFill>
              </a:rPr>
              <a:t>Corrosion-Resistant</a:t>
            </a:r>
          </a:p>
          <a:p>
            <a:pPr marL="722376" lvl="1" indent="-274320" eaLnBrk="1" fontAlgn="auto" hangingPunct="1">
              <a:spcAft>
                <a:spcPts val="0"/>
              </a:spcAft>
              <a:buFont typeface="Wingdings 2"/>
              <a:buChar char=""/>
              <a:defRPr/>
            </a:pPr>
            <a:r>
              <a:rPr lang="en-US" sz="5100" dirty="0" smtClean="0"/>
              <a:t>Excellent corrosion resistance in a wide variety of environments and contact with a myriad of substances.  It develops its own inert aluminum oxide film, which is self-protective, </a:t>
            </a:r>
            <a:br>
              <a:rPr lang="en-US" sz="5100" dirty="0" smtClean="0"/>
            </a:br>
            <a:r>
              <a:rPr lang="en-US" sz="5100" dirty="0" smtClean="0"/>
              <a:t>blocking further oxidation</a:t>
            </a:r>
            <a:br>
              <a:rPr lang="en-US" sz="5100" dirty="0" smtClean="0"/>
            </a:br>
            <a:endParaRPr lang="en-US" sz="5100" dirty="0" smtClean="0"/>
          </a:p>
          <a:p>
            <a:pPr marL="420624" indent="-384048" eaLnBrk="1" fontAlgn="auto" hangingPunct="1">
              <a:spcAft>
                <a:spcPts val="0"/>
              </a:spcAft>
              <a:buFont typeface="Wingdings 2"/>
              <a:buChar char=""/>
              <a:defRPr/>
            </a:pPr>
            <a:r>
              <a:rPr lang="en-US"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dirty="0" smtClean="0">
                <a:solidFill>
                  <a:schemeClr val="tx2">
                    <a:lumMod val="75000"/>
                  </a:schemeClr>
                </a:solidFill>
              </a:rPr>
              <a:t>Fully Recyclable</a:t>
            </a:r>
          </a:p>
        </p:txBody>
      </p:sp>
      <p:pic>
        <p:nvPicPr>
          <p:cNvPr id="26627" name="Picture 5" descr="ACBphoto8-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47201" y="4248149"/>
            <a:ext cx="3248799" cy="243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p:cNvSpPr txBox="1">
            <a:spLocks noChangeArrowheads="1"/>
          </p:cNvSpPr>
          <p:nvPr/>
        </p:nvSpPr>
        <p:spPr bwMode="auto">
          <a:xfrm>
            <a:off x="2847201" y="6470043"/>
            <a:ext cx="3401199" cy="253916"/>
          </a:xfrm>
          <a:prstGeom prst="rect">
            <a:avLst/>
          </a:prstGeom>
          <a:noFill/>
          <a:ln w="9525">
            <a:noFill/>
            <a:miter lim="800000"/>
            <a:headEnd/>
            <a:tailEnd/>
          </a:ln>
        </p:spPr>
        <p:txBody>
          <a:bodyPr wrap="square">
            <a:spAutoFit/>
          </a:bodyPr>
          <a:lstStyle/>
          <a:p>
            <a:pPr>
              <a:spcBef>
                <a:spcPct val="50000"/>
              </a:spcBef>
              <a:defRPr/>
            </a:pPr>
            <a:r>
              <a:rPr lang="en-US" sz="1050" dirty="0">
                <a:solidFill>
                  <a:schemeClr val="bg1"/>
                </a:solidFill>
                <a:effectLst>
                  <a:outerShdw blurRad="38100" dist="38100" dir="2700000" algn="tl">
                    <a:srgbClr val="000000">
                      <a:alpha val="43137"/>
                    </a:srgbClr>
                  </a:outerShdw>
                </a:effectLst>
              </a:rPr>
              <a:t>Photo courtesy of  Aluminum Chambered Boats, Inc.</a:t>
            </a:r>
          </a:p>
        </p:txBody>
      </p:sp>
      <p:pic>
        <p:nvPicPr>
          <p:cNvPr id="38918" name="Picture 6" descr="C:\Documents and Settings\Craig Werner\Desktop\Screenhunter screen shots\AEC Academic Outreach Photos\ScreenHunter_12 Dec. 07 18.09.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38382" y="3810000"/>
            <a:ext cx="2829418"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2000"/>
                                        <p:tgtEl>
                                          <p:spTgt spid="3">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6627"/>
                                        </p:tgtEl>
                                        <p:attrNameLst>
                                          <p:attrName>style.visibility</p:attrName>
                                        </p:attrNameLst>
                                      </p:cBhvr>
                                      <p:to>
                                        <p:strVal val="visible"/>
                                      </p:to>
                                    </p:set>
                                    <p:animEffect transition="in" filter="fade">
                                      <p:cBhvr>
                                        <p:cTn id="14" dur="2000"/>
                                        <p:tgtEl>
                                          <p:spTgt spid="266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fade">
                                      <p:cBhvr>
                                        <p:cTn id="17" dur="2000"/>
                                        <p:tgtEl>
                                          <p:spTgt spid="26628"/>
                                        </p:tgtEl>
                                      </p:cBhvr>
                                    </p:animEffect>
                                  </p:childTnLst>
                                </p:cTn>
                              </p:par>
                            </p:childTnLst>
                          </p:cTn>
                        </p:par>
                        <p:par>
                          <p:cTn id="18" fill="hold" nodeType="afterGroup">
                            <p:stCondLst>
                              <p:cond delay="4000"/>
                            </p:stCondLst>
                            <p:childTnLst>
                              <p:par>
                                <p:cTn id="19" presetID="10" presetClass="entr" presetSubtype="0"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childTnLst>
                          </p:cTn>
                        </p:par>
                        <p:par>
                          <p:cTn id="22" fill="hold" nodeType="afterGroup">
                            <p:stCondLst>
                              <p:cond delay="6000"/>
                            </p:stCondLst>
                            <p:childTnLst>
                              <p:par>
                                <p:cTn id="23" presetID="10"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2000"/>
                                        <p:tgtEl>
                                          <p:spTgt spid="3">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20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2000"/>
                                        <p:tgtEl>
                                          <p:spTgt spid="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2000"/>
                                        <p:tgtEl>
                                          <p:spTgt spid="3">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20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2000"/>
                                        <p:tgtEl>
                                          <p:spTgt spid="3">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2000"/>
                                        <p:tgtEl>
                                          <p:spTgt spid="3">
                                            <p:txEl>
                                              <p:pRg st="12" end="1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fade">
                                      <p:cBhvr>
                                        <p:cTn id="58"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6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10600" cy="9144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219200"/>
            <a:ext cx="7467600" cy="5257800"/>
          </a:xfrm>
        </p:spPr>
        <p:txBody>
          <a:bodyPr>
            <a:normAutofit fontScale="55000" lnSpcReduction="20000"/>
          </a:bodyPr>
          <a:lstStyle/>
          <a:p>
            <a:pPr marL="420624" indent="-384048" eaLnBrk="1" fontAlgn="auto" hangingPunct="1">
              <a:spcAft>
                <a:spcPts val="0"/>
              </a:spcAft>
              <a:buFont typeface="Wingdings 2"/>
              <a:buChar char=""/>
              <a:defRPr/>
            </a:pPr>
            <a:r>
              <a:rPr lang="en-US"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dirty="0" smtClean="0">
                <a:solidFill>
                  <a:schemeClr val="tx2">
                    <a:lumMod val="75000"/>
                  </a:schemeClr>
                </a:solidFill>
              </a:rPr>
              <a:t>Strong</a:t>
            </a:r>
          </a:p>
          <a:p>
            <a:pPr marL="420624" indent="-384048" eaLnBrk="1" fontAlgn="auto" hangingPunct="1">
              <a:spcAft>
                <a:spcPts val="0"/>
              </a:spcAft>
              <a:buFont typeface="Wingdings 2"/>
              <a:buChar char=""/>
              <a:defRPr/>
            </a:pPr>
            <a:r>
              <a:rPr lang="en-US"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dirty="0" smtClean="0">
                <a:solidFill>
                  <a:schemeClr val="tx2">
                    <a:lumMod val="75000"/>
                  </a:schemeClr>
                </a:solidFill>
              </a:rPr>
              <a:t>Resilient</a:t>
            </a:r>
            <a:br>
              <a:rPr lang="en-US" dirty="0" smtClean="0">
                <a:solidFill>
                  <a:schemeClr val="tx2">
                    <a:lumMod val="75000"/>
                  </a:schemeClr>
                </a:solidFill>
              </a:rPr>
            </a:br>
            <a:endParaRPr lang="en-US" dirty="0" smtClean="0">
              <a:solidFill>
                <a:schemeClr val="tx2">
                  <a:lumMod val="75000"/>
                </a:schemeClr>
              </a:solidFill>
            </a:endParaRPr>
          </a:p>
          <a:p>
            <a:pPr marL="420624" indent="-384048" eaLnBrk="1" fontAlgn="auto" hangingPunct="1">
              <a:spcAft>
                <a:spcPts val="0"/>
              </a:spcAft>
              <a:buFont typeface="Wingdings 2"/>
              <a:buChar char=""/>
              <a:defRPr/>
            </a:pPr>
            <a:r>
              <a:rPr lang="en-US" sz="5900" dirty="0" smtClean="0">
                <a:solidFill>
                  <a:schemeClr val="tx2">
                    <a:lumMod val="75000"/>
                  </a:schemeClr>
                </a:solidFill>
              </a:rPr>
              <a:t>Corrosion-Resistant</a:t>
            </a:r>
          </a:p>
          <a:p>
            <a:pPr marL="722376" lvl="1" indent="-274320" eaLnBrk="1" fontAlgn="auto" hangingPunct="1">
              <a:spcAft>
                <a:spcPts val="0"/>
              </a:spcAft>
              <a:buFont typeface="Wingdings 2" pitchFamily="18" charset="2"/>
              <a:buNone/>
              <a:defRPr/>
            </a:pPr>
            <a:r>
              <a:rPr lang="en-US" sz="5100" dirty="0" smtClean="0">
                <a:solidFill>
                  <a:schemeClr val="tx2">
                    <a:lumMod val="75000"/>
                  </a:schemeClr>
                </a:solidFill>
              </a:rPr>
              <a:t/>
            </a:r>
            <a:br>
              <a:rPr lang="en-US" sz="5100" dirty="0" smtClean="0">
                <a:solidFill>
                  <a:schemeClr val="tx2">
                    <a:lumMod val="75000"/>
                  </a:schemeClr>
                </a:solidFill>
              </a:rPr>
            </a:br>
            <a:r>
              <a:rPr lang="en-US" sz="5100" dirty="0" smtClean="0">
                <a:solidFill>
                  <a:schemeClr val="tx2">
                    <a:lumMod val="75000"/>
                  </a:schemeClr>
                </a:solidFill>
              </a:rPr>
              <a:t/>
            </a:r>
            <a:br>
              <a:rPr lang="en-US" sz="5100" dirty="0" smtClean="0">
                <a:solidFill>
                  <a:schemeClr val="tx2">
                    <a:lumMod val="75000"/>
                  </a:schemeClr>
                </a:solidFill>
              </a:rPr>
            </a:br>
            <a:r>
              <a:rPr lang="en-US" sz="5100" dirty="0" smtClean="0">
                <a:solidFill>
                  <a:schemeClr val="tx2">
                    <a:lumMod val="75000"/>
                  </a:schemeClr>
                </a:solidFill>
              </a:rPr>
              <a:t/>
            </a:r>
            <a:br>
              <a:rPr lang="en-US" sz="5100" dirty="0" smtClean="0">
                <a:solidFill>
                  <a:schemeClr val="tx2">
                    <a:lumMod val="75000"/>
                  </a:schemeClr>
                </a:solidFill>
              </a:rPr>
            </a:br>
            <a:r>
              <a:rPr lang="en-US" sz="5100" dirty="0" smtClean="0">
                <a:solidFill>
                  <a:schemeClr val="tx2">
                    <a:lumMod val="75000"/>
                  </a:schemeClr>
                </a:solidFill>
              </a:rPr>
              <a:t/>
            </a:r>
            <a:br>
              <a:rPr lang="en-US" sz="5100" dirty="0" smtClean="0">
                <a:solidFill>
                  <a:schemeClr val="tx2">
                    <a:lumMod val="75000"/>
                  </a:schemeClr>
                </a:solidFill>
              </a:rPr>
            </a:br>
            <a:r>
              <a:rPr lang="en-US" sz="5100" dirty="0" smtClean="0">
                <a:solidFill>
                  <a:schemeClr val="tx2">
                    <a:lumMod val="75000"/>
                  </a:schemeClr>
                </a:solidFill>
              </a:rPr>
              <a:t/>
            </a:r>
            <a:br>
              <a:rPr lang="en-US" sz="5100" dirty="0" smtClean="0">
                <a:solidFill>
                  <a:schemeClr val="tx2">
                    <a:lumMod val="75000"/>
                  </a:schemeClr>
                </a:solidFill>
              </a:rPr>
            </a:br>
            <a:endParaRPr lang="en-US" sz="5100" dirty="0" smtClean="0">
              <a:solidFill>
                <a:schemeClr val="tx2">
                  <a:lumMod val="75000"/>
                </a:schemeClr>
              </a:solidFill>
            </a:endParaRPr>
          </a:p>
          <a:p>
            <a:pPr marL="420624" indent="-384048" eaLnBrk="1" fontAlgn="auto" hangingPunct="1">
              <a:spcAft>
                <a:spcPts val="0"/>
              </a:spcAft>
              <a:buFont typeface="Wingdings 2"/>
              <a:buChar char=""/>
              <a:defRPr/>
            </a:pPr>
            <a:r>
              <a:rPr lang="en-US"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dirty="0" smtClean="0">
                <a:solidFill>
                  <a:schemeClr val="tx2">
                    <a:lumMod val="75000"/>
                  </a:schemeClr>
                </a:solidFill>
              </a:rPr>
              <a:t>Fully Recyclable</a:t>
            </a:r>
          </a:p>
        </p:txBody>
      </p:sp>
      <p:pic>
        <p:nvPicPr>
          <p:cNvPr id="39940" name="Picture 2" descr="C:\Documents and Settings\Craig Werner\Desktop\Screenhunter screen shots\AEC Academic Outreach Photos\ScreenHunter_18 Dec. 10 14.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15000" y="990600"/>
            <a:ext cx="31242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descr="C:\Documents and Settings\Craig Werner\Desktop\Screenhunter screen shots\AEC Academic Outreach Photos\ScreenHunter_07 Dec. 10 14.1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63863" y="3124200"/>
            <a:ext cx="61039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028043" y="3124200"/>
            <a:ext cx="2781300" cy="461963"/>
          </a:xfrm>
          <a:prstGeom prst="rect">
            <a:avLst/>
          </a:prstGeom>
          <a:noFill/>
        </p:spPr>
        <p:txBody>
          <a:bodyPr wrap="none">
            <a:spAutoFit/>
          </a:bodyPr>
          <a:lstStyle/>
          <a:p>
            <a:pPr>
              <a:defRPr/>
            </a:pPr>
            <a:r>
              <a:rPr lang="en-US" sz="1200" dirty="0">
                <a:solidFill>
                  <a:schemeClr val="bg1"/>
                </a:solidFill>
              </a:rPr>
              <a:t>Courtesy of </a:t>
            </a:r>
            <a:r>
              <a:rPr lang="en-US" sz="1200" i="1" dirty="0">
                <a:solidFill>
                  <a:schemeClr val="bg1"/>
                </a:solidFill>
              </a:rPr>
              <a:t>Light Metal Age</a:t>
            </a:r>
            <a:r>
              <a:rPr lang="en-US" sz="1200" dirty="0">
                <a:solidFill>
                  <a:schemeClr val="bg1"/>
                </a:solidFill>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2000"/>
                                        <p:tgtEl>
                                          <p:spTgt spid="3">
                                            <p:txEl>
                                              <p:pRg st="4" end="4"/>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2000"/>
                                        <p:tgtEl>
                                          <p:spTgt spid="3">
                                            <p:txEl>
                                              <p:pRg st="5" end="5"/>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20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2000"/>
                                        <p:tgtEl>
                                          <p:spTgt spid="3">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2000"/>
                                        <p:tgtEl>
                                          <p:spTgt spid="3">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Craig Werner\Desktop\Screenhunter screen shots\ScreenHunter_06 Mar. 13 14.25.jpg"/>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105400" y="1066800"/>
            <a:ext cx="3908892" cy="3076991"/>
          </a:xfrm>
          <a:prstGeom prst="rect">
            <a:avLst/>
          </a:prstGeom>
          <a:noFill/>
        </p:spPr>
      </p:pic>
      <p:sp>
        <p:nvSpPr>
          <p:cNvPr id="2" name="Title 1"/>
          <p:cNvSpPr>
            <a:spLocks noGrp="1"/>
          </p:cNvSpPr>
          <p:nvPr>
            <p:ph type="title"/>
          </p:nvPr>
        </p:nvSpPr>
        <p:spPr>
          <a:xfrm>
            <a:off x="457200" y="152400"/>
            <a:ext cx="8571606" cy="9144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152400" y="2209800"/>
            <a:ext cx="7467600" cy="4525963"/>
          </a:xfrm>
        </p:spPr>
        <p:txBody>
          <a:bodyPr>
            <a:normAutofit fontScale="77500" lnSpcReduction="20000"/>
          </a:bodyPr>
          <a:lstStyle/>
          <a:p>
            <a:pPr marL="420624" indent="-384048" eaLnBrk="1" fontAlgn="auto" hangingPunct="1">
              <a:spcAft>
                <a:spcPts val="0"/>
              </a:spcAft>
              <a:buFont typeface="Wingdings 2"/>
              <a:buChar char=""/>
              <a:defRPr/>
            </a:pPr>
            <a:r>
              <a:rPr lang="en-US" sz="17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17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1700"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sz="17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1700" dirty="0" smtClean="0">
                <a:solidFill>
                  <a:schemeClr val="tx2">
                    <a:lumMod val="75000"/>
                  </a:schemeClr>
                </a:solidFill>
              </a:rPr>
              <a:t>Corrosion-Resistant</a:t>
            </a:r>
            <a:r>
              <a:rPr lang="en-US" sz="2200" dirty="0" smtClean="0">
                <a:solidFill>
                  <a:schemeClr val="tx2">
                    <a:lumMod val="75000"/>
                  </a:schemeClr>
                </a:solidFill>
              </a:rPr>
              <a:t/>
            </a:r>
            <a:br>
              <a:rPr lang="en-US" sz="2200" dirty="0" smtClean="0">
                <a:solidFill>
                  <a:schemeClr val="tx2">
                    <a:lumMod val="75000"/>
                  </a:schemeClr>
                </a:solidFill>
              </a:rPr>
            </a:br>
            <a:endParaRPr lang="en-US" sz="2200" dirty="0" smtClean="0">
              <a:solidFill>
                <a:schemeClr val="tx2">
                  <a:lumMod val="75000"/>
                </a:schemeClr>
              </a:solidFill>
            </a:endParaRPr>
          </a:p>
          <a:p>
            <a:pPr marL="420624" indent="-384048" eaLnBrk="1" fontAlgn="auto" hangingPunct="1">
              <a:spcAft>
                <a:spcPts val="0"/>
              </a:spcAft>
              <a:buFont typeface="Wingdings 2"/>
              <a:buChar char=""/>
              <a:defRPr/>
            </a:pPr>
            <a:r>
              <a:rPr lang="en-US" sz="4100" dirty="0" smtClean="0">
                <a:solidFill>
                  <a:schemeClr val="tx2">
                    <a:lumMod val="75000"/>
                  </a:schemeClr>
                </a:solidFill>
              </a:rPr>
              <a:t>Heat Conductive</a:t>
            </a:r>
          </a:p>
          <a:p>
            <a:pPr marL="722376" lvl="1" indent="-274320" eaLnBrk="1" fontAlgn="auto" hangingPunct="1">
              <a:spcAft>
                <a:spcPts val="0"/>
              </a:spcAft>
              <a:buFont typeface="Wingdings 2"/>
              <a:buChar char=""/>
              <a:defRPr/>
            </a:pPr>
            <a:r>
              <a:rPr lang="en-US" sz="3600" dirty="0" smtClean="0"/>
              <a:t>Conducts heat better </a:t>
            </a:r>
            <a:br>
              <a:rPr lang="en-US" sz="3600" dirty="0" smtClean="0"/>
            </a:br>
            <a:r>
              <a:rPr lang="en-US" sz="3600" dirty="0" smtClean="0"/>
              <a:t>than any other common metal </a:t>
            </a:r>
            <a:br>
              <a:rPr lang="en-US" sz="3600" dirty="0" smtClean="0"/>
            </a:br>
            <a:r>
              <a:rPr lang="en-US" sz="3600" dirty="0" smtClean="0"/>
              <a:t>on both a weight and cost basis.</a:t>
            </a:r>
            <a:r>
              <a:rPr lang="en-US" sz="3800" dirty="0" smtClean="0"/>
              <a:t/>
            </a:r>
            <a:br>
              <a:rPr lang="en-US" sz="3800" dirty="0" smtClean="0"/>
            </a:br>
            <a:endParaRPr lang="en-US" dirty="0" smtClean="0"/>
          </a:p>
          <a:p>
            <a:pPr marL="420624" indent="-384048" eaLnBrk="1" fontAlgn="auto" hangingPunct="1">
              <a:spcAft>
                <a:spcPts val="0"/>
              </a:spcAft>
              <a:buFont typeface="Wingdings 2"/>
              <a:buChar char=""/>
              <a:defRPr/>
            </a:pPr>
            <a:r>
              <a:rPr lang="en-US" sz="17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17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1700"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sz="1700"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sz="1700"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sz="1700"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sz="1700" dirty="0" smtClean="0">
                <a:solidFill>
                  <a:schemeClr val="tx2">
                    <a:lumMod val="75000"/>
                  </a:schemeClr>
                </a:solidFill>
              </a:rPr>
              <a:t>Fully Recyclable</a:t>
            </a:r>
          </a:p>
        </p:txBody>
      </p:sp>
      <p:pic>
        <p:nvPicPr>
          <p:cNvPr id="7" name="Picture 2" descr="C:\Documents and Settings\Craig Werner\Desktop\Screenhunter screen shots\ScreenHunter_06 Mar. 13 14.2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05400" y="1081088"/>
            <a:ext cx="390842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27006" y="3886200"/>
            <a:ext cx="1701800" cy="446088"/>
          </a:xfrm>
          <a:prstGeom prst="rect">
            <a:avLst/>
          </a:prstGeom>
          <a:noFill/>
        </p:spPr>
        <p:txBody>
          <a:bodyPr wrap="none">
            <a:spAutoFit/>
          </a:bodyPr>
          <a:lstStyle/>
          <a:p>
            <a:pPr>
              <a:defRPr/>
            </a:pPr>
            <a:r>
              <a:rPr lang="en-US" sz="11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a:solidFill>
                  <a:schemeClr val="accent2">
                    <a:lumMod val="60000"/>
                    <a:lumOff val="40000"/>
                  </a:schemeClr>
                </a:solidFill>
                <a:effectLst>
                  <a:outerShdw blurRad="38100" dist="38100" dir="2700000" algn="tl">
                    <a:srgbClr val="000000">
                      <a:alpha val="43137"/>
                    </a:srgbClr>
                  </a:outerShdw>
                </a:effectLst>
              </a:rPr>
              <a:t>Werner</a:t>
            </a:r>
            <a:r>
              <a:rPr lang="en-US" sz="1100" dirty="0">
                <a:solidFill>
                  <a:schemeClr val="accent2">
                    <a:lumMod val="60000"/>
                    <a:lumOff val="40000"/>
                  </a:schemeClr>
                </a:solidFill>
                <a:effectLst>
                  <a:outerShdw blurRad="38100" dist="38100" dir="2700000" algn="tl">
                    <a:srgbClr val="000000">
                      <a:alpha val="43137"/>
                    </a:srgbClr>
                  </a:outerShdw>
                </a:effectLst>
              </a:rPr>
              <a:t> Co.</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2000"/>
                                        <p:tgtEl>
                                          <p:spTgt spid="3">
                                            <p:txEl>
                                              <p:pRg st="5" end="5"/>
                                            </p:txEl>
                                          </p:spTgt>
                                        </p:tgtEl>
                                      </p:cBhvr>
                                    </p:animEffect>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par>
                          <p:cTn id="15" fill="hold" nodeType="afterGroup">
                            <p:stCondLst>
                              <p:cond delay="5000"/>
                            </p:stCondLst>
                            <p:childTnLst>
                              <p:par>
                                <p:cTn id="16" presetID="10" presetClass="entr" presetSubtype="0" fill="hold" nodeType="after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2000"/>
                                        <p:tgtEl>
                                          <p:spTgt spid="3">
                                            <p:txEl>
                                              <p:pRg st="6" end="6"/>
                                            </p:txEl>
                                          </p:spTgt>
                                        </p:tgtEl>
                                      </p:cBhvr>
                                    </p:animEffect>
                                  </p:childTnLst>
                                </p:cTn>
                              </p:par>
                            </p:childTnLst>
                          </p:cTn>
                        </p:par>
                        <p:par>
                          <p:cTn id="19" fill="hold" nodeType="afterGroup">
                            <p:stCondLst>
                              <p:cond delay="70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par>
                          <p:cTn id="23" fill="hold" nodeType="afterGroup">
                            <p:stCondLst>
                              <p:cond delay="9000"/>
                            </p:stCondLst>
                            <p:childTnLst>
                              <p:par>
                                <p:cTn id="24" presetID="10" presetClass="entr" presetSubtype="0" fill="hold"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2000"/>
                                        <p:tgtEl>
                                          <p:spTgt spid="3">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2000"/>
                                        <p:tgtEl>
                                          <p:spTgt spid="3">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20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2000"/>
                                        <p:tgtEl>
                                          <p:spTgt spid="3">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2000"/>
                                        <p:tgtEl>
                                          <p:spTgt spid="3">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2000"/>
                                        <p:tgtEl>
                                          <p:spTgt spid="3">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2000"/>
                                        <p:tgtEl>
                                          <p:spTgt spid="3">
                                            <p:txEl>
                                              <p:pRg st="10" end="1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2000"/>
                                        <p:tgtEl>
                                          <p:spTgt spid="3">
                                            <p:txEl>
                                              <p:pRg st="11" end="1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2000"/>
                                        <p:tgtEl>
                                          <p:spTgt spid="3">
                                            <p:txEl>
                                              <p:pRg st="12" end="1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fade">
                                      <p:cBhvr>
                                        <p:cTn id="59"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9144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143000"/>
            <a:ext cx="7467600" cy="4525963"/>
          </a:xfrm>
        </p:spPr>
        <p:txBody>
          <a:bodyPr>
            <a:normAutofit fontScale="55000" lnSpcReduction="20000"/>
          </a:bodyPr>
          <a:lstStyle/>
          <a:p>
            <a:pPr marL="420624" indent="-384048" eaLnBrk="1" fontAlgn="auto" hangingPunct="1">
              <a:spcAft>
                <a:spcPts val="0"/>
              </a:spcAft>
              <a:buFont typeface="Wingdings 2"/>
              <a:buChar char=""/>
              <a:defRPr/>
            </a:pPr>
            <a:r>
              <a:rPr lang="en-US" sz="2200" dirty="0" smtClean="0">
                <a:solidFill>
                  <a:schemeClr val="tx2"/>
                </a:solidFill>
              </a:rPr>
              <a:t>L</a:t>
            </a:r>
            <a:r>
              <a:rPr lang="en-US" sz="2200" dirty="0" smtClean="0">
                <a:solidFill>
                  <a:schemeClr val="tx2">
                    <a:lumMod val="75000"/>
                  </a:schemeClr>
                </a:solidFill>
              </a:rPr>
              <a:t>ightweight</a:t>
            </a:r>
          </a:p>
          <a:p>
            <a:pPr marL="420624" indent="-384048" eaLnBrk="1" fontAlgn="auto" hangingPunct="1">
              <a:spcAft>
                <a:spcPts val="0"/>
              </a:spcAft>
              <a:buFont typeface="Wingdings 2"/>
              <a:buChar char=""/>
              <a:defRPr/>
            </a:pPr>
            <a:r>
              <a:rPr lang="en-US" sz="22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2200"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sz="22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22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2200" dirty="0" smtClean="0">
                <a:solidFill>
                  <a:schemeClr val="tx2">
                    <a:lumMod val="75000"/>
                  </a:schemeClr>
                </a:solidFill>
              </a:rPr>
              <a:t>Heat Conductive</a:t>
            </a:r>
            <a:r>
              <a:rPr lang="en-US" sz="2500" dirty="0" smtClean="0">
                <a:solidFill>
                  <a:schemeClr val="tx2">
                    <a:lumMod val="75000"/>
                  </a:schemeClr>
                </a:solidFill>
              </a:rPr>
              <a:t/>
            </a:r>
            <a:br>
              <a:rPr lang="en-US" sz="2500" dirty="0" smtClean="0">
                <a:solidFill>
                  <a:schemeClr val="tx2">
                    <a:lumMod val="75000"/>
                  </a:schemeClr>
                </a:solidFill>
              </a:rPr>
            </a:br>
            <a:endParaRPr lang="en-US" sz="2500" dirty="0" smtClean="0">
              <a:solidFill>
                <a:schemeClr val="tx2">
                  <a:lumMod val="75000"/>
                </a:schemeClr>
              </a:solidFill>
            </a:endParaRPr>
          </a:p>
          <a:p>
            <a:pPr marL="420624" indent="-384048" eaLnBrk="1" fontAlgn="auto" hangingPunct="1">
              <a:spcAft>
                <a:spcPts val="0"/>
              </a:spcAft>
              <a:buFont typeface="Wingdings 2"/>
              <a:buChar char=""/>
              <a:defRPr/>
            </a:pPr>
            <a:r>
              <a:rPr lang="en-US" sz="5100" dirty="0" smtClean="0">
                <a:solidFill>
                  <a:schemeClr val="tx2">
                    <a:lumMod val="75000"/>
                  </a:schemeClr>
                </a:solidFill>
              </a:rPr>
              <a:t>Reflective</a:t>
            </a:r>
          </a:p>
          <a:p>
            <a:pPr marL="722376" lvl="1" indent="-274320" eaLnBrk="1" fontAlgn="auto" hangingPunct="1">
              <a:spcAft>
                <a:spcPts val="0"/>
              </a:spcAft>
              <a:buFont typeface="Wingdings 2"/>
              <a:buChar char=""/>
              <a:defRPr/>
            </a:pPr>
            <a:r>
              <a:rPr lang="en-US" sz="4400" dirty="0" smtClean="0"/>
              <a:t>Highly reflective (more than 80 percent) of both visible light and the invisible radiation beyond both ends of the visible spectrum</a:t>
            </a:r>
            <a:br>
              <a:rPr lang="en-US" sz="4400" dirty="0" smtClean="0"/>
            </a:br>
            <a:endParaRPr lang="en-US" dirty="0" smtClean="0"/>
          </a:p>
          <a:p>
            <a:pPr marL="420624" indent="-384048" eaLnBrk="1" fontAlgn="auto" hangingPunct="1">
              <a:spcAft>
                <a:spcPts val="0"/>
              </a:spcAft>
              <a:buFont typeface="Wingdings 2"/>
              <a:buChar char=""/>
              <a:defRPr/>
            </a:pPr>
            <a:r>
              <a:rPr lang="en-US" sz="22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2200"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sz="2200"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sz="2200"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sz="2200"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sz="2200" dirty="0" smtClean="0">
                <a:solidFill>
                  <a:schemeClr val="tx2">
                    <a:lumMod val="75000"/>
                  </a:schemeClr>
                </a:solidFill>
              </a:rPr>
              <a:t>Fully Recyclable</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0" y="3886200"/>
            <a:ext cx="4267200" cy="279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705600" y="6414634"/>
            <a:ext cx="1227138" cy="24606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CCAF0A">
                    <a:lumMod val="60000"/>
                    <a:lumOff val="40000"/>
                  </a:srgbClr>
                </a:solidFill>
                <a:effectLst>
                  <a:outerShdw blurRad="38100" dist="38100" dir="2700000" algn="tl">
                    <a:srgbClr val="000000">
                      <a:alpha val="43137"/>
                    </a:srgbClr>
                  </a:outerShdw>
                </a:effectLst>
                <a:uLnTx/>
                <a:uFillTx/>
              </a:rPr>
              <a:t>Courtesy of  Alcoa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2000"/>
                                        <p:tgtEl>
                                          <p:spTgt spid="3">
                                            <p:txEl>
                                              <p:pRg st="6" end="6"/>
                                            </p:txEl>
                                          </p:spTgt>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2000"/>
                                        <p:tgtEl>
                                          <p:spTgt spid="3">
                                            <p:txEl>
                                              <p:pRg st="7" end="7"/>
                                            </p:txEl>
                                          </p:spTgt>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20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20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20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2000"/>
                                        <p:tgtEl>
                                          <p:spTgt spid="3">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fade">
                                      <p:cBhvr>
                                        <p:cTn id="45" dur="2000"/>
                                        <p:tgtEl>
                                          <p:spTgt spid="3">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fade">
                                      <p:cBhvr>
                                        <p:cTn id="48" dur="2000"/>
                                        <p:tgtEl>
                                          <p:spTgt spid="3">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fade">
                                      <p:cBhvr>
                                        <p:cTn id="51"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39200" cy="9144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272256" y="1246188"/>
            <a:ext cx="7467600" cy="5257800"/>
          </a:xfrm>
        </p:spPr>
        <p:txBody>
          <a:bodyPr>
            <a:normAutofit fontScale="40000" lnSpcReduction="20000"/>
          </a:bodyPr>
          <a:lstStyle/>
          <a:p>
            <a:pPr marL="420624" indent="-384048" eaLnBrk="1" fontAlgn="auto" hangingPunct="1">
              <a:spcAft>
                <a:spcPts val="0"/>
              </a:spcAft>
              <a:buFont typeface="Wingdings 2"/>
              <a:buChar char=""/>
              <a:defRPr/>
            </a:pPr>
            <a:r>
              <a:rPr lang="en-US"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dirty="0" smtClean="0">
                <a:solidFill>
                  <a:schemeClr val="tx2">
                    <a:lumMod val="75000"/>
                  </a:schemeClr>
                </a:solidFill>
              </a:rPr>
              <a:t>Strong</a:t>
            </a:r>
          </a:p>
          <a:p>
            <a:pPr marL="420624" indent="-384048" eaLnBrk="1" fontAlgn="auto" hangingPunct="1">
              <a:spcAft>
                <a:spcPts val="0"/>
              </a:spcAft>
              <a:buFont typeface="Wingdings 2"/>
              <a:buChar char=""/>
              <a:defRPr/>
            </a:pPr>
            <a:r>
              <a:rPr lang="en-US"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dirty="0" smtClean="0">
                <a:solidFill>
                  <a:schemeClr val="tx2">
                    <a:lumMod val="75000"/>
                  </a:schemeClr>
                </a:solidFill>
              </a:rPr>
              <a:t>Resilient</a:t>
            </a:r>
          </a:p>
          <a:p>
            <a:pPr marL="420624" indent="-384048" eaLnBrk="1" fontAlgn="auto" hangingPunct="1">
              <a:spcAft>
                <a:spcPts val="0"/>
              </a:spcAft>
              <a:buFont typeface="Wingdings 2"/>
              <a:buChar char=""/>
              <a:defRPr/>
            </a:pPr>
            <a:r>
              <a:rPr lang="en-US"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dirty="0" smtClean="0">
                <a:solidFill>
                  <a:schemeClr val="tx2">
                    <a:lumMod val="75000"/>
                  </a:schemeClr>
                </a:solidFill>
              </a:rPr>
              <a:t>Reflective</a:t>
            </a:r>
            <a:r>
              <a:rPr lang="en-US" sz="3500" dirty="0" smtClean="0">
                <a:solidFill>
                  <a:schemeClr val="tx2">
                    <a:lumMod val="75000"/>
                  </a:schemeClr>
                </a:solidFill>
              </a:rPr>
              <a:t/>
            </a:r>
            <a:br>
              <a:rPr lang="en-US" sz="3500" dirty="0" smtClean="0">
                <a:solidFill>
                  <a:schemeClr val="tx2">
                    <a:lumMod val="75000"/>
                  </a:schemeClr>
                </a:solidFill>
              </a:rPr>
            </a:br>
            <a:endParaRPr lang="en-US" sz="3500" dirty="0" smtClean="0">
              <a:solidFill>
                <a:schemeClr val="tx2">
                  <a:lumMod val="75000"/>
                </a:schemeClr>
              </a:solidFill>
            </a:endParaRPr>
          </a:p>
          <a:p>
            <a:pPr marL="420624" indent="-384048" eaLnBrk="1" fontAlgn="auto" hangingPunct="1">
              <a:spcAft>
                <a:spcPts val="0"/>
              </a:spcAft>
              <a:buFont typeface="Wingdings 2"/>
              <a:buChar char=""/>
              <a:defRPr/>
            </a:pPr>
            <a:r>
              <a:rPr lang="en-US" sz="7000" dirty="0" smtClean="0">
                <a:solidFill>
                  <a:schemeClr val="tx2">
                    <a:lumMod val="75000"/>
                  </a:schemeClr>
                </a:solidFill>
              </a:rPr>
              <a:t>Electrically Conductive</a:t>
            </a:r>
          </a:p>
          <a:p>
            <a:pPr marL="722376" lvl="1" indent="-274320" eaLnBrk="1" fontAlgn="auto" hangingPunct="1">
              <a:spcAft>
                <a:spcPts val="0"/>
              </a:spcAft>
              <a:buFont typeface="Wingdings 2"/>
              <a:buChar char=""/>
              <a:defRPr/>
            </a:pPr>
            <a:r>
              <a:rPr lang="en-US" sz="6000" dirty="0" smtClean="0"/>
              <a:t>Volume for volume, aluminum carries electricity about 62% as well                         as copper.  On an equal                        weight basis, aluminum can                         be </a:t>
            </a:r>
            <a:r>
              <a:rPr lang="en-US" sz="6000" u="sng" dirty="0" smtClean="0"/>
              <a:t>twice</a:t>
            </a:r>
            <a:r>
              <a:rPr lang="en-US" sz="6000" dirty="0" smtClean="0"/>
              <a:t> as conductive as                  copper, and aluminum is                           often the most economical                            choice.</a:t>
            </a:r>
            <a:r>
              <a:rPr lang="en-US" sz="5100" dirty="0" smtClean="0"/>
              <a:t/>
            </a:r>
            <a:br>
              <a:rPr lang="en-US" sz="5100" dirty="0" smtClean="0"/>
            </a:br>
            <a:endParaRPr lang="en-US" sz="3000" dirty="0" smtClean="0">
              <a:solidFill>
                <a:schemeClr val="bg2">
                  <a:lumMod val="20000"/>
                  <a:lumOff val="80000"/>
                </a:schemeClr>
              </a:solidFill>
            </a:endParaRPr>
          </a:p>
          <a:p>
            <a:pPr marL="420624" indent="-384048" eaLnBrk="1" fontAlgn="auto" hangingPunct="1">
              <a:spcAft>
                <a:spcPts val="0"/>
              </a:spcAft>
              <a:buFont typeface="Wingdings 2"/>
              <a:buChar char=""/>
              <a:defRPr/>
            </a:pPr>
            <a:r>
              <a:rPr lang="en-US"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dirty="0" smtClean="0">
                <a:solidFill>
                  <a:schemeClr val="tx2">
                    <a:lumMod val="75000"/>
                  </a:schemeClr>
                </a:solidFill>
              </a:rPr>
              <a:t>Fully Recyclable</a:t>
            </a:r>
          </a:p>
        </p:txBody>
      </p:sp>
      <p:pic>
        <p:nvPicPr>
          <p:cNvPr id="1029" name="Picture 5" descr="C:\Documents and Settings\Craig Werner\Desktop\Screenhunter screen shots\ScreenHunter_05 Apr. 07 13.2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3465513"/>
            <a:ext cx="37338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hart 5"/>
          <p:cNvGraphicFramePr>
            <a:graphicFrameLocks/>
          </p:cNvGraphicFramePr>
          <p:nvPr>
            <p:extLst>
              <p:ext uri="{D42A27DB-BD31-4B8C-83A1-F6EECF244321}">
                <p14:modId xmlns:p14="http://schemas.microsoft.com/office/powerpoint/2010/main" val="2251629252"/>
              </p:ext>
            </p:extLst>
          </p:nvPr>
        </p:nvGraphicFramePr>
        <p:xfrm>
          <a:off x="6457156" y="838200"/>
          <a:ext cx="2565400" cy="274705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335713" y="6503988"/>
            <a:ext cx="2808287" cy="414337"/>
          </a:xfrm>
          <a:prstGeom prst="rect">
            <a:avLst/>
          </a:prstGeom>
          <a:noFill/>
        </p:spPr>
        <p:txBody>
          <a:bodyPr wrap="none">
            <a:spAutoFit/>
          </a:bodyPr>
          <a:lstStyle/>
          <a:p>
            <a:pPr>
              <a:defRPr/>
            </a:pPr>
            <a:r>
              <a:rPr lang="en-US" sz="1050" dirty="0">
                <a:solidFill>
                  <a:schemeClr val="accent2">
                    <a:lumMod val="60000"/>
                    <a:lumOff val="40000"/>
                  </a:schemeClr>
                </a:solidFill>
                <a:effectLst>
                  <a:outerShdw blurRad="38100" dist="38100" dir="2700000" algn="tl">
                    <a:srgbClr val="000000">
                      <a:alpha val="43137"/>
                    </a:srgbClr>
                  </a:outerShdw>
                </a:effectLst>
              </a:rPr>
              <a:t>Courtesy of Werner Extruded Solutions LLC</a:t>
            </a:r>
          </a:p>
          <a:p>
            <a:pPr>
              <a:defRPr/>
            </a:pPr>
            <a:endParaRPr lang="en-US" sz="105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2000"/>
                                        <p:tgtEl>
                                          <p:spTgt spid="3">
                                            <p:txEl>
                                              <p:pRg st="7" end="7"/>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2000"/>
                                        <p:tgtEl>
                                          <p:spTgt spid="3">
                                            <p:txEl>
                                              <p:pRg st="8" end="8"/>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20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2000"/>
                                        <p:tgtEl>
                                          <p:spTgt spid="3">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2000"/>
                                        <p:tgtEl>
                                          <p:spTgt spid="3">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7620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600200"/>
            <a:ext cx="7467600" cy="5257800"/>
          </a:xfrm>
        </p:spPr>
        <p:txBody>
          <a:bodyPr>
            <a:normAutofit fontScale="92500" lnSpcReduction="10000"/>
          </a:bodyPr>
          <a:lstStyle/>
          <a:p>
            <a:pPr marL="420624" indent="-384048" eaLnBrk="1" fontAlgn="auto" hangingPunct="1">
              <a:spcAft>
                <a:spcPts val="0"/>
              </a:spcAft>
              <a:buFont typeface="Wingdings 2"/>
              <a:buChar char=""/>
              <a:defRPr/>
            </a:pPr>
            <a:r>
              <a:rPr lang="en-US" sz="13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13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1300"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sz="13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13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1300"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sz="13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1300" dirty="0" smtClean="0">
                <a:solidFill>
                  <a:schemeClr val="tx2">
                    <a:lumMod val="75000"/>
                  </a:schemeClr>
                </a:solidFill>
              </a:rPr>
              <a:t>Electrically Conductive</a:t>
            </a:r>
            <a:r>
              <a:rPr lang="en-US" sz="2200" dirty="0" smtClean="0">
                <a:solidFill>
                  <a:schemeClr val="tx2">
                    <a:lumMod val="75000"/>
                  </a:schemeClr>
                </a:solidFill>
              </a:rPr>
              <a:t/>
            </a:r>
            <a:br>
              <a:rPr lang="en-US" sz="2200" dirty="0" smtClean="0">
                <a:solidFill>
                  <a:schemeClr val="tx2">
                    <a:lumMod val="75000"/>
                  </a:schemeClr>
                </a:solidFill>
              </a:rPr>
            </a:br>
            <a:endParaRPr lang="en-US" sz="2200" dirty="0" smtClean="0">
              <a:solidFill>
                <a:schemeClr val="tx2">
                  <a:lumMod val="75000"/>
                </a:schemeClr>
              </a:solidFill>
            </a:endParaRPr>
          </a:p>
          <a:p>
            <a:pPr marL="420624" indent="-384048" eaLnBrk="1" fontAlgn="auto" hangingPunct="1">
              <a:spcAft>
                <a:spcPts val="0"/>
              </a:spcAft>
              <a:buFont typeface="Wingdings 2"/>
              <a:buChar char=""/>
              <a:defRPr/>
            </a:pPr>
            <a:r>
              <a:rPr lang="en-US" sz="3400" dirty="0" smtClean="0">
                <a:solidFill>
                  <a:schemeClr val="tx2">
                    <a:lumMod val="75000"/>
                  </a:schemeClr>
                </a:solidFill>
              </a:rPr>
              <a:t>Non-Magnetic</a:t>
            </a:r>
          </a:p>
          <a:p>
            <a:pPr marL="722376" lvl="1" indent="-274320" eaLnBrk="1" fontAlgn="auto" hangingPunct="1">
              <a:spcAft>
                <a:spcPts val="0"/>
              </a:spcAft>
              <a:buFont typeface="Wingdings 2"/>
              <a:buChar char=""/>
              <a:defRPr/>
            </a:pPr>
            <a:r>
              <a:rPr lang="en-US" sz="3400" dirty="0" smtClean="0"/>
              <a:t>The non-magnetic character of aluminum makes it particularly useful for a variety of electrical and electronic applications</a:t>
            </a:r>
            <a:br>
              <a:rPr lang="en-US" sz="3400" dirty="0" smtClean="0"/>
            </a:br>
            <a:endParaRPr lang="en-US" sz="1300" dirty="0" smtClean="0">
              <a:solidFill>
                <a:schemeClr val="bg2">
                  <a:lumMod val="20000"/>
                  <a:lumOff val="80000"/>
                </a:schemeClr>
              </a:solidFill>
            </a:endParaRPr>
          </a:p>
          <a:p>
            <a:pPr marL="420624" indent="-384048" eaLnBrk="1" fontAlgn="auto" hangingPunct="1">
              <a:spcAft>
                <a:spcPts val="0"/>
              </a:spcAft>
              <a:buFont typeface="Wingdings 2"/>
              <a:buChar char=""/>
              <a:defRPr/>
            </a:pPr>
            <a:r>
              <a:rPr lang="en-US" sz="1300"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sz="1300"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sz="1300"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sz="1300" dirty="0" smtClean="0">
                <a:solidFill>
                  <a:schemeClr val="tx2">
                    <a:lumMod val="75000"/>
                  </a:schemeClr>
                </a:solidFill>
              </a:rPr>
              <a:t>Fully Recyclable</a:t>
            </a:r>
          </a:p>
        </p:txBody>
      </p:sp>
      <p:pic>
        <p:nvPicPr>
          <p:cNvPr id="30725" name="Picture 5" descr="CURRENT_EXTRUS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0" y="1143000"/>
            <a:ext cx="3802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6"/>
          <p:cNvSpPr txBox="1">
            <a:spLocks noChangeArrowheads="1"/>
          </p:cNvSpPr>
          <p:nvPr/>
        </p:nvSpPr>
        <p:spPr bwMode="auto">
          <a:xfrm>
            <a:off x="4953000" y="3581400"/>
            <a:ext cx="3733800" cy="261938"/>
          </a:xfrm>
          <a:prstGeom prst="rect">
            <a:avLst/>
          </a:prstGeom>
          <a:noFill/>
          <a:ln w="9525">
            <a:noFill/>
            <a:miter lim="800000"/>
            <a:headEnd/>
            <a:tailEnd/>
          </a:ln>
        </p:spPr>
        <p:txBody>
          <a:bodyPr>
            <a:spAutoFit/>
          </a:bodyPr>
          <a:lstStyle/>
          <a:p>
            <a:pPr algn="ctr">
              <a:spcBef>
                <a:spcPct val="50000"/>
              </a:spcBef>
              <a:defRPr/>
            </a:pPr>
            <a:r>
              <a:rPr lang="en-US" sz="1100" dirty="0">
                <a:solidFill>
                  <a:schemeClr val="accent2">
                    <a:lumMod val="60000"/>
                    <a:lumOff val="40000"/>
                  </a:schemeClr>
                </a:solidFill>
                <a:effectLst>
                  <a:outerShdw blurRad="38100" dist="38100" dir="2700000" algn="tl">
                    <a:srgbClr val="000000">
                      <a:alpha val="43137"/>
                    </a:srgbClr>
                  </a:outerShdw>
                </a:effectLst>
              </a:rPr>
              <a:t>2008 Honorable Mention-Engineer Products Category</a:t>
            </a:r>
          </a:p>
        </p:txBody>
      </p:sp>
      <p:pic>
        <p:nvPicPr>
          <p:cNvPr id="30727" name="Picture 7" descr="ETF Design winner-smal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05275" y="1219200"/>
            <a:ext cx="9334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Effect transition="in" filter="fade">
                                      <p:cBhvr>
                                        <p:cTn id="11" dur="2000"/>
                                        <p:tgtEl>
                                          <p:spTgt spid="3">
                                            <p:txEl>
                                              <p:pRg st="8" end="8"/>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2000"/>
                                        <p:tgtEl>
                                          <p:spTgt spid="3">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27"/>
                                        </p:tgtEl>
                                        <p:attrNameLst>
                                          <p:attrName>style.visibility</p:attrName>
                                        </p:attrNameLst>
                                      </p:cBhvr>
                                      <p:to>
                                        <p:strVal val="visible"/>
                                      </p:to>
                                    </p:set>
                                    <p:animEffect transition="in" filter="fade">
                                      <p:cBhvr>
                                        <p:cTn id="18" dur="2000"/>
                                        <p:tgtEl>
                                          <p:spTgt spid="30727"/>
                                        </p:tgtEl>
                                      </p:cBhvr>
                                    </p:animEffect>
                                  </p:childTnLst>
                                </p:cTn>
                              </p:par>
                              <p:par>
                                <p:cTn id="19" presetID="10" presetClass="entr" presetSubtype="0" fill="hold" nodeType="withEffect">
                                  <p:stCondLst>
                                    <p:cond delay="0"/>
                                  </p:stCondLst>
                                  <p:childTnLst>
                                    <p:set>
                                      <p:cBhvr>
                                        <p:cTn id="20" dur="1" fill="hold">
                                          <p:stCondLst>
                                            <p:cond delay="0"/>
                                          </p:stCondLst>
                                        </p:cTn>
                                        <p:tgtEl>
                                          <p:spTgt spid="30725"/>
                                        </p:tgtEl>
                                        <p:attrNameLst>
                                          <p:attrName>style.visibility</p:attrName>
                                        </p:attrNameLst>
                                      </p:cBhvr>
                                      <p:to>
                                        <p:strVal val="visible"/>
                                      </p:to>
                                    </p:set>
                                    <p:animEffect transition="in" filter="fade">
                                      <p:cBhvr>
                                        <p:cTn id="21" dur="2000"/>
                                        <p:tgtEl>
                                          <p:spTgt spid="307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726"/>
                                        </p:tgtEl>
                                        <p:attrNameLst>
                                          <p:attrName>style.visibility</p:attrName>
                                        </p:attrNameLst>
                                      </p:cBhvr>
                                      <p:to>
                                        <p:strVal val="visible"/>
                                      </p:to>
                                    </p:set>
                                    <p:animEffect transition="in" filter="fade">
                                      <p:cBhvr>
                                        <p:cTn id="24" dur="2000"/>
                                        <p:tgtEl>
                                          <p:spTgt spid="30726"/>
                                        </p:tgtEl>
                                      </p:cBhvr>
                                    </p:animEffect>
                                  </p:childTnLst>
                                </p:cTn>
                              </p:par>
                            </p:childTnLst>
                          </p:cTn>
                        </p:par>
                        <p:par>
                          <p:cTn id="25" fill="hold" nodeType="afterGroup">
                            <p:stCondLst>
                              <p:cond delay="6000"/>
                            </p:stCondLst>
                            <p:childTnLst>
                              <p:par>
                                <p:cTn id="26" presetID="10" presetClass="entr" presetSubtype="0" fill="hold"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2000"/>
                                        <p:tgtEl>
                                          <p:spTgt spid="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2000"/>
                                        <p:tgtEl>
                                          <p:spTgt spid="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2000"/>
                                        <p:tgtEl>
                                          <p:spTgt spid="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2000"/>
                                        <p:tgtEl>
                                          <p:spTgt spid="3">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2000"/>
                                        <p:tgtEl>
                                          <p:spTgt spid="3">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2000"/>
                                        <p:tgtEl>
                                          <p:spTgt spid="3">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2000"/>
                                        <p:tgtEl>
                                          <p:spTgt spid="3">
                                            <p:txEl>
                                              <p:pRg st="6" end="6"/>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2000"/>
                                        <p:tgtEl>
                                          <p:spTgt spid="3">
                                            <p:txEl>
                                              <p:pRg st="7" end="7"/>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20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2000"/>
                                        <p:tgtEl>
                                          <p:spTgt spid="3">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2000"/>
                                        <p:tgtEl>
                                          <p:spTgt spid="3">
                                            <p:txEl>
                                              <p:pRg st="12" end="12"/>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fade">
                                      <p:cBhvr>
                                        <p:cTn id="61"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8600" y="76200"/>
            <a:ext cx="8763000" cy="1295400"/>
          </a:xfrm>
        </p:spPr>
        <p:txBody>
          <a:bodyPr/>
          <a:lstStyle/>
          <a:p>
            <a:pPr>
              <a:defRPr/>
            </a:pPr>
            <a:r>
              <a:rPr lang="en-US" sz="2800" u="sng" dirty="0" smtClean="0">
                <a:solidFill>
                  <a:schemeClr val="tx2">
                    <a:lumMod val="75000"/>
                  </a:schemeClr>
                </a:solidFill>
                <a:effectLst>
                  <a:outerShdw blurRad="38100" dist="38100" dir="2700000" algn="tl">
                    <a:srgbClr val="000000">
                      <a:alpha val="43137"/>
                    </a:srgbClr>
                  </a:outerShdw>
                </a:effectLst>
                <a:latin typeface="Arial" pitchFamily="34" charset="0"/>
                <a:cs typeface="Arial" pitchFamily="34" charset="0"/>
              </a:rPr>
              <a:t>Extrusion</a:t>
            </a:r>
            <a:r>
              <a:rPr lang="en-US" sz="2800" dirty="0" smtClean="0">
                <a:solidFill>
                  <a:schemeClr val="tx2">
                    <a:lumMod val="75000"/>
                  </a:schemeClr>
                </a:solidFill>
                <a:effectLst>
                  <a:outerShdw blurRad="38100" dist="38100" dir="2700000" algn="tl">
                    <a:srgbClr val="000000">
                      <a:alpha val="43137"/>
                    </a:srgbClr>
                  </a:outerShdw>
                </a:effectLst>
                <a:latin typeface="Arial" pitchFamily="34" charset="0"/>
                <a:cs typeface="Arial" pitchFamily="34" charset="0"/>
              </a:rPr>
              <a:t>: often the  most cost effective and quickest path between concept and product</a:t>
            </a:r>
          </a:p>
        </p:txBody>
      </p:sp>
      <p:sp>
        <p:nvSpPr>
          <p:cNvPr id="17411" name="Content Placeholder 2"/>
          <p:cNvSpPr>
            <a:spLocks noGrp="1"/>
          </p:cNvSpPr>
          <p:nvPr>
            <p:ph idx="1"/>
          </p:nvPr>
        </p:nvSpPr>
        <p:spPr>
          <a:xfrm>
            <a:off x="0" y="1524000"/>
            <a:ext cx="8991600" cy="5334000"/>
          </a:xfrm>
        </p:spPr>
        <p:txBody>
          <a:bodyPr/>
          <a:lstStyle/>
          <a:p>
            <a:pPr>
              <a:defRPr/>
            </a:pPr>
            <a:r>
              <a:rPr lang="en-US" sz="2000" dirty="0" smtClean="0">
                <a:effectLst>
                  <a:outerShdw blurRad="38100" dist="38100" dir="2700000" algn="tl">
                    <a:srgbClr val="000000">
                      <a:alpha val="43137"/>
                    </a:srgbClr>
                  </a:outerShdw>
                </a:effectLst>
              </a:rPr>
              <a:t>The aluminum extrusion process</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 is incredibly versatile and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capable of converting ideas to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reality quickly, accurately and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inexpensively</a:t>
            </a:r>
            <a:br>
              <a:rPr lang="en-US" sz="2000" dirty="0" smtClean="0">
                <a:effectLst>
                  <a:outerShdw blurRad="38100" dist="38100" dir="2700000" algn="tl">
                    <a:srgbClr val="000000">
                      <a:alpha val="43137"/>
                    </a:srgbClr>
                  </a:outerShdw>
                </a:effectLst>
              </a:rPr>
            </a:br>
            <a:endParaRPr lang="en-US" sz="2000" dirty="0" smtClean="0">
              <a:effectLst>
                <a:outerShdw blurRad="38100" dist="38100" dir="2700000" algn="tl">
                  <a:srgbClr val="000000">
                    <a:alpha val="43137"/>
                  </a:srgbClr>
                </a:outerShdw>
              </a:effectLst>
            </a:endParaRPr>
          </a:p>
          <a:p>
            <a:pPr>
              <a:defRPr/>
            </a:pPr>
            <a:r>
              <a:rPr lang="en-US" sz="2000" dirty="0" smtClean="0">
                <a:effectLst>
                  <a:outerShdw blurRad="38100" dist="38100" dir="2700000" algn="tl">
                    <a:srgbClr val="000000">
                      <a:alpha val="43137"/>
                    </a:srgbClr>
                  </a:outerShdw>
                </a:effectLst>
              </a:rPr>
              <a:t>Designers can utilize a near-net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shape process to close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tolerances, coupled with a list of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superior physical characteristics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to optimize their designs</a:t>
            </a:r>
            <a:br>
              <a:rPr lang="en-US" sz="2000" dirty="0" smtClean="0">
                <a:effectLst>
                  <a:outerShdw blurRad="38100" dist="38100" dir="2700000" algn="tl">
                    <a:srgbClr val="000000">
                      <a:alpha val="43137"/>
                    </a:srgbClr>
                  </a:outerShdw>
                </a:effectLst>
              </a:rPr>
            </a:br>
            <a:endParaRPr lang="en-US" sz="2000" dirty="0" smtClean="0">
              <a:effectLst>
                <a:outerShdw blurRad="38100" dist="38100" dir="2700000" algn="tl">
                  <a:srgbClr val="000000">
                    <a:alpha val="43137"/>
                  </a:srgbClr>
                </a:outerShdw>
              </a:effectLst>
            </a:endParaRPr>
          </a:p>
          <a:p>
            <a:pPr>
              <a:buFont typeface="Wingdings 2" pitchFamily="18" charset="2"/>
              <a:buNone/>
              <a:defRPr/>
            </a:pPr>
            <a:r>
              <a:rPr lang="en-US" sz="2400" dirty="0" smtClean="0">
                <a:effectLst>
                  <a:outerShdw blurRad="38100" dist="38100" dir="2700000" algn="tl">
                    <a:srgbClr val="000000">
                      <a:alpha val="43137"/>
                    </a:srgbClr>
                  </a:outerShdw>
                </a:effectLst>
              </a:rPr>
              <a:t/>
            </a:r>
            <a:br>
              <a:rPr lang="en-US" sz="2400" dirty="0" smtClean="0">
                <a:effectLst>
                  <a:outerShdw blurRad="38100" dist="38100" dir="2700000" algn="tl">
                    <a:srgbClr val="000000">
                      <a:alpha val="43137"/>
                    </a:srgbClr>
                  </a:outerShdw>
                </a:effectLst>
              </a:rPr>
            </a:br>
            <a:r>
              <a:rPr lang="en-US" sz="2000" i="1" dirty="0" smtClean="0">
                <a:solidFill>
                  <a:schemeClr val="tx2">
                    <a:lumMod val="75000"/>
                  </a:schemeClr>
                </a:solidFill>
                <a:effectLst>
                  <a:outerShdw blurRad="38100" dist="38100" dir="2700000" algn="tl">
                    <a:srgbClr val="000000">
                      <a:alpha val="43137"/>
                    </a:srgbClr>
                  </a:outerShdw>
                </a:effectLst>
              </a:rPr>
              <a:t>This presentation provides both a conceptual and a practical understanding of how best to design with aluminum extrusions</a:t>
            </a:r>
            <a:r>
              <a:rPr lang="en-US" sz="2400" dirty="0" smtClean="0">
                <a:solidFill>
                  <a:schemeClr val="tx2">
                    <a:lumMod val="75000"/>
                  </a:schemeClr>
                </a:solidFill>
                <a:effectLst>
                  <a:outerShdw blurRad="38100" dist="38100" dir="2700000" algn="tl">
                    <a:srgbClr val="000000">
                      <a:alpha val="43137"/>
                    </a:srgbClr>
                  </a:outerShdw>
                </a:effectLst>
              </a:rPr>
              <a:t/>
            </a:r>
            <a:br>
              <a:rPr lang="en-US" sz="2400" dirty="0" smtClean="0">
                <a:solidFill>
                  <a:schemeClr val="tx2">
                    <a:lumMod val="75000"/>
                  </a:schemeClr>
                </a:solidFill>
                <a:effectLst>
                  <a:outerShdw blurRad="38100" dist="38100" dir="2700000" algn="tl">
                    <a:srgbClr val="000000">
                      <a:alpha val="43137"/>
                    </a:srgbClr>
                  </a:outerShdw>
                </a:effectLst>
              </a:rPr>
            </a:br>
            <a:endParaRPr lang="en-US" sz="600" dirty="0" smtClean="0">
              <a:solidFill>
                <a:schemeClr val="tx2">
                  <a:lumMod val="75000"/>
                </a:schemeClr>
              </a:solidFill>
              <a:effectLst>
                <a:outerShdw blurRad="38100" dist="38100" dir="2700000" algn="tl">
                  <a:srgbClr val="000000">
                    <a:alpha val="43137"/>
                  </a:srgbClr>
                </a:outerShdw>
              </a:effectLst>
            </a:endParaRPr>
          </a:p>
          <a:p>
            <a:pPr>
              <a:buFont typeface="Wingdings 2" pitchFamily="18" charset="2"/>
              <a:buNone/>
              <a:defRPr/>
            </a:pPr>
            <a:endParaRPr lang="en-US" sz="2800" dirty="0" smtClean="0"/>
          </a:p>
        </p:txBody>
      </p:sp>
      <p:pic>
        <p:nvPicPr>
          <p:cNvPr id="17412" name="Picture 4" descr="C:\Documents and Settings\Craig Werner\Desktop\Screenhunter screen shots\AEC Academic Outreach Photos\ScreenHunter_14 Dec. 10 14.1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7800" y="1371600"/>
            <a:ext cx="3886200" cy="428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73040" y="5334000"/>
            <a:ext cx="2781300"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Light Metal Age</a:t>
            </a:r>
            <a:r>
              <a:rPr lang="en-US" sz="12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600200"/>
            <a:ext cx="7467600" cy="5105400"/>
          </a:xfrm>
        </p:spPr>
        <p:txBody>
          <a:bodyPr>
            <a:normAutofit fontScale="47500" lnSpcReduction="20000"/>
          </a:bodyPr>
          <a:lstStyle/>
          <a:p>
            <a:pPr marL="420624" indent="-384048" eaLnBrk="1" fontAlgn="auto" hangingPunct="1">
              <a:spcAft>
                <a:spcPts val="0"/>
              </a:spcAft>
              <a:buFont typeface="Wingdings 2"/>
              <a:buChar char=""/>
              <a:defRPr/>
            </a:pPr>
            <a:r>
              <a:rPr lang="en-US" sz="22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22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2200"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sz="22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22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2200"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sz="22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22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2200" dirty="0" smtClean="0">
                <a:solidFill>
                  <a:schemeClr val="tx2">
                    <a:lumMod val="75000"/>
                  </a:schemeClr>
                </a:solidFill>
              </a:rPr>
              <a:t>Non-Magnetic</a:t>
            </a:r>
            <a:r>
              <a:rPr lang="en-US" dirty="0" smtClean="0">
                <a:solidFill>
                  <a:schemeClr val="tx2">
                    <a:lumMod val="75000"/>
                  </a:schemeClr>
                </a:solidFill>
              </a:rPr>
              <a:t/>
            </a:r>
            <a:br>
              <a:rPr lang="en-US" dirty="0" smtClean="0">
                <a:solidFill>
                  <a:schemeClr val="tx2">
                    <a:lumMod val="75000"/>
                  </a:schemeClr>
                </a:solidFill>
              </a:rPr>
            </a:br>
            <a:endParaRPr lang="en-US" dirty="0" smtClean="0">
              <a:solidFill>
                <a:schemeClr val="tx2">
                  <a:lumMod val="75000"/>
                </a:schemeClr>
              </a:solidFill>
            </a:endParaRPr>
          </a:p>
          <a:p>
            <a:pPr marL="420624" indent="-384048" eaLnBrk="1" fontAlgn="auto" hangingPunct="1">
              <a:spcAft>
                <a:spcPts val="0"/>
              </a:spcAft>
              <a:buFont typeface="Wingdings 2"/>
              <a:buChar char=""/>
              <a:defRPr/>
            </a:pPr>
            <a:r>
              <a:rPr lang="en-US" sz="5900" dirty="0" smtClean="0">
                <a:solidFill>
                  <a:schemeClr val="tx2">
                    <a:lumMod val="75000"/>
                  </a:schemeClr>
                </a:solidFill>
              </a:rPr>
              <a:t>Non-Sparking</a:t>
            </a:r>
          </a:p>
          <a:p>
            <a:pPr marL="722376" lvl="1" indent="-274320" eaLnBrk="1" fontAlgn="auto" hangingPunct="1">
              <a:spcAft>
                <a:spcPts val="0"/>
              </a:spcAft>
              <a:buFont typeface="Wingdings 2"/>
              <a:buChar char=""/>
              <a:defRPr/>
            </a:pPr>
            <a:r>
              <a:rPr lang="en-US" sz="5100" dirty="0" smtClean="0"/>
              <a:t>Even though it is an excellent electrical conductor, aluminum does not produce sparks.  This is an essential property for products used with highly flammable or explosive materials and atmospheres</a:t>
            </a:r>
            <a:br>
              <a:rPr lang="en-US" sz="5100" dirty="0" smtClean="0"/>
            </a:br>
            <a:endParaRPr lang="en-US" dirty="0" smtClean="0"/>
          </a:p>
          <a:p>
            <a:pPr marL="420624" indent="-384048" eaLnBrk="1" fontAlgn="auto" hangingPunct="1">
              <a:spcAft>
                <a:spcPts val="0"/>
              </a:spcAft>
              <a:buFont typeface="Wingdings 2"/>
              <a:buChar char=""/>
              <a:defRPr/>
            </a:pPr>
            <a:r>
              <a:rPr lang="en-US" sz="2200" dirty="0" smtClean="0">
                <a:solidFill>
                  <a:schemeClr val="tx2">
                    <a:lumMod val="75000"/>
                  </a:schemeClr>
                </a:solidFill>
              </a:rPr>
              <a:t>Non-Combustible</a:t>
            </a:r>
          </a:p>
          <a:p>
            <a:pPr marL="420624" indent="-384048" eaLnBrk="1" fontAlgn="auto" hangingPunct="1">
              <a:spcAft>
                <a:spcPts val="0"/>
              </a:spcAft>
              <a:buFont typeface="Wingdings 2"/>
              <a:buChar char=""/>
              <a:defRPr/>
            </a:pPr>
            <a:r>
              <a:rPr lang="en-US" sz="2200"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sz="2200" dirty="0" smtClean="0">
                <a:solidFill>
                  <a:schemeClr val="tx2">
                    <a:lumMod val="75000"/>
                  </a:schemeClr>
                </a:solidFill>
              </a:rPr>
              <a:t>Fully Recyclable</a:t>
            </a:r>
          </a:p>
        </p:txBody>
      </p:sp>
      <p:pic>
        <p:nvPicPr>
          <p:cNvPr id="31747" name="Picture 5" descr="Nonsparking-gas nozzle-ALExtMan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0" y="1143001"/>
            <a:ext cx="3498850" cy="238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Effect transition="in" filter="fade">
                                      <p:cBhvr>
                                        <p:cTn id="11" dur="2000"/>
                                        <p:tgtEl>
                                          <p:spTgt spid="3">
                                            <p:txEl>
                                              <p:pRg st="9" end="9"/>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1747"/>
                                        </p:tgtEl>
                                        <p:attrNameLst>
                                          <p:attrName>style.visibility</p:attrName>
                                        </p:attrNameLst>
                                      </p:cBhvr>
                                      <p:to>
                                        <p:strVal val="visible"/>
                                      </p:to>
                                    </p:set>
                                    <p:animEffect transition="in" filter="fade">
                                      <p:cBhvr>
                                        <p:cTn id="14" dur="2000"/>
                                        <p:tgtEl>
                                          <p:spTgt spid="31747"/>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2000"/>
                                        <p:tgtEl>
                                          <p:spTgt spid="3">
                                            <p:txEl>
                                              <p:pRg st="10" end="10"/>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2000"/>
                                        <p:tgtEl>
                                          <p:spTgt spid="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2000"/>
                                        <p:tgtEl>
                                          <p:spTgt spid="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2000"/>
                                        <p:tgtEl>
                                          <p:spTgt spid="3">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2000"/>
                                        <p:tgtEl>
                                          <p:spTgt spid="3">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2000"/>
                                        <p:tgtEl>
                                          <p:spTgt spid="3">
                                            <p:txEl>
                                              <p:pRg st="12" end="1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Effect transition="in" filter="fade">
                                      <p:cBhvr>
                                        <p:cTn id="55"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23288" cy="803275"/>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752600"/>
            <a:ext cx="8763000" cy="5105400"/>
          </a:xfrm>
        </p:spPr>
        <p:txBody>
          <a:bodyPr>
            <a:normAutofit fontScale="92500"/>
          </a:bodyPr>
          <a:lstStyle/>
          <a:p>
            <a:pPr marL="420624" indent="-384048" eaLnBrk="1" fontAlgn="auto" hangingPunct="1">
              <a:spcAft>
                <a:spcPts val="0"/>
              </a:spcAft>
              <a:buFont typeface="Wingdings 2"/>
              <a:buChar char=""/>
              <a:defRPr/>
            </a:pPr>
            <a:r>
              <a:rPr lang="en-US" sz="13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13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1300"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sz="13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13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1300"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sz="13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13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1300"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sz="1300" dirty="0" smtClean="0">
                <a:solidFill>
                  <a:schemeClr val="tx2">
                    <a:lumMod val="75000"/>
                  </a:schemeClr>
                </a:solidFill>
              </a:rPr>
              <a:t>Non-Sparking</a:t>
            </a:r>
            <a:r>
              <a:rPr lang="en-US" sz="1400" dirty="0" smtClean="0">
                <a:solidFill>
                  <a:schemeClr val="tx2">
                    <a:lumMod val="75000"/>
                  </a:schemeClr>
                </a:solidFill>
              </a:rPr>
              <a:t/>
            </a:r>
            <a:br>
              <a:rPr lang="en-US" sz="1400" dirty="0" smtClean="0">
                <a:solidFill>
                  <a:schemeClr val="tx2">
                    <a:lumMod val="75000"/>
                  </a:schemeClr>
                </a:solidFill>
              </a:rPr>
            </a:br>
            <a:endParaRPr lang="en-US" sz="1300" dirty="0" smtClean="0">
              <a:solidFill>
                <a:schemeClr val="tx2">
                  <a:lumMod val="75000"/>
                </a:schemeClr>
              </a:solidFill>
            </a:endParaRPr>
          </a:p>
          <a:p>
            <a:pPr marL="420624" indent="-384048" eaLnBrk="1" fontAlgn="auto" hangingPunct="1">
              <a:spcAft>
                <a:spcPts val="0"/>
              </a:spcAft>
              <a:buFont typeface="Wingdings 2"/>
              <a:buChar char=""/>
              <a:defRPr/>
            </a:pPr>
            <a:r>
              <a:rPr lang="en-US" sz="3100" dirty="0" smtClean="0">
                <a:solidFill>
                  <a:schemeClr val="tx2">
                    <a:lumMod val="75000"/>
                  </a:schemeClr>
                </a:solidFill>
              </a:rPr>
              <a:t>Non-Combustible</a:t>
            </a:r>
          </a:p>
          <a:p>
            <a:pPr marL="722376" lvl="1" indent="-274320" eaLnBrk="1" fontAlgn="auto" hangingPunct="1">
              <a:spcAft>
                <a:spcPts val="0"/>
              </a:spcAft>
              <a:buFont typeface="Wingdings 2"/>
              <a:buChar char=""/>
              <a:defRPr/>
            </a:pPr>
            <a:r>
              <a:rPr lang="en-US" sz="3100" dirty="0" smtClean="0"/>
              <a:t>Solid aluminum does not burn or generate hazardous emissions, making it safer in applications where fire is a potential hazard</a:t>
            </a:r>
            <a:br>
              <a:rPr lang="en-US" sz="3100" dirty="0" smtClean="0"/>
            </a:br>
            <a:endParaRPr lang="en-US" sz="1100" dirty="0" smtClean="0"/>
          </a:p>
          <a:p>
            <a:pPr marL="420624" indent="-384048" eaLnBrk="1" fontAlgn="auto" hangingPunct="1">
              <a:spcAft>
                <a:spcPts val="0"/>
              </a:spcAft>
              <a:buFont typeface="Wingdings 2"/>
              <a:buChar char=""/>
              <a:defRPr/>
            </a:pPr>
            <a:r>
              <a:rPr lang="en-US" sz="1300" dirty="0" smtClean="0">
                <a:solidFill>
                  <a:schemeClr val="tx2">
                    <a:lumMod val="75000"/>
                  </a:schemeClr>
                </a:solidFill>
              </a:rPr>
              <a:t>Cold Strength</a:t>
            </a:r>
          </a:p>
          <a:p>
            <a:pPr marL="420624" indent="-384048" eaLnBrk="1" fontAlgn="auto" hangingPunct="1">
              <a:spcAft>
                <a:spcPts val="0"/>
              </a:spcAft>
              <a:buFont typeface="Wingdings 2"/>
              <a:buChar char=""/>
              <a:defRPr/>
            </a:pPr>
            <a:r>
              <a:rPr lang="en-US" sz="1300" dirty="0" smtClean="0">
                <a:solidFill>
                  <a:schemeClr val="tx2">
                    <a:lumMod val="75000"/>
                  </a:schemeClr>
                </a:solidFill>
              </a:rPr>
              <a:t>Fully Recyclable</a:t>
            </a:r>
          </a:p>
        </p:txBody>
      </p:sp>
      <p:pic>
        <p:nvPicPr>
          <p:cNvPr id="43010" name="Picture 2" descr="C:\Documents and Settings\Craig Werner\Desktop\Screenhunter screen shots\ScreenHunter_32 Mar. 13 16.5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143000"/>
            <a:ext cx="3505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72200" y="955675"/>
            <a:ext cx="2808288" cy="415925"/>
          </a:xfrm>
          <a:prstGeom prst="rect">
            <a:avLst/>
          </a:prstGeom>
          <a:noFill/>
        </p:spPr>
        <p:txBody>
          <a:bodyPr wrap="none">
            <a:spAutoFit/>
          </a:bodyPr>
          <a:lstStyle/>
          <a:p>
            <a:pPr>
              <a:defRPr/>
            </a:pPr>
            <a:r>
              <a:rPr lang="en-US" sz="1050" dirty="0">
                <a:solidFill>
                  <a:schemeClr val="accent2">
                    <a:lumMod val="60000"/>
                    <a:lumOff val="40000"/>
                  </a:schemeClr>
                </a:solidFill>
                <a:effectLst>
                  <a:outerShdw blurRad="38100" dist="38100" dir="2700000" algn="tl">
                    <a:srgbClr val="000000">
                      <a:alpha val="43137"/>
                    </a:srgbClr>
                  </a:outerShdw>
                </a:effectLst>
              </a:rPr>
              <a:t>Courtesy of Werner Extruded Solutions LLC</a:t>
            </a:r>
          </a:p>
          <a:p>
            <a:pPr>
              <a:defRPr/>
            </a:pPr>
            <a:endParaRPr lang="en-US" sz="105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animEffect transition="in" filter="fade">
                                      <p:cBhvr>
                                        <p:cTn id="11" dur="2000"/>
                                        <p:tgtEl>
                                          <p:spTgt spid="3">
                                            <p:txEl>
                                              <p:pRg st="10" end="10"/>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animEffect transition="in" filter="fade">
                                      <p:cBhvr>
                                        <p:cTn id="15" dur="2000"/>
                                        <p:tgtEl>
                                          <p:spTgt spid="3">
                                            <p:txEl>
                                              <p:pRg st="11" end="11"/>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43010"/>
                                        </p:tgtEl>
                                        <p:attrNameLst>
                                          <p:attrName>style.visibility</p:attrName>
                                        </p:attrNameLst>
                                      </p:cBhvr>
                                      <p:to>
                                        <p:strVal val="visible"/>
                                      </p:to>
                                    </p:set>
                                    <p:animEffect transition="in" filter="fade">
                                      <p:cBhvr>
                                        <p:cTn id="19" dur="2000"/>
                                        <p:tgtEl>
                                          <p:spTgt spid="43010"/>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2000"/>
                                        <p:tgtEl>
                                          <p:spTgt spid="3">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2000"/>
                                        <p:tgtEl>
                                          <p:spTgt spid="3">
                                            <p:txEl>
                                              <p:pRg st="7" end="7"/>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2000"/>
                                        <p:tgtEl>
                                          <p:spTgt spid="3">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228600" y="1828800"/>
            <a:ext cx="8915400" cy="4779508"/>
          </a:xfrm>
        </p:spPr>
        <p:txBody>
          <a:bodyPr>
            <a:normAutofit fontScale="40000" lnSpcReduction="20000"/>
          </a:bodyPr>
          <a:lstStyle/>
          <a:p>
            <a:pPr marL="420624" indent="-384048" eaLnBrk="1" fontAlgn="auto" hangingPunct="1">
              <a:spcAft>
                <a:spcPts val="0"/>
              </a:spcAft>
              <a:buFont typeface="Wingdings 2"/>
              <a:buChar char=""/>
              <a:defRPr/>
            </a:pPr>
            <a:r>
              <a:rPr lang="en-US" sz="25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25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2500"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sz="25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25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2500"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sz="25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25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2500"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sz="2500"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sz="2500" dirty="0" smtClean="0">
                <a:solidFill>
                  <a:schemeClr val="tx2">
                    <a:lumMod val="75000"/>
                  </a:schemeClr>
                </a:solidFill>
              </a:rPr>
              <a:t>Non-Combustible</a:t>
            </a:r>
            <a:br>
              <a:rPr lang="en-US" sz="2500" dirty="0" smtClean="0">
                <a:solidFill>
                  <a:schemeClr val="tx2">
                    <a:lumMod val="75000"/>
                  </a:schemeClr>
                </a:solidFill>
              </a:rPr>
            </a:br>
            <a:r>
              <a:rPr lang="en-US" dirty="0" smtClean="0">
                <a:solidFill>
                  <a:schemeClr val="tx2">
                    <a:lumMod val="75000"/>
                  </a:schemeClr>
                </a:solidFill>
              </a:rPr>
              <a:t/>
            </a:r>
            <a:br>
              <a:rPr lang="en-US" dirty="0" smtClean="0">
                <a:solidFill>
                  <a:schemeClr val="tx2">
                    <a:lumMod val="75000"/>
                  </a:schemeClr>
                </a:solidFill>
              </a:rPr>
            </a:br>
            <a:endParaRPr lang="en-US" dirty="0" smtClean="0">
              <a:solidFill>
                <a:schemeClr val="tx2">
                  <a:lumMod val="75000"/>
                </a:schemeClr>
              </a:solidFill>
            </a:endParaRPr>
          </a:p>
          <a:p>
            <a:pPr marL="420624" indent="-384048" eaLnBrk="1" fontAlgn="auto" hangingPunct="1">
              <a:spcAft>
                <a:spcPts val="0"/>
              </a:spcAft>
              <a:buFont typeface="Wingdings 2"/>
              <a:buChar char=""/>
              <a:defRPr/>
            </a:pPr>
            <a:r>
              <a:rPr lang="en-US" sz="5900" dirty="0" smtClean="0">
                <a:solidFill>
                  <a:schemeClr val="tx2">
                    <a:lumMod val="75000"/>
                  </a:schemeClr>
                </a:solidFill>
              </a:rPr>
              <a:t>Cold Strength</a:t>
            </a:r>
          </a:p>
          <a:p>
            <a:pPr marL="722376" lvl="1" indent="-274320" eaLnBrk="1" fontAlgn="auto" hangingPunct="1">
              <a:spcAft>
                <a:spcPts val="0"/>
              </a:spcAft>
              <a:buFont typeface="Wingdings 2"/>
              <a:buChar char=""/>
              <a:defRPr/>
            </a:pPr>
            <a:r>
              <a:rPr lang="en-US" sz="5100" dirty="0" smtClean="0"/>
              <a:t>Aluminum’s many advantages are not impaired by exposure to cold.  In fact, aluminum gains strength and ductility as temperatures are reduced, making it a preferred metal for cryogenic (low-temperature) applications.</a:t>
            </a:r>
          </a:p>
          <a:p>
            <a:pPr marL="722376" lvl="1" indent="-274320" eaLnBrk="1" fontAlgn="auto" hangingPunct="1">
              <a:spcAft>
                <a:spcPts val="0"/>
              </a:spcAft>
              <a:buFont typeface="Wingdings 2"/>
              <a:buChar char=""/>
              <a:defRPr/>
            </a:pPr>
            <a:r>
              <a:rPr lang="en-US" sz="5100" dirty="0" smtClean="0"/>
              <a:t>Steel and plastics get brittle when the temperature drops…</a:t>
            </a:r>
            <a:br>
              <a:rPr lang="en-US" sz="5100" dirty="0" smtClean="0"/>
            </a:br>
            <a:r>
              <a:rPr lang="en-US" sz="5100" dirty="0" smtClean="0"/>
              <a:t>Aluminum gets stronger and tougher!</a:t>
            </a:r>
          </a:p>
          <a:p>
            <a:pPr marL="419163" indent="-274320" eaLnBrk="1" fontAlgn="auto" hangingPunct="1">
              <a:spcAft>
                <a:spcPts val="0"/>
              </a:spcAft>
              <a:buFont typeface="Wingdings 2"/>
              <a:buChar char=""/>
              <a:defRPr/>
            </a:pPr>
            <a:r>
              <a:rPr lang="en-US" sz="2500" dirty="0" smtClean="0">
                <a:solidFill>
                  <a:schemeClr val="tx2">
                    <a:lumMod val="75000"/>
                  </a:schemeClr>
                </a:solidFill>
              </a:rPr>
              <a:t>Fully Recyclable</a:t>
            </a:r>
          </a:p>
        </p:txBody>
      </p:sp>
      <p:pic>
        <p:nvPicPr>
          <p:cNvPr id="33797" name="Picture 5" descr="EVAHandrails-s122e008950-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19200"/>
            <a:ext cx="4360863" cy="287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p:cNvSpPr txBox="1">
            <a:spLocks noChangeArrowheads="1"/>
          </p:cNvSpPr>
          <p:nvPr/>
        </p:nvSpPr>
        <p:spPr bwMode="auto">
          <a:xfrm>
            <a:off x="4191000" y="1299029"/>
            <a:ext cx="1752600" cy="246063"/>
          </a:xfrm>
          <a:prstGeom prst="rect">
            <a:avLst/>
          </a:prstGeom>
          <a:noFill/>
          <a:ln w="9525">
            <a:noFill/>
            <a:miter lim="800000"/>
            <a:headEnd/>
            <a:tailEnd/>
          </a:ln>
        </p:spPr>
        <p:txBody>
          <a:bodyPr>
            <a:spAutoFit/>
          </a:bodyPr>
          <a:lstStyle/>
          <a:p>
            <a:pPr>
              <a:spcBef>
                <a:spcPct val="50000"/>
              </a:spcBef>
              <a:defRPr/>
            </a:pPr>
            <a:r>
              <a:rPr lang="en-US" sz="1000" dirty="0">
                <a:solidFill>
                  <a:schemeClr val="bg1"/>
                </a:solidFill>
                <a:effectLst>
                  <a:outerShdw blurRad="38100" dist="38100" dir="2700000" algn="tl">
                    <a:srgbClr val="000000">
                      <a:alpha val="43137"/>
                    </a:srgbClr>
                  </a:outerShdw>
                </a:effectLst>
              </a:rPr>
              <a:t>Photo courtesy of NASA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Effect transition="in" filter="fade">
                                      <p:cBhvr>
                                        <p:cTn id="11" dur="2000"/>
                                        <p:tgtEl>
                                          <p:spTgt spid="3">
                                            <p:txEl>
                                              <p:pRg st="11" end="1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3797"/>
                                        </p:tgtEl>
                                        <p:attrNameLst>
                                          <p:attrName>style.visibility</p:attrName>
                                        </p:attrNameLst>
                                      </p:cBhvr>
                                      <p:to>
                                        <p:strVal val="visible"/>
                                      </p:to>
                                    </p:set>
                                    <p:animEffect transition="in" filter="fade">
                                      <p:cBhvr>
                                        <p:cTn id="14" dur="2000"/>
                                        <p:tgtEl>
                                          <p:spTgt spid="33797"/>
                                        </p:tgtEl>
                                      </p:cBhvr>
                                    </p:animEffect>
                                  </p:childTnLst>
                                </p:cTn>
                              </p:par>
                              <p:par>
                                <p:cTn id="15" presetID="10" presetClass="entr" presetSubtype="0" fill="hold" nodeType="withEffect">
                                  <p:stCondLst>
                                    <p:cond delay="0"/>
                                  </p:stCondLst>
                                  <p:childTnLst>
                                    <p:set>
                                      <p:cBhvr>
                                        <p:cTn id="16" dur="1" fill="hold">
                                          <p:stCondLst>
                                            <p:cond delay="0"/>
                                          </p:stCondLst>
                                        </p:cTn>
                                        <p:tgtEl>
                                          <p:spTgt spid="33798"/>
                                        </p:tgtEl>
                                        <p:attrNameLst>
                                          <p:attrName>style.visibility</p:attrName>
                                        </p:attrNameLst>
                                      </p:cBhvr>
                                      <p:to>
                                        <p:strVal val="visible"/>
                                      </p:to>
                                    </p:set>
                                    <p:animEffect transition="in" filter="fade">
                                      <p:cBhvr>
                                        <p:cTn id="17" dur="2000"/>
                                        <p:tgtEl>
                                          <p:spTgt spid="33798"/>
                                        </p:tgtEl>
                                      </p:cBhvr>
                                    </p:animEffect>
                                  </p:childTnLst>
                                </p:cTn>
                              </p:par>
                            </p:childTnLst>
                          </p:cTn>
                        </p:par>
                        <p:par>
                          <p:cTn id="18" fill="hold" nodeType="afterGroup">
                            <p:stCondLst>
                              <p:cond delay="4000"/>
                            </p:stCondLst>
                            <p:childTnLst>
                              <p:par>
                                <p:cTn id="19" presetID="10" presetClass="entr" presetSubtype="0" fill="hold" nodeType="after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animEffect transition="in" filter="fade">
                                      <p:cBhvr>
                                        <p:cTn id="21" dur="2000"/>
                                        <p:tgtEl>
                                          <p:spTgt spid="3">
                                            <p:txEl>
                                              <p:pRg st="12" end="12"/>
                                            </p:txEl>
                                          </p:spTgt>
                                        </p:tgtEl>
                                      </p:cBhvr>
                                    </p:animEffect>
                                  </p:childTnLst>
                                </p:cTn>
                              </p:par>
                            </p:childTnLst>
                          </p:cTn>
                        </p:par>
                        <p:par>
                          <p:cTn id="22" fill="hold" nodeType="afterGroup">
                            <p:stCondLst>
                              <p:cond delay="6000"/>
                            </p:stCondLst>
                            <p:childTnLst>
                              <p:par>
                                <p:cTn id="23" presetID="10" presetClass="entr" presetSubtype="0" fill="hold" nodeType="after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fade">
                                      <p:cBhvr>
                                        <p:cTn id="25" dur="2000"/>
                                        <p:tgtEl>
                                          <p:spTgt spid="3">
                                            <p:txEl>
                                              <p:pRg st="13" end="13"/>
                                            </p:txEl>
                                          </p:spTgt>
                                        </p:tgtEl>
                                      </p:cBhvr>
                                    </p:animEffect>
                                  </p:childTnLst>
                                </p:cTn>
                              </p:par>
                            </p:childTnLst>
                          </p:cTn>
                        </p:par>
                        <p:par>
                          <p:cTn id="26" fill="hold" nodeType="afterGroup">
                            <p:stCondLst>
                              <p:cond delay="8000"/>
                            </p:stCondLst>
                            <p:childTnLst>
                              <p:par>
                                <p:cTn id="27" presetID="10" presetClass="entr" presetSubtype="0" fill="hold" nodeType="after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animEffect transition="in" filter="fade">
                                      <p:cBhvr>
                                        <p:cTn id="29" dur="2000"/>
                                        <p:tgtEl>
                                          <p:spTgt spid="3">
                                            <p:txEl>
                                              <p:pRg st="14" end="14"/>
                                            </p:txEl>
                                          </p:spTgt>
                                        </p:tgtEl>
                                      </p:cBhvr>
                                    </p:animEffect>
                                  </p:childTnLst>
                                </p:cTn>
                              </p:par>
                            </p:childTnLst>
                          </p:cTn>
                        </p:par>
                        <p:par>
                          <p:cTn id="30" fill="hold" nodeType="afterGroup">
                            <p:stCondLst>
                              <p:cond delay="10000"/>
                            </p:stCondLst>
                            <p:childTnLst>
                              <p:par>
                                <p:cTn id="31" presetID="10" presetClass="entr" presetSubtype="0" fill="hold"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2000"/>
                                        <p:tgtEl>
                                          <p:spTgt spid="3">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2000"/>
                                        <p:tgtEl>
                                          <p:spTgt spid="3">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2000"/>
                                        <p:tgtEl>
                                          <p:spTgt spid="3">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2000"/>
                                        <p:tgtEl>
                                          <p:spTgt spid="3">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2000"/>
                                        <p:tgtEl>
                                          <p:spTgt spid="3">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2000"/>
                                        <p:tgtEl>
                                          <p:spTgt spid="3">
                                            <p:txEl>
                                              <p:pRg st="5" end="5"/>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2000"/>
                                        <p:tgtEl>
                                          <p:spTgt spid="3">
                                            <p:txEl>
                                              <p:pRg st="6" end="6"/>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2000"/>
                                        <p:tgtEl>
                                          <p:spTgt spid="3">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2000"/>
                                        <p:tgtEl>
                                          <p:spTgt spid="3">
                                            <p:txEl>
                                              <p:pRg st="8" end="8"/>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2000"/>
                                        <p:tgtEl>
                                          <p:spTgt spid="3">
                                            <p:txEl>
                                              <p:pRg st="9" end="9"/>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0" y="1143000"/>
            <a:ext cx="5181599"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942975"/>
            <a:ext cx="9144000" cy="6019800"/>
          </a:xfrm>
        </p:spPr>
        <p:txBody>
          <a:bodyPr>
            <a:normAutofit fontScale="55000" lnSpcReduction="20000"/>
          </a:bodyPr>
          <a:lstStyle/>
          <a:p>
            <a:pPr marL="420624" indent="-384048" eaLnBrk="1" fontAlgn="auto" hangingPunct="1">
              <a:spcAft>
                <a:spcPts val="0"/>
              </a:spcAft>
              <a:buFont typeface="Wingdings 2"/>
              <a:buChar char=""/>
              <a:defRPr/>
            </a:pPr>
            <a:r>
              <a:rPr lang="en-US" sz="2900" dirty="0" smtClean="0">
                <a:solidFill>
                  <a:schemeClr val="tx2"/>
                </a:solidFill>
              </a:rPr>
              <a:t>Lightweight</a:t>
            </a:r>
          </a:p>
          <a:p>
            <a:pPr marL="420624" indent="-384048" eaLnBrk="1" fontAlgn="auto" hangingPunct="1">
              <a:spcAft>
                <a:spcPts val="0"/>
              </a:spcAft>
              <a:buFont typeface="Wingdings 2"/>
              <a:buChar char=""/>
              <a:defRPr/>
            </a:pPr>
            <a:r>
              <a:rPr lang="en-US" sz="2900" dirty="0" smtClean="0">
                <a:solidFill>
                  <a:schemeClr val="tx2"/>
                </a:solidFill>
              </a:rPr>
              <a:t>Strong</a:t>
            </a:r>
          </a:p>
          <a:p>
            <a:pPr marL="420624" indent="-384048" eaLnBrk="1" fontAlgn="auto" hangingPunct="1">
              <a:spcAft>
                <a:spcPts val="0"/>
              </a:spcAft>
              <a:buFont typeface="Wingdings 2"/>
              <a:buChar char=""/>
              <a:defRPr/>
            </a:pPr>
            <a:r>
              <a:rPr lang="en-US" sz="2900" dirty="0" smtClean="0">
                <a:solidFill>
                  <a:schemeClr val="tx2"/>
                </a:solidFill>
              </a:rPr>
              <a:t>High Strength-to-Weight Ratio</a:t>
            </a:r>
          </a:p>
          <a:p>
            <a:pPr marL="420624" indent="-384048" eaLnBrk="1" fontAlgn="auto" hangingPunct="1">
              <a:spcAft>
                <a:spcPts val="0"/>
              </a:spcAft>
              <a:buFont typeface="Wingdings 2"/>
              <a:buChar char=""/>
              <a:defRPr/>
            </a:pPr>
            <a:r>
              <a:rPr lang="en-US" sz="2900" dirty="0" smtClean="0">
                <a:solidFill>
                  <a:schemeClr val="tx2"/>
                </a:solidFill>
              </a:rPr>
              <a:t>Resilient</a:t>
            </a:r>
          </a:p>
          <a:p>
            <a:pPr marL="420624" indent="-384048" eaLnBrk="1" fontAlgn="auto" hangingPunct="1">
              <a:spcAft>
                <a:spcPts val="0"/>
              </a:spcAft>
              <a:buFont typeface="Wingdings 2"/>
              <a:buChar char=""/>
              <a:defRPr/>
            </a:pPr>
            <a:r>
              <a:rPr lang="en-US" sz="2900" dirty="0" smtClean="0">
                <a:solidFill>
                  <a:schemeClr val="tx2"/>
                </a:solidFill>
              </a:rPr>
              <a:t>Corrosion-Resistant</a:t>
            </a:r>
          </a:p>
          <a:p>
            <a:pPr marL="420624" indent="-384048" eaLnBrk="1" fontAlgn="auto" hangingPunct="1">
              <a:spcAft>
                <a:spcPts val="0"/>
              </a:spcAft>
              <a:buFont typeface="Wingdings 2"/>
              <a:buChar char=""/>
              <a:defRPr/>
            </a:pPr>
            <a:r>
              <a:rPr lang="en-US" sz="2900" dirty="0" smtClean="0">
                <a:solidFill>
                  <a:schemeClr val="tx2"/>
                </a:solidFill>
              </a:rPr>
              <a:t>Heat Conductive</a:t>
            </a:r>
          </a:p>
          <a:p>
            <a:pPr marL="420624" indent="-384048" eaLnBrk="1" fontAlgn="auto" hangingPunct="1">
              <a:spcAft>
                <a:spcPts val="0"/>
              </a:spcAft>
              <a:buFont typeface="Wingdings 2"/>
              <a:buChar char=""/>
              <a:defRPr/>
            </a:pPr>
            <a:r>
              <a:rPr lang="en-US" sz="2900" dirty="0" smtClean="0">
                <a:solidFill>
                  <a:schemeClr val="tx2"/>
                </a:solidFill>
              </a:rPr>
              <a:t>Reflective</a:t>
            </a:r>
          </a:p>
          <a:p>
            <a:pPr marL="420624" indent="-384048" eaLnBrk="1" fontAlgn="auto" hangingPunct="1">
              <a:spcAft>
                <a:spcPts val="0"/>
              </a:spcAft>
              <a:buFont typeface="Wingdings 2"/>
              <a:buChar char=""/>
              <a:defRPr/>
            </a:pPr>
            <a:r>
              <a:rPr lang="en-US" sz="2900" dirty="0" smtClean="0">
                <a:solidFill>
                  <a:schemeClr val="tx2"/>
                </a:solidFill>
              </a:rPr>
              <a:t>Electrically Conductive</a:t>
            </a:r>
          </a:p>
          <a:p>
            <a:pPr marL="420624" indent="-384048" eaLnBrk="1" fontAlgn="auto" hangingPunct="1">
              <a:spcAft>
                <a:spcPts val="0"/>
              </a:spcAft>
              <a:buFont typeface="Wingdings 2"/>
              <a:buChar char=""/>
              <a:defRPr/>
            </a:pPr>
            <a:r>
              <a:rPr lang="en-US" sz="2900" dirty="0" smtClean="0">
                <a:solidFill>
                  <a:schemeClr val="tx2"/>
                </a:solidFill>
              </a:rPr>
              <a:t>Non-Magnetic</a:t>
            </a:r>
          </a:p>
          <a:p>
            <a:pPr marL="420624" indent="-384048" eaLnBrk="1" fontAlgn="auto" hangingPunct="1">
              <a:spcAft>
                <a:spcPts val="0"/>
              </a:spcAft>
              <a:buFont typeface="Wingdings 2"/>
              <a:buChar char=""/>
              <a:defRPr/>
            </a:pPr>
            <a:r>
              <a:rPr lang="en-US" sz="2900" dirty="0" smtClean="0">
                <a:solidFill>
                  <a:schemeClr val="tx2"/>
                </a:solidFill>
              </a:rPr>
              <a:t>Non-Sparking</a:t>
            </a:r>
          </a:p>
          <a:p>
            <a:pPr marL="420624" indent="-384048" eaLnBrk="1" fontAlgn="auto" hangingPunct="1">
              <a:spcAft>
                <a:spcPts val="0"/>
              </a:spcAft>
              <a:buFont typeface="Wingdings 2"/>
              <a:buChar char=""/>
              <a:defRPr/>
            </a:pPr>
            <a:r>
              <a:rPr lang="en-US" sz="2900" dirty="0" smtClean="0">
                <a:solidFill>
                  <a:schemeClr val="tx2"/>
                </a:solidFill>
              </a:rPr>
              <a:t>Non-Combustible</a:t>
            </a:r>
            <a:br>
              <a:rPr lang="en-US" sz="2900" dirty="0" smtClean="0">
                <a:solidFill>
                  <a:schemeClr val="tx2"/>
                </a:solidFill>
              </a:rPr>
            </a:br>
            <a:endParaRPr lang="en-US" dirty="0" smtClean="0">
              <a:solidFill>
                <a:schemeClr val="tx2"/>
              </a:solidFill>
            </a:endParaRPr>
          </a:p>
          <a:p>
            <a:pPr marL="420624" indent="-384048" eaLnBrk="1" fontAlgn="auto" hangingPunct="1">
              <a:spcAft>
                <a:spcPts val="0"/>
              </a:spcAft>
              <a:buFont typeface="Wingdings 2"/>
              <a:buChar char=""/>
              <a:defRPr/>
            </a:pPr>
            <a:r>
              <a:rPr lang="en-US" sz="5900" b="1" dirty="0" smtClean="0">
                <a:solidFill>
                  <a:schemeClr val="tx2"/>
                </a:solidFill>
              </a:rPr>
              <a:t>Cold Strength</a:t>
            </a:r>
          </a:p>
          <a:p>
            <a:pPr marL="722376" lvl="1" indent="-274320" eaLnBrk="1" fontAlgn="auto" hangingPunct="1">
              <a:spcAft>
                <a:spcPts val="0"/>
              </a:spcAft>
              <a:buFont typeface="Wingdings 2"/>
              <a:buChar char=""/>
              <a:defRPr/>
            </a:pPr>
            <a:r>
              <a:rPr lang="en-US" sz="3300" dirty="0" smtClean="0">
                <a:solidFill>
                  <a:schemeClr val="tx2">
                    <a:lumMod val="75000"/>
                  </a:schemeClr>
                </a:solidFill>
              </a:rPr>
              <a:t>Aluminum is not impaired </a:t>
            </a:r>
            <a:br>
              <a:rPr lang="en-US" sz="3300" dirty="0" smtClean="0">
                <a:solidFill>
                  <a:schemeClr val="tx2">
                    <a:lumMod val="75000"/>
                  </a:schemeClr>
                </a:solidFill>
              </a:rPr>
            </a:br>
            <a:r>
              <a:rPr lang="en-US" sz="3300" dirty="0" smtClean="0">
                <a:solidFill>
                  <a:schemeClr val="tx2">
                    <a:lumMod val="75000"/>
                  </a:schemeClr>
                </a:solidFill>
              </a:rPr>
              <a:t>by exposure to cold.  </a:t>
            </a:r>
            <a:br>
              <a:rPr lang="en-US" sz="3300" dirty="0" smtClean="0">
                <a:solidFill>
                  <a:schemeClr val="tx2">
                    <a:lumMod val="75000"/>
                  </a:schemeClr>
                </a:solidFill>
              </a:rPr>
            </a:br>
            <a:r>
              <a:rPr lang="en-US" sz="3300" dirty="0" smtClean="0">
                <a:solidFill>
                  <a:schemeClr val="tx2">
                    <a:lumMod val="75000"/>
                  </a:schemeClr>
                </a:solidFill>
              </a:rPr>
              <a:t>In fact, aluminum gains strength and ductility as </a:t>
            </a:r>
            <a:r>
              <a:rPr lang="en-US" sz="3300" dirty="0" smtClean="0">
                <a:solidFill>
                  <a:schemeClr val="tx2">
                    <a:lumMod val="20000"/>
                    <a:lumOff val="80000"/>
                  </a:schemeClr>
                </a:solidFill>
              </a:rPr>
              <a:t>temperatures are </a:t>
            </a:r>
            <a:br>
              <a:rPr lang="en-US" sz="3300" dirty="0" smtClean="0">
                <a:solidFill>
                  <a:schemeClr val="tx2">
                    <a:lumMod val="20000"/>
                    <a:lumOff val="80000"/>
                  </a:schemeClr>
                </a:solidFill>
              </a:rPr>
            </a:br>
            <a:r>
              <a:rPr lang="en-US" sz="3300" dirty="0" smtClean="0">
                <a:solidFill>
                  <a:schemeClr val="tx2">
                    <a:lumMod val="75000"/>
                  </a:schemeClr>
                </a:solidFill>
              </a:rPr>
              <a:t>reduced, making it a preferred metal for cryogenic </a:t>
            </a:r>
            <a:r>
              <a:rPr lang="en-US" sz="3300" dirty="0" smtClean="0">
                <a:solidFill>
                  <a:schemeClr val="tx2">
                    <a:lumMod val="20000"/>
                    <a:lumOff val="80000"/>
                  </a:schemeClr>
                </a:solidFill>
              </a:rPr>
              <a:t>(low-temperature) </a:t>
            </a:r>
            <a:r>
              <a:rPr lang="en-US" sz="3300" dirty="0" smtClean="0">
                <a:solidFill>
                  <a:schemeClr val="tx2">
                    <a:lumMod val="75000"/>
                  </a:schemeClr>
                </a:solidFill>
              </a:rPr>
              <a:t>applications.</a:t>
            </a:r>
          </a:p>
          <a:p>
            <a:pPr marL="722376" lvl="1" indent="-274320" eaLnBrk="1" fontAlgn="auto" hangingPunct="1">
              <a:spcAft>
                <a:spcPts val="0"/>
              </a:spcAft>
              <a:buFont typeface="Wingdings 2"/>
              <a:buChar char=""/>
              <a:defRPr/>
            </a:pPr>
            <a:r>
              <a:rPr lang="en-US" sz="3300" dirty="0" smtClean="0">
                <a:solidFill>
                  <a:schemeClr val="tx2">
                    <a:lumMod val="75000"/>
                  </a:schemeClr>
                </a:solidFill>
              </a:rPr>
              <a:t>Steel and plastics get brittle when the temperature drops…</a:t>
            </a:r>
            <a:br>
              <a:rPr lang="en-US" sz="3300" dirty="0" smtClean="0">
                <a:solidFill>
                  <a:schemeClr val="tx2">
                    <a:lumMod val="75000"/>
                  </a:schemeClr>
                </a:solidFill>
              </a:rPr>
            </a:br>
            <a:r>
              <a:rPr lang="en-US" sz="4400" dirty="0" smtClean="0">
                <a:solidFill>
                  <a:schemeClr val="tx2">
                    <a:lumMod val="75000"/>
                  </a:schemeClr>
                </a:solidFill>
              </a:rPr>
              <a:t>Aluminum gets stronger and tougher!</a:t>
            </a:r>
          </a:p>
          <a:p>
            <a:pPr marL="419163" indent="-274320" eaLnBrk="1" fontAlgn="auto" hangingPunct="1">
              <a:spcAft>
                <a:spcPts val="0"/>
              </a:spcAft>
              <a:buFont typeface="Wingdings 2"/>
              <a:buChar char=""/>
              <a:defRPr/>
            </a:pPr>
            <a:r>
              <a:rPr lang="en-US" sz="2900" dirty="0" smtClean="0">
                <a:solidFill>
                  <a:schemeClr val="tx2"/>
                </a:solidFill>
              </a:rPr>
              <a:t>Fully Recyclable</a:t>
            </a:r>
          </a:p>
        </p:txBody>
      </p:sp>
      <p:sp>
        <p:nvSpPr>
          <p:cNvPr id="2" name="Title 1"/>
          <p:cNvSpPr>
            <a:spLocks noGrp="1"/>
          </p:cNvSpPr>
          <p:nvPr>
            <p:ph type="title"/>
          </p:nvPr>
        </p:nvSpPr>
        <p:spPr>
          <a:xfrm>
            <a:off x="457200" y="0"/>
            <a:ext cx="8534400" cy="762000"/>
          </a:xfrm>
        </p:spPr>
        <p:txBody>
          <a:bodyPr/>
          <a:lstStyle/>
          <a:p>
            <a:pPr eaLnBrk="1" hangingPunct="1">
              <a:defRPr/>
            </a:pPr>
            <a:r>
              <a:rPr lang="en-US" b="1" dirty="0" smtClean="0">
                <a:effectLst/>
              </a:rPr>
              <a:t>Advantages of Aluminum</a:t>
            </a:r>
          </a:p>
        </p:txBody>
      </p:sp>
      <p:sp>
        <p:nvSpPr>
          <p:cNvPr id="33798" name="Text Box 6"/>
          <p:cNvSpPr txBox="1">
            <a:spLocks noChangeArrowheads="1"/>
          </p:cNvSpPr>
          <p:nvPr/>
        </p:nvSpPr>
        <p:spPr bwMode="auto">
          <a:xfrm>
            <a:off x="7010400" y="742950"/>
            <a:ext cx="1981200" cy="400050"/>
          </a:xfrm>
          <a:prstGeom prst="rect">
            <a:avLst/>
          </a:prstGeom>
          <a:noFill/>
          <a:ln w="9525">
            <a:noFill/>
            <a:miter lim="800000"/>
            <a:headEnd/>
            <a:tailEnd/>
          </a:ln>
        </p:spPr>
        <p:txBody>
          <a:bodyPr>
            <a:spAutoFit/>
          </a:bodyPr>
          <a:lstStyle/>
          <a:p>
            <a:pPr algn="r">
              <a:spcBef>
                <a:spcPct val="50000"/>
              </a:spcBef>
              <a:defRPr/>
            </a:pPr>
            <a:r>
              <a:rPr lang="en-US" sz="1000" dirty="0">
                <a:solidFill>
                  <a:schemeClr val="accent2">
                    <a:lumMod val="60000"/>
                    <a:lumOff val="40000"/>
                  </a:schemeClr>
                </a:solidFill>
              </a:rPr>
              <a:t>Mt. Everest Climb Photo courtesy of Werner Co.</a:t>
            </a:r>
          </a:p>
        </p:txBody>
      </p:sp>
    </p:spTree>
    <p:extLst>
      <p:ext uri="{BB962C8B-B14F-4D97-AF65-F5344CB8AC3E}">
        <p14:creationId xmlns:p14="http://schemas.microsoft.com/office/powerpoint/2010/main" val="26945364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Effect transition="in" filter="fade">
                                      <p:cBhvr>
                                        <p:cTn id="11" dur="2000"/>
                                        <p:tgtEl>
                                          <p:spTgt spid="3">
                                            <p:txEl>
                                              <p:pRg st="11" end="1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2000"/>
                                        <p:tgtEl>
                                          <p:spTgt spid="33798"/>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12" end="12"/>
                                            </p:txEl>
                                          </p:spTgt>
                                        </p:tgtEl>
                                        <p:attrNameLst>
                                          <p:attrName>style.visibility</p:attrName>
                                        </p:attrNameLst>
                                      </p:cBhvr>
                                      <p:to>
                                        <p:strVal val="visible"/>
                                      </p:to>
                                    </p:set>
                                    <p:animEffect transition="in" filter="fade">
                                      <p:cBhvr>
                                        <p:cTn id="18" dur="2000"/>
                                        <p:tgtEl>
                                          <p:spTgt spid="3">
                                            <p:txEl>
                                              <p:pRg st="12" end="12"/>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13" end="13"/>
                                            </p:txEl>
                                          </p:spTgt>
                                        </p:tgtEl>
                                        <p:attrNameLst>
                                          <p:attrName>style.visibility</p:attrName>
                                        </p:attrNameLst>
                                      </p:cBhvr>
                                      <p:to>
                                        <p:strVal val="visible"/>
                                      </p:to>
                                    </p:set>
                                    <p:animEffect transition="in" filter="fade">
                                      <p:cBhvr>
                                        <p:cTn id="22" dur="2000"/>
                                        <p:tgtEl>
                                          <p:spTgt spid="3">
                                            <p:txEl>
                                              <p:pRg st="13" end="13"/>
                                            </p:txEl>
                                          </p:spTgt>
                                        </p:tgtEl>
                                      </p:cBhvr>
                                    </p:animEffect>
                                  </p:childTnLst>
                                </p:cTn>
                              </p:par>
                            </p:childTnLst>
                          </p:cTn>
                        </p:par>
                        <p:par>
                          <p:cTn id="23" fill="hold" nodeType="afterGroup">
                            <p:stCondLst>
                              <p:cond delay="8000"/>
                            </p:stCondLst>
                            <p:childTnLst>
                              <p:par>
                                <p:cTn id="24" presetID="10" presetClass="entr" presetSubtype="0" fill="hold" nodeType="afterEffect">
                                  <p:stCondLst>
                                    <p:cond delay="0"/>
                                  </p:stCondLst>
                                  <p:childTnLst>
                                    <p:set>
                                      <p:cBhvr>
                                        <p:cTn id="25" dur="1" fill="hold">
                                          <p:stCondLst>
                                            <p:cond delay="0"/>
                                          </p:stCondLst>
                                        </p:cTn>
                                        <p:tgtEl>
                                          <p:spTgt spid="3">
                                            <p:txEl>
                                              <p:pRg st="14" end="14"/>
                                            </p:txEl>
                                          </p:spTgt>
                                        </p:tgtEl>
                                        <p:attrNameLst>
                                          <p:attrName>style.visibility</p:attrName>
                                        </p:attrNameLst>
                                      </p:cBhvr>
                                      <p:to>
                                        <p:strVal val="visible"/>
                                      </p:to>
                                    </p:set>
                                    <p:animEffect transition="in" filter="fade">
                                      <p:cBhvr>
                                        <p:cTn id="26" dur="2000"/>
                                        <p:tgtEl>
                                          <p:spTgt spid="3">
                                            <p:txEl>
                                              <p:pRg st="14" end="14"/>
                                            </p:txEl>
                                          </p:spTgt>
                                        </p:tgtEl>
                                      </p:cBhvr>
                                    </p:animEffect>
                                  </p:childTnLst>
                                </p:cTn>
                              </p:par>
                            </p:childTnLst>
                          </p:cTn>
                        </p:par>
                        <p:par>
                          <p:cTn id="27" fill="hold" nodeType="afterGroup">
                            <p:stCondLst>
                              <p:cond delay="10000"/>
                            </p:stCondLst>
                            <p:childTnLst>
                              <p:par>
                                <p:cTn id="28" presetID="10" presetClass="entr" presetSubtype="0" fill="hold"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2000"/>
                                        <p:tgtEl>
                                          <p:spTgt spid="3">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2000"/>
                                        <p:tgtEl>
                                          <p:spTgt spid="3">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2000"/>
                                        <p:tgtEl>
                                          <p:spTgt spid="3">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2000"/>
                                        <p:tgtEl>
                                          <p:spTgt spid="3">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2000"/>
                                        <p:tgtEl>
                                          <p:spTgt spid="3">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2000"/>
                                        <p:tgtEl>
                                          <p:spTgt spid="3">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2000"/>
                                        <p:tgtEl>
                                          <p:spTgt spid="3">
                                            <p:txEl>
                                              <p:pRg st="6" end="6"/>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2000"/>
                                        <p:tgtEl>
                                          <p:spTgt spid="3">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2000"/>
                                        <p:tgtEl>
                                          <p:spTgt spid="3">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2000"/>
                                        <p:tgtEl>
                                          <p:spTgt spid="3">
                                            <p:txEl>
                                              <p:pRg st="9" end="9"/>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447800"/>
            <a:ext cx="8305800" cy="5410200"/>
          </a:xfrm>
        </p:spPr>
        <p:txBody>
          <a:bodyPr>
            <a:normAutofit fontScale="32500" lnSpcReduction="20000"/>
          </a:bodyPr>
          <a:lstStyle/>
          <a:p>
            <a:pPr marL="420624" indent="-384048" eaLnBrk="1" fontAlgn="auto" hangingPunct="1">
              <a:spcAft>
                <a:spcPts val="0"/>
              </a:spcAft>
              <a:buFont typeface="Wingdings 2"/>
              <a:buChar char=""/>
              <a:defRPr/>
            </a:pPr>
            <a:r>
              <a:rPr lang="en-US" sz="28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28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2800"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sz="28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28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2800"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sz="28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28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2800"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sz="2800"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sz="2800" dirty="0" smtClean="0">
                <a:solidFill>
                  <a:schemeClr val="tx2">
                    <a:lumMod val="75000"/>
                  </a:schemeClr>
                </a:solidFill>
              </a:rPr>
              <a:t>Non-Combustible</a:t>
            </a:r>
            <a:endParaRPr lang="en-US" sz="3400" dirty="0" smtClean="0">
              <a:solidFill>
                <a:schemeClr val="tx2">
                  <a:lumMod val="75000"/>
                </a:schemeClr>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Cold Strength</a:t>
            </a:r>
          </a:p>
          <a:p>
            <a:pPr marL="722376" lvl="1" indent="-274320" eaLnBrk="1" fontAlgn="auto" hangingPunct="1">
              <a:spcAft>
                <a:spcPts val="0"/>
              </a:spcAft>
              <a:buFont typeface="Wingdings 2" pitchFamily="18" charset="2"/>
              <a:buNone/>
              <a:defRPr/>
            </a:pPr>
            <a:endParaRPr lang="en-US" sz="5100" dirty="0" smtClean="0">
              <a:solidFill>
                <a:schemeClr val="tx2">
                  <a:lumMod val="75000"/>
                </a:schemeClr>
              </a:solidFill>
            </a:endParaRPr>
          </a:p>
          <a:p>
            <a:pPr marL="420624" indent="-384048" eaLnBrk="1" fontAlgn="auto" hangingPunct="1">
              <a:spcAft>
                <a:spcPts val="0"/>
              </a:spcAft>
              <a:buFont typeface="Wingdings 2"/>
              <a:buChar char=""/>
              <a:defRPr/>
            </a:pPr>
            <a:r>
              <a:rPr lang="en-US" sz="6200" dirty="0" smtClean="0">
                <a:solidFill>
                  <a:schemeClr val="tx2">
                    <a:lumMod val="75000"/>
                  </a:schemeClr>
                </a:solidFill>
              </a:rPr>
              <a:t>Fully Recyclable</a:t>
            </a:r>
          </a:p>
          <a:p>
            <a:pPr marL="723837" lvl="1" indent="-384048" eaLnBrk="1" fontAlgn="auto" hangingPunct="1">
              <a:spcAft>
                <a:spcPts val="0"/>
              </a:spcAft>
              <a:buFont typeface="Wingdings 2"/>
              <a:buChar char=""/>
              <a:defRPr/>
            </a:pPr>
            <a:r>
              <a:rPr lang="en-US" sz="5500" dirty="0" smtClean="0"/>
              <a:t>Aluminum is fully, and repeatedly,</a:t>
            </a:r>
            <a:br>
              <a:rPr lang="en-US" sz="5500" dirty="0" smtClean="0"/>
            </a:br>
            <a:r>
              <a:rPr lang="en-US" sz="5500" dirty="0" smtClean="0"/>
              <a:t>recyclable, able to be recycled </a:t>
            </a:r>
            <a:br>
              <a:rPr lang="en-US" sz="5500" dirty="0" smtClean="0"/>
            </a:br>
            <a:r>
              <a:rPr lang="en-US" sz="5500" dirty="0" smtClean="0"/>
              <a:t>over and over without degradation</a:t>
            </a:r>
            <a:br>
              <a:rPr lang="en-US" sz="5500" dirty="0" smtClean="0"/>
            </a:br>
            <a:r>
              <a:rPr lang="en-US" sz="5500" dirty="0" smtClean="0"/>
              <a:t>or loss of its innate characteristics.</a:t>
            </a:r>
            <a:br>
              <a:rPr lang="en-US" sz="5500" dirty="0" smtClean="0"/>
            </a:br>
            <a:endParaRPr lang="en-US" sz="2800" dirty="0" smtClean="0"/>
          </a:p>
          <a:p>
            <a:pPr marL="723837" lvl="1" indent="-384048" eaLnBrk="1" fontAlgn="auto" hangingPunct="1">
              <a:spcAft>
                <a:spcPts val="0"/>
              </a:spcAft>
              <a:buFont typeface="Wingdings 2"/>
              <a:buChar char=""/>
              <a:defRPr/>
            </a:pPr>
            <a:r>
              <a:rPr lang="en-US" sz="5500" dirty="0" smtClean="0"/>
              <a:t>For products with a limited life </a:t>
            </a:r>
            <a:br>
              <a:rPr lang="en-US" sz="5500" dirty="0" smtClean="0"/>
            </a:br>
            <a:r>
              <a:rPr lang="en-US" sz="5500" dirty="0" smtClean="0"/>
              <a:t>(such as consumer durables and </a:t>
            </a:r>
            <a:br>
              <a:rPr lang="en-US" sz="5500" dirty="0" smtClean="0"/>
            </a:br>
            <a:r>
              <a:rPr lang="en-US" sz="5500" dirty="0" smtClean="0"/>
              <a:t>transportation products), aluminum’s </a:t>
            </a:r>
            <a:br>
              <a:rPr lang="en-US" sz="5500" dirty="0" smtClean="0"/>
            </a:br>
            <a:r>
              <a:rPr lang="en-US" sz="5500" dirty="0" smtClean="0"/>
              <a:t>recyclability coupled with its other </a:t>
            </a:r>
            <a:br>
              <a:rPr lang="en-US" sz="5500" dirty="0" smtClean="0"/>
            </a:br>
            <a:r>
              <a:rPr lang="en-US" sz="5500" dirty="0" smtClean="0"/>
              <a:t>outstanding attributes make it a superior material choice.</a:t>
            </a:r>
            <a:br>
              <a:rPr lang="en-US" sz="5500" dirty="0" smtClean="0"/>
            </a:br>
            <a:endParaRPr lang="en-US" sz="2800" dirty="0" smtClean="0"/>
          </a:p>
          <a:p>
            <a:pPr marL="723837" lvl="1" indent="-384048" eaLnBrk="1" fontAlgn="auto" hangingPunct="1">
              <a:spcAft>
                <a:spcPts val="0"/>
              </a:spcAft>
              <a:buFont typeface="Wingdings 2"/>
              <a:buChar char=""/>
              <a:defRPr/>
            </a:pPr>
            <a:r>
              <a:rPr lang="en-US" sz="5500" dirty="0" smtClean="0">
                <a:solidFill>
                  <a:schemeClr val="bg2">
                    <a:lumMod val="90000"/>
                  </a:schemeClr>
                </a:solidFill>
              </a:rPr>
              <a:t>Aluminum has significant scrap value and is particularly environmentally friendly because recycling requires only 5% of the energy necessary to produce virgin aluminum.</a:t>
            </a:r>
          </a:p>
        </p:txBody>
      </p:sp>
      <p:pic>
        <p:nvPicPr>
          <p:cNvPr id="47108" name="Picture 5" descr="C:\Documents and Settings\Craig Werner\Desktop\Screenhunter screen shots\AEC Academic Outreach Photos\ScreenHunter_08 Dec. 10 14.1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8200" y="1143000"/>
            <a:ext cx="44196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48200" y="3576638"/>
            <a:ext cx="2781300"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Light Metal Age</a:t>
            </a:r>
            <a:r>
              <a:rPr lang="en-US" sz="12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fade">
                                      <p:cBhvr>
                                        <p:cTn id="10" dur="2000"/>
                                        <p:tgtEl>
                                          <p:spTgt spid="3">
                                            <p:txEl>
                                              <p:pRg st="11" end="11"/>
                                            </p:txEl>
                                          </p:spTgt>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3">
                                            <p:txEl>
                                              <p:pRg st="13" end="13"/>
                                            </p:txEl>
                                          </p:spTgt>
                                        </p:tgtEl>
                                        <p:attrNameLst>
                                          <p:attrName>style.visibility</p:attrName>
                                        </p:attrNameLst>
                                      </p:cBhvr>
                                      <p:to>
                                        <p:strVal val="visible"/>
                                      </p:to>
                                    </p:set>
                                    <p:animEffect transition="in" filter="fade">
                                      <p:cBhvr>
                                        <p:cTn id="14" dur="2000"/>
                                        <p:tgtEl>
                                          <p:spTgt spid="3">
                                            <p:txEl>
                                              <p:pRg st="13" end="13"/>
                                            </p:txEl>
                                          </p:spTgt>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14" end="14"/>
                                            </p:txEl>
                                          </p:spTgt>
                                        </p:tgtEl>
                                        <p:attrNameLst>
                                          <p:attrName>style.visibility</p:attrName>
                                        </p:attrNameLst>
                                      </p:cBhvr>
                                      <p:to>
                                        <p:strVal val="visible"/>
                                      </p:to>
                                    </p:set>
                                    <p:animEffect transition="in" filter="fade">
                                      <p:cBhvr>
                                        <p:cTn id="18" dur="2000"/>
                                        <p:tgtEl>
                                          <p:spTgt spid="3">
                                            <p:txEl>
                                              <p:pRg st="14" end="14"/>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15" end="15"/>
                                            </p:txEl>
                                          </p:spTgt>
                                        </p:tgtEl>
                                        <p:attrNameLst>
                                          <p:attrName>style.visibility</p:attrName>
                                        </p:attrNameLst>
                                      </p:cBhvr>
                                      <p:to>
                                        <p:strVal val="visible"/>
                                      </p:to>
                                    </p:set>
                                    <p:animEffect transition="in" filter="fade">
                                      <p:cBhvr>
                                        <p:cTn id="22" dur="2000"/>
                                        <p:tgtEl>
                                          <p:spTgt spid="3">
                                            <p:txEl>
                                              <p:pRg st="15" end="15"/>
                                            </p:txEl>
                                          </p:spTgt>
                                        </p:tgtEl>
                                      </p:cBhvr>
                                    </p:animEffect>
                                  </p:childTnLst>
                                </p:cTn>
                              </p:par>
                            </p:childTnLst>
                          </p:cTn>
                        </p:par>
                        <p:par>
                          <p:cTn id="23" fill="hold" nodeType="afterGroup">
                            <p:stCondLst>
                              <p:cond delay="8000"/>
                            </p:stCondLst>
                            <p:childTnLst>
                              <p:par>
                                <p:cTn id="24" presetID="10" presetClass="entr" presetSubtype="0" fill="hold" nodeType="afterEffect">
                                  <p:stCondLst>
                                    <p:cond delay="0"/>
                                  </p:stCondLst>
                                  <p:childTnLst>
                                    <p:set>
                                      <p:cBhvr>
                                        <p:cTn id="25" dur="1" fill="hold">
                                          <p:stCondLst>
                                            <p:cond delay="0"/>
                                          </p:stCondLst>
                                        </p:cTn>
                                        <p:tgtEl>
                                          <p:spTgt spid="3">
                                            <p:txEl>
                                              <p:pRg st="16" end="16"/>
                                            </p:txEl>
                                          </p:spTgt>
                                        </p:tgtEl>
                                        <p:attrNameLst>
                                          <p:attrName>style.visibility</p:attrName>
                                        </p:attrNameLst>
                                      </p:cBhvr>
                                      <p:to>
                                        <p:strVal val="visible"/>
                                      </p:to>
                                    </p:set>
                                    <p:animEffect transition="in" filter="fade">
                                      <p:cBhvr>
                                        <p:cTn id="26" dur="2000"/>
                                        <p:tgtEl>
                                          <p:spTgt spid="3">
                                            <p:txEl>
                                              <p:pRg st="16" end="16"/>
                                            </p:txEl>
                                          </p:spTgt>
                                        </p:tgtEl>
                                      </p:cBhvr>
                                    </p:animEffect>
                                  </p:childTnLst>
                                </p:cTn>
                              </p:par>
                            </p:childTnLst>
                          </p:cTn>
                        </p:par>
                        <p:par>
                          <p:cTn id="27" fill="hold" nodeType="afterGroup">
                            <p:stCondLst>
                              <p:cond delay="10000"/>
                            </p:stCondLst>
                            <p:childTnLst>
                              <p:par>
                                <p:cTn id="28" presetID="10" presetClass="entr" presetSubtype="0" fill="hold"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2000"/>
                                        <p:tgtEl>
                                          <p:spTgt spid="3">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2000"/>
                                        <p:tgtEl>
                                          <p:spTgt spid="3">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2000"/>
                                        <p:tgtEl>
                                          <p:spTgt spid="3">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2000"/>
                                        <p:tgtEl>
                                          <p:spTgt spid="3">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2000"/>
                                        <p:tgtEl>
                                          <p:spTgt spid="3">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2000"/>
                                        <p:tgtEl>
                                          <p:spTgt spid="3">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2000"/>
                                        <p:tgtEl>
                                          <p:spTgt spid="3">
                                            <p:txEl>
                                              <p:pRg st="6" end="6"/>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2000"/>
                                        <p:tgtEl>
                                          <p:spTgt spid="3">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2000"/>
                                        <p:tgtEl>
                                          <p:spTgt spid="3">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2000"/>
                                        <p:tgtEl>
                                          <p:spTgt spid="3">
                                            <p:txEl>
                                              <p:pRg st="9" end="9"/>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2" descr="C:\Documents and Settings\Craig Werner\Desktop\Screenhunter screen shots\AEC Academic Outreach Photos\ScreenHunter_13 Dec. 10 14.1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7800" y="2057400"/>
            <a:ext cx="3886200" cy="285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9906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447800"/>
            <a:ext cx="8305800" cy="5410200"/>
          </a:xfrm>
        </p:spPr>
        <p:txBody>
          <a:bodyPr>
            <a:normAutofit fontScale="32500" lnSpcReduction="20000"/>
          </a:bodyPr>
          <a:lstStyle/>
          <a:p>
            <a:pPr marL="420624" indent="-384048" eaLnBrk="1" fontAlgn="auto" hangingPunct="1">
              <a:spcAft>
                <a:spcPts val="0"/>
              </a:spcAft>
              <a:buFont typeface="Wingdings 2"/>
              <a:buChar char=""/>
              <a:defRPr/>
            </a:pPr>
            <a:r>
              <a:rPr lang="en-US" sz="2800" dirty="0" smtClean="0">
                <a:solidFill>
                  <a:schemeClr val="tx2">
                    <a:lumMod val="75000"/>
                  </a:schemeClr>
                </a:solidFill>
              </a:rPr>
              <a:t>Lightweight</a:t>
            </a:r>
          </a:p>
          <a:p>
            <a:pPr marL="420624" indent="-384048" eaLnBrk="1" fontAlgn="auto" hangingPunct="1">
              <a:spcAft>
                <a:spcPts val="0"/>
              </a:spcAft>
              <a:buFont typeface="Wingdings 2"/>
              <a:buChar char=""/>
              <a:defRPr/>
            </a:pPr>
            <a:r>
              <a:rPr lang="en-US" sz="2800" dirty="0" smtClean="0">
                <a:solidFill>
                  <a:schemeClr val="tx2">
                    <a:lumMod val="75000"/>
                  </a:schemeClr>
                </a:solidFill>
              </a:rPr>
              <a:t>Strong</a:t>
            </a:r>
          </a:p>
          <a:p>
            <a:pPr marL="420624" indent="-384048" eaLnBrk="1" fontAlgn="auto" hangingPunct="1">
              <a:spcAft>
                <a:spcPts val="0"/>
              </a:spcAft>
              <a:buFont typeface="Wingdings 2"/>
              <a:buChar char=""/>
              <a:defRPr/>
            </a:pPr>
            <a:r>
              <a:rPr lang="en-US" sz="2800" dirty="0" smtClean="0">
                <a:solidFill>
                  <a:schemeClr val="tx2">
                    <a:lumMod val="75000"/>
                  </a:schemeClr>
                </a:solidFill>
              </a:rPr>
              <a:t>High Strength-to-Weight Ratio</a:t>
            </a:r>
          </a:p>
          <a:p>
            <a:pPr marL="420624" indent="-384048" eaLnBrk="1" fontAlgn="auto" hangingPunct="1">
              <a:spcAft>
                <a:spcPts val="0"/>
              </a:spcAft>
              <a:buFont typeface="Wingdings 2"/>
              <a:buChar char=""/>
              <a:defRPr/>
            </a:pPr>
            <a:r>
              <a:rPr lang="en-US" sz="2800" dirty="0" smtClean="0">
                <a:solidFill>
                  <a:schemeClr val="tx2">
                    <a:lumMod val="75000"/>
                  </a:schemeClr>
                </a:solidFill>
              </a:rPr>
              <a:t>Resilient</a:t>
            </a:r>
          </a:p>
          <a:p>
            <a:pPr marL="420624" indent="-384048" eaLnBrk="1" fontAlgn="auto" hangingPunct="1">
              <a:spcAft>
                <a:spcPts val="0"/>
              </a:spcAft>
              <a:buFont typeface="Wingdings 2"/>
              <a:buChar char=""/>
              <a:defRPr/>
            </a:pPr>
            <a:r>
              <a:rPr lang="en-US" sz="2800" dirty="0" smtClean="0">
                <a:solidFill>
                  <a:schemeClr val="tx2">
                    <a:lumMod val="75000"/>
                  </a:schemeClr>
                </a:solidFill>
              </a:rPr>
              <a:t>Corrosion-Resistant</a:t>
            </a:r>
          </a:p>
          <a:p>
            <a:pPr marL="420624" indent="-384048" eaLnBrk="1" fontAlgn="auto" hangingPunct="1">
              <a:spcAft>
                <a:spcPts val="0"/>
              </a:spcAft>
              <a:buFont typeface="Wingdings 2"/>
              <a:buChar char=""/>
              <a:defRPr/>
            </a:pPr>
            <a:r>
              <a:rPr lang="en-US" sz="2800" dirty="0" smtClean="0">
                <a:solidFill>
                  <a:schemeClr val="tx2">
                    <a:lumMod val="75000"/>
                  </a:schemeClr>
                </a:solidFill>
              </a:rPr>
              <a:t>Heat Conductive</a:t>
            </a:r>
          </a:p>
          <a:p>
            <a:pPr marL="420624" indent="-384048" eaLnBrk="1" fontAlgn="auto" hangingPunct="1">
              <a:spcAft>
                <a:spcPts val="0"/>
              </a:spcAft>
              <a:buFont typeface="Wingdings 2"/>
              <a:buChar char=""/>
              <a:defRPr/>
            </a:pPr>
            <a:r>
              <a:rPr lang="en-US" sz="2800" dirty="0" smtClean="0">
                <a:solidFill>
                  <a:schemeClr val="tx2">
                    <a:lumMod val="75000"/>
                  </a:schemeClr>
                </a:solidFill>
              </a:rPr>
              <a:t>Reflective</a:t>
            </a:r>
          </a:p>
          <a:p>
            <a:pPr marL="420624" indent="-384048" eaLnBrk="1" fontAlgn="auto" hangingPunct="1">
              <a:spcAft>
                <a:spcPts val="0"/>
              </a:spcAft>
              <a:buFont typeface="Wingdings 2"/>
              <a:buChar char=""/>
              <a:defRPr/>
            </a:pPr>
            <a:r>
              <a:rPr lang="en-US" sz="2800" dirty="0" smtClean="0">
                <a:solidFill>
                  <a:schemeClr val="tx2">
                    <a:lumMod val="75000"/>
                  </a:schemeClr>
                </a:solidFill>
              </a:rPr>
              <a:t>Electrically Conductive</a:t>
            </a:r>
          </a:p>
          <a:p>
            <a:pPr marL="420624" indent="-384048" eaLnBrk="1" fontAlgn="auto" hangingPunct="1">
              <a:spcAft>
                <a:spcPts val="0"/>
              </a:spcAft>
              <a:buFont typeface="Wingdings 2"/>
              <a:buChar char=""/>
              <a:defRPr/>
            </a:pPr>
            <a:r>
              <a:rPr lang="en-US" sz="2800" dirty="0" smtClean="0">
                <a:solidFill>
                  <a:schemeClr val="tx2">
                    <a:lumMod val="75000"/>
                  </a:schemeClr>
                </a:solidFill>
              </a:rPr>
              <a:t>Non-Magnetic</a:t>
            </a:r>
          </a:p>
          <a:p>
            <a:pPr marL="420624" indent="-384048" eaLnBrk="1" fontAlgn="auto" hangingPunct="1">
              <a:spcAft>
                <a:spcPts val="0"/>
              </a:spcAft>
              <a:buFont typeface="Wingdings 2"/>
              <a:buChar char=""/>
              <a:defRPr/>
            </a:pPr>
            <a:r>
              <a:rPr lang="en-US" sz="2800" dirty="0" smtClean="0">
                <a:solidFill>
                  <a:schemeClr val="tx2">
                    <a:lumMod val="75000"/>
                  </a:schemeClr>
                </a:solidFill>
              </a:rPr>
              <a:t>Non-Sparking</a:t>
            </a:r>
          </a:p>
          <a:p>
            <a:pPr marL="420624" indent="-384048" eaLnBrk="1" fontAlgn="auto" hangingPunct="1">
              <a:spcAft>
                <a:spcPts val="0"/>
              </a:spcAft>
              <a:buFont typeface="Wingdings 2"/>
              <a:buChar char=""/>
              <a:defRPr/>
            </a:pPr>
            <a:r>
              <a:rPr lang="en-US" sz="2800" dirty="0" smtClean="0">
                <a:solidFill>
                  <a:schemeClr val="tx2">
                    <a:lumMod val="75000"/>
                  </a:schemeClr>
                </a:solidFill>
              </a:rPr>
              <a:t>Non-Combustible</a:t>
            </a:r>
            <a:endParaRPr lang="en-US" sz="3400" dirty="0" smtClean="0">
              <a:solidFill>
                <a:schemeClr val="tx2">
                  <a:lumMod val="75000"/>
                </a:schemeClr>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Cold Strength</a:t>
            </a:r>
          </a:p>
          <a:p>
            <a:pPr marL="722376" lvl="1" indent="-274320" eaLnBrk="1" fontAlgn="auto" hangingPunct="1">
              <a:spcAft>
                <a:spcPts val="0"/>
              </a:spcAft>
              <a:buFont typeface="Wingdings 2" pitchFamily="18" charset="2"/>
              <a:buNone/>
              <a:defRPr/>
            </a:pPr>
            <a:endParaRPr lang="en-US" sz="5100" dirty="0" smtClean="0">
              <a:solidFill>
                <a:schemeClr val="tx2">
                  <a:lumMod val="75000"/>
                </a:schemeClr>
              </a:solidFill>
            </a:endParaRPr>
          </a:p>
          <a:p>
            <a:pPr marL="420624" indent="-384048" eaLnBrk="1" fontAlgn="auto" hangingPunct="1">
              <a:spcAft>
                <a:spcPts val="0"/>
              </a:spcAft>
              <a:buFont typeface="Wingdings 2"/>
              <a:buChar char=""/>
              <a:defRPr/>
            </a:pPr>
            <a:r>
              <a:rPr lang="en-US" sz="6200" dirty="0" smtClean="0">
                <a:solidFill>
                  <a:schemeClr val="tx2">
                    <a:lumMod val="75000"/>
                  </a:schemeClr>
                </a:solidFill>
              </a:rPr>
              <a:t>Fully Recyclable</a:t>
            </a:r>
          </a:p>
          <a:p>
            <a:pPr marL="723837" lvl="1" indent="-384048" eaLnBrk="1" fontAlgn="auto" hangingPunct="1">
              <a:spcAft>
                <a:spcPts val="0"/>
              </a:spcAft>
              <a:buFont typeface="Wingdings 2"/>
              <a:buChar char=""/>
              <a:defRPr/>
            </a:pPr>
            <a:r>
              <a:rPr lang="en-US" sz="5500" dirty="0" smtClean="0"/>
              <a:t>Aluminum is fully, and repeatedly,</a:t>
            </a:r>
            <a:br>
              <a:rPr lang="en-US" sz="5500" dirty="0" smtClean="0"/>
            </a:br>
            <a:r>
              <a:rPr lang="en-US" sz="5500" dirty="0" smtClean="0"/>
              <a:t>recyclable, able to be recycled </a:t>
            </a:r>
            <a:br>
              <a:rPr lang="en-US" sz="5500" dirty="0" smtClean="0"/>
            </a:br>
            <a:r>
              <a:rPr lang="en-US" sz="5500" dirty="0" smtClean="0"/>
              <a:t>over and over without degradation</a:t>
            </a:r>
            <a:br>
              <a:rPr lang="en-US" sz="5500" dirty="0" smtClean="0"/>
            </a:br>
            <a:r>
              <a:rPr lang="en-US" sz="5500" dirty="0" smtClean="0"/>
              <a:t>or loss of its innate characteristics.</a:t>
            </a:r>
            <a:br>
              <a:rPr lang="en-US" sz="5500" dirty="0" smtClean="0"/>
            </a:br>
            <a:endParaRPr lang="en-US" sz="2800" dirty="0" smtClean="0"/>
          </a:p>
          <a:p>
            <a:pPr marL="723837" lvl="1" indent="-384048" eaLnBrk="1" fontAlgn="auto" hangingPunct="1">
              <a:spcAft>
                <a:spcPts val="0"/>
              </a:spcAft>
              <a:buFont typeface="Wingdings 2"/>
              <a:buChar char=""/>
              <a:defRPr/>
            </a:pPr>
            <a:r>
              <a:rPr lang="en-US" sz="5500" dirty="0" smtClean="0"/>
              <a:t>For products with a limited life </a:t>
            </a:r>
            <a:br>
              <a:rPr lang="en-US" sz="5500" dirty="0" smtClean="0"/>
            </a:br>
            <a:r>
              <a:rPr lang="en-US" sz="5500" dirty="0" smtClean="0"/>
              <a:t>(such as consumer durables and </a:t>
            </a:r>
            <a:br>
              <a:rPr lang="en-US" sz="5500" dirty="0" smtClean="0"/>
            </a:br>
            <a:r>
              <a:rPr lang="en-US" sz="5500" dirty="0" smtClean="0"/>
              <a:t>transportation products), aluminum’s </a:t>
            </a:r>
            <a:br>
              <a:rPr lang="en-US" sz="5500" dirty="0" smtClean="0"/>
            </a:br>
            <a:r>
              <a:rPr lang="en-US" sz="5500" dirty="0" smtClean="0"/>
              <a:t>recyclability coupled with its other </a:t>
            </a:r>
            <a:br>
              <a:rPr lang="en-US" sz="5500" dirty="0" smtClean="0"/>
            </a:br>
            <a:r>
              <a:rPr lang="en-US" sz="5500" dirty="0" smtClean="0"/>
              <a:t>outstanding attributes make it a superior material choice.</a:t>
            </a:r>
            <a:br>
              <a:rPr lang="en-US" sz="5500" dirty="0" smtClean="0"/>
            </a:br>
            <a:endParaRPr lang="en-US" sz="2800" dirty="0" smtClean="0"/>
          </a:p>
          <a:p>
            <a:pPr marL="723837" lvl="1" indent="-384048" eaLnBrk="1" fontAlgn="auto" hangingPunct="1">
              <a:spcAft>
                <a:spcPts val="0"/>
              </a:spcAft>
              <a:buFont typeface="Wingdings 2"/>
              <a:buChar char=""/>
              <a:defRPr/>
            </a:pPr>
            <a:r>
              <a:rPr lang="en-US" sz="5500" dirty="0" smtClean="0"/>
              <a:t>Aluminum has significant scrap value and is particularly environmentally friendly because recycling requires only 5% of the energy necessary to produce virgin aluminum.</a:t>
            </a:r>
          </a:p>
        </p:txBody>
      </p:sp>
      <p:pic>
        <p:nvPicPr>
          <p:cNvPr id="48132" name="Picture 3" descr="C:\Documents and Settings\Craig Werner\Desktop\Screenhunter screen shots\ScreenHunter_11 Dec. 07 17.39.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24200" y="1085509"/>
            <a:ext cx="19478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181600" y="2084305"/>
            <a:ext cx="2781300" cy="461963"/>
          </a:xfrm>
          <a:prstGeom prst="rect">
            <a:avLst/>
          </a:prstGeom>
          <a:noFill/>
        </p:spPr>
        <p:txBody>
          <a:bodyPr wrap="none">
            <a:spAutoFit/>
          </a:bodyPr>
          <a:lstStyle/>
          <a:p>
            <a:pPr>
              <a:defRPr/>
            </a:pPr>
            <a:r>
              <a:rPr lang="en-US" sz="1200" dirty="0">
                <a:solidFill>
                  <a:schemeClr val="bg1"/>
                </a:solidFill>
                <a:effectLst>
                  <a:outerShdw blurRad="38100" dist="38100" dir="2700000" algn="tl">
                    <a:srgbClr val="000000">
                      <a:alpha val="43137"/>
                    </a:srgbClr>
                  </a:outerShdw>
                </a:effectLst>
              </a:rPr>
              <a:t>Courtesy of </a:t>
            </a:r>
            <a:r>
              <a:rPr lang="en-US" sz="1200" i="1" dirty="0">
                <a:solidFill>
                  <a:schemeClr val="bg1"/>
                </a:solidFill>
                <a:effectLst>
                  <a:outerShdw blurRad="38100" dist="38100" dir="2700000" algn="tl">
                    <a:srgbClr val="000000">
                      <a:alpha val="43137"/>
                    </a:srgbClr>
                  </a:outerShdw>
                </a:effectLst>
              </a:rPr>
              <a:t>Light Metal Age</a:t>
            </a:r>
            <a:r>
              <a:rPr lang="en-US" sz="1200" dirty="0">
                <a:solidFill>
                  <a:schemeClr val="bg1"/>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Effect transition="in" filter="fade">
                                      <p:cBhvr>
                                        <p:cTn id="11" dur="2000"/>
                                        <p:tgtEl>
                                          <p:spTgt spid="3">
                                            <p:txEl>
                                              <p:pRg st="11" end="11"/>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animEffect transition="in" filter="fade">
                                      <p:cBhvr>
                                        <p:cTn id="15" dur="2000"/>
                                        <p:tgtEl>
                                          <p:spTgt spid="3">
                                            <p:txEl>
                                              <p:pRg st="13" end="13"/>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animEffect transition="in" filter="fade">
                                      <p:cBhvr>
                                        <p:cTn id="19" dur="2000"/>
                                        <p:tgtEl>
                                          <p:spTgt spid="3">
                                            <p:txEl>
                                              <p:pRg st="14" end="14"/>
                                            </p:txEl>
                                          </p:spTgt>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animEffect transition="in" filter="fade">
                                      <p:cBhvr>
                                        <p:cTn id="23" dur="2000"/>
                                        <p:tgtEl>
                                          <p:spTgt spid="3">
                                            <p:txEl>
                                              <p:pRg st="15" end="15"/>
                                            </p:txEl>
                                          </p:spTgt>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animEffect transition="in" filter="fade">
                                      <p:cBhvr>
                                        <p:cTn id="27" dur="2000"/>
                                        <p:tgtEl>
                                          <p:spTgt spid="3">
                                            <p:txEl>
                                              <p:pRg st="16" end="16"/>
                                            </p:txEl>
                                          </p:spTgt>
                                        </p:tgtEl>
                                      </p:cBhvr>
                                    </p:animEffect>
                                  </p:childTnLst>
                                </p:cTn>
                              </p:par>
                            </p:childTnLst>
                          </p:cTn>
                        </p:par>
                        <p:par>
                          <p:cTn id="28" fill="hold" nodeType="afterGroup">
                            <p:stCondLst>
                              <p:cond delay="12000"/>
                            </p:stCondLst>
                            <p:childTnLst>
                              <p:par>
                                <p:cTn id="29" presetID="10" presetClass="entr" presetSubtype="0"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2000"/>
                                        <p:tgtEl>
                                          <p:spTgt spid="3">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2000"/>
                                        <p:tgtEl>
                                          <p:spTgt spid="3">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2000"/>
                                        <p:tgtEl>
                                          <p:spTgt spid="3">
                                            <p:txEl>
                                              <p:pRg st="2" end="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2000"/>
                                        <p:tgtEl>
                                          <p:spTgt spid="3">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2000"/>
                                        <p:tgtEl>
                                          <p:spTgt spid="3">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2000"/>
                                        <p:tgtEl>
                                          <p:spTgt spid="3">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2000"/>
                                        <p:tgtEl>
                                          <p:spTgt spid="3">
                                            <p:txEl>
                                              <p:pRg st="6" end="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20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2000"/>
                                        <p:tgtEl>
                                          <p:spTgt spid="3">
                                            <p:txEl>
                                              <p:pRg st="8" end="8"/>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2000"/>
                                        <p:tgtEl>
                                          <p:spTgt spid="3">
                                            <p:txEl>
                                              <p:pRg st="9" end="9"/>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4" descr="C:\Documents and Settings\Craig Werner\Desktop\Screenhunter screen shots\AEC Academic Outreach Photos\ScreenHunter_06 Dec. 10 14.1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38675" y="1846263"/>
            <a:ext cx="4429125"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9906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Advantages of Aluminum</a:t>
            </a:r>
          </a:p>
        </p:txBody>
      </p:sp>
      <p:sp>
        <p:nvSpPr>
          <p:cNvPr id="3" name="Content Placeholder 2"/>
          <p:cNvSpPr>
            <a:spLocks noGrp="1"/>
          </p:cNvSpPr>
          <p:nvPr>
            <p:ph idx="1"/>
          </p:nvPr>
        </p:nvSpPr>
        <p:spPr>
          <a:xfrm>
            <a:off x="381000" y="1371600"/>
            <a:ext cx="7620000" cy="5257800"/>
          </a:xfrm>
        </p:spPr>
        <p:txBody>
          <a:bodyPr/>
          <a:lstStyle/>
          <a:p>
            <a:pPr eaLnBrk="1" hangingPunct="1"/>
            <a:r>
              <a:rPr lang="en-US" sz="2200" dirty="0" smtClean="0">
                <a:solidFill>
                  <a:schemeClr val="tx2">
                    <a:lumMod val="75000"/>
                  </a:schemeClr>
                </a:solidFill>
              </a:rPr>
              <a:t>Lightweight</a:t>
            </a:r>
          </a:p>
          <a:p>
            <a:pPr eaLnBrk="1" hangingPunct="1"/>
            <a:r>
              <a:rPr lang="en-US" sz="2200" dirty="0" smtClean="0">
                <a:solidFill>
                  <a:schemeClr val="tx2">
                    <a:lumMod val="75000"/>
                  </a:schemeClr>
                </a:solidFill>
              </a:rPr>
              <a:t>Strong</a:t>
            </a:r>
          </a:p>
          <a:p>
            <a:pPr eaLnBrk="1" hangingPunct="1"/>
            <a:r>
              <a:rPr lang="en-US" sz="2200" dirty="0" smtClean="0">
                <a:solidFill>
                  <a:schemeClr val="tx2">
                    <a:lumMod val="75000"/>
                  </a:schemeClr>
                </a:solidFill>
              </a:rPr>
              <a:t>High Strength-to-Weight Ratio</a:t>
            </a:r>
          </a:p>
          <a:p>
            <a:pPr eaLnBrk="1" hangingPunct="1"/>
            <a:r>
              <a:rPr lang="en-US" sz="2200" dirty="0" smtClean="0">
                <a:solidFill>
                  <a:schemeClr val="tx2">
                    <a:lumMod val="75000"/>
                  </a:schemeClr>
                </a:solidFill>
              </a:rPr>
              <a:t>Resilient</a:t>
            </a:r>
          </a:p>
          <a:p>
            <a:pPr eaLnBrk="1" hangingPunct="1"/>
            <a:r>
              <a:rPr lang="en-US" sz="2200" dirty="0" smtClean="0">
                <a:solidFill>
                  <a:schemeClr val="tx2">
                    <a:lumMod val="75000"/>
                  </a:schemeClr>
                </a:solidFill>
              </a:rPr>
              <a:t>Corrosion-Resistant</a:t>
            </a:r>
          </a:p>
          <a:p>
            <a:pPr eaLnBrk="1" hangingPunct="1"/>
            <a:r>
              <a:rPr lang="en-US" sz="2200" dirty="0" smtClean="0">
                <a:solidFill>
                  <a:schemeClr val="tx2">
                    <a:lumMod val="75000"/>
                  </a:schemeClr>
                </a:solidFill>
              </a:rPr>
              <a:t>Heat Conductive</a:t>
            </a:r>
          </a:p>
          <a:p>
            <a:pPr eaLnBrk="1" hangingPunct="1"/>
            <a:r>
              <a:rPr lang="en-US" sz="2200" dirty="0" smtClean="0">
                <a:solidFill>
                  <a:schemeClr val="tx2">
                    <a:lumMod val="75000"/>
                  </a:schemeClr>
                </a:solidFill>
              </a:rPr>
              <a:t>Reflective</a:t>
            </a:r>
          </a:p>
          <a:p>
            <a:pPr eaLnBrk="1" hangingPunct="1"/>
            <a:r>
              <a:rPr lang="en-US" sz="2200" dirty="0" smtClean="0">
                <a:solidFill>
                  <a:schemeClr val="tx2">
                    <a:lumMod val="75000"/>
                  </a:schemeClr>
                </a:solidFill>
              </a:rPr>
              <a:t>Electrically Conductive</a:t>
            </a:r>
          </a:p>
          <a:p>
            <a:pPr eaLnBrk="1" hangingPunct="1"/>
            <a:r>
              <a:rPr lang="en-US" sz="2200" dirty="0" smtClean="0">
                <a:solidFill>
                  <a:schemeClr val="tx2">
                    <a:lumMod val="75000"/>
                  </a:schemeClr>
                </a:solidFill>
              </a:rPr>
              <a:t>Non-Magnetic</a:t>
            </a:r>
          </a:p>
          <a:p>
            <a:pPr eaLnBrk="1" hangingPunct="1"/>
            <a:r>
              <a:rPr lang="en-US" sz="2200" dirty="0" smtClean="0">
                <a:solidFill>
                  <a:schemeClr val="tx2">
                    <a:lumMod val="75000"/>
                  </a:schemeClr>
                </a:solidFill>
              </a:rPr>
              <a:t>Non-Sparking</a:t>
            </a:r>
          </a:p>
          <a:p>
            <a:pPr eaLnBrk="1" hangingPunct="1"/>
            <a:r>
              <a:rPr lang="en-US" sz="2200" dirty="0" smtClean="0">
                <a:solidFill>
                  <a:schemeClr val="tx2">
                    <a:lumMod val="75000"/>
                  </a:schemeClr>
                </a:solidFill>
              </a:rPr>
              <a:t>Non-Combustible</a:t>
            </a:r>
          </a:p>
          <a:p>
            <a:pPr eaLnBrk="1" hangingPunct="1"/>
            <a:r>
              <a:rPr lang="en-US" sz="2200" dirty="0" smtClean="0">
                <a:solidFill>
                  <a:schemeClr val="tx2">
                    <a:lumMod val="75000"/>
                  </a:schemeClr>
                </a:solidFill>
              </a:rPr>
              <a:t>Cold Strength</a:t>
            </a:r>
          </a:p>
          <a:p>
            <a:pPr eaLnBrk="1" hangingPunct="1"/>
            <a:r>
              <a:rPr lang="en-US" sz="2200" dirty="0" smtClean="0">
                <a:solidFill>
                  <a:schemeClr val="tx2">
                    <a:lumMod val="75000"/>
                  </a:schemeClr>
                </a:solidFill>
              </a:rPr>
              <a:t>Fully Recyclable</a:t>
            </a:r>
          </a:p>
        </p:txBody>
      </p:sp>
      <p:sp>
        <p:nvSpPr>
          <p:cNvPr id="5" name="TextBox 4"/>
          <p:cNvSpPr txBox="1"/>
          <p:nvPr/>
        </p:nvSpPr>
        <p:spPr>
          <a:xfrm>
            <a:off x="5334000" y="6029325"/>
            <a:ext cx="3213100" cy="523875"/>
          </a:xfrm>
          <a:prstGeom prst="rect">
            <a:avLst/>
          </a:prstGeom>
          <a:noFill/>
        </p:spPr>
        <p:txBody>
          <a:bodyPr wrap="none">
            <a:spAutoFit/>
          </a:bodyPr>
          <a:lstStyle/>
          <a:p>
            <a:pPr>
              <a:defRPr/>
            </a:pPr>
            <a:r>
              <a:rPr lang="en-US" sz="1400" dirty="0">
                <a:solidFill>
                  <a:schemeClr val="accent2">
                    <a:lumMod val="60000"/>
                    <a:lumOff val="40000"/>
                  </a:schemeClr>
                </a:solidFill>
                <a:effectLst>
                  <a:outerShdw blurRad="38100" dist="38100" dir="2700000" algn="tl">
                    <a:srgbClr val="000000">
                      <a:alpha val="43137"/>
                    </a:srgbClr>
                  </a:outerShdw>
                </a:effectLst>
              </a:rPr>
              <a:t>Courtesy of </a:t>
            </a:r>
            <a:r>
              <a:rPr lang="en-US" sz="1400" i="1" dirty="0">
                <a:solidFill>
                  <a:schemeClr val="accent2">
                    <a:lumMod val="60000"/>
                    <a:lumOff val="40000"/>
                  </a:schemeClr>
                </a:solidFill>
                <a:effectLst>
                  <a:outerShdw blurRad="38100" dist="38100" dir="2700000" algn="tl">
                    <a:srgbClr val="000000">
                      <a:alpha val="43137"/>
                    </a:srgbClr>
                  </a:outerShdw>
                </a:effectLst>
              </a:rPr>
              <a:t>Light Metal Age</a:t>
            </a:r>
            <a:r>
              <a:rPr lang="en-US" sz="14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4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nodeType="afterGroup">
                            <p:stCondLst>
                              <p:cond delay="5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childTnLst>
                          </p:cTn>
                        </p:par>
                        <p:par>
                          <p:cTn id="24" fill="hold" nodeType="afterGroup">
                            <p:stCondLst>
                              <p:cond delay="6000"/>
                            </p:stCondLst>
                            <p:childTnLst>
                              <p:par>
                                <p:cTn id="25" presetID="10"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par>
                          <p:cTn id="28" fill="hold" nodeType="afterGroup">
                            <p:stCondLst>
                              <p:cond delay="7000"/>
                            </p:stCondLst>
                            <p:childTnLst>
                              <p:par>
                                <p:cTn id="29" presetID="10"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childTnLst>
                                </p:cTn>
                              </p:par>
                            </p:childTnLst>
                          </p:cTn>
                        </p:par>
                        <p:par>
                          <p:cTn id="32" fill="hold" nodeType="afterGroup">
                            <p:stCondLst>
                              <p:cond delay="8000"/>
                            </p:stCondLst>
                            <p:childTnLst>
                              <p:par>
                                <p:cTn id="33" presetID="10" presetClass="entr" presetSubtype="0" fill="hold"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childTnLst>
                                </p:cTn>
                              </p:par>
                            </p:childTnLst>
                          </p:cTn>
                        </p:par>
                        <p:par>
                          <p:cTn id="36" fill="hold" nodeType="afterGroup">
                            <p:stCondLst>
                              <p:cond delay="9000"/>
                            </p:stCondLst>
                            <p:childTnLst>
                              <p:par>
                                <p:cTn id="37" presetID="10" presetClass="entr" presetSubtype="0" fill="hold"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childTnLst>
                                </p:cTn>
                              </p:par>
                            </p:childTnLst>
                          </p:cTn>
                        </p:par>
                        <p:par>
                          <p:cTn id="40" fill="hold" nodeType="afterGroup">
                            <p:stCondLst>
                              <p:cond delay="10000"/>
                            </p:stCondLst>
                            <p:childTnLst>
                              <p:par>
                                <p:cTn id="41" presetID="10" presetClass="entr" presetSubtype="0" fill="hold"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1000"/>
                                        <p:tgtEl>
                                          <p:spTgt spid="3">
                                            <p:txEl>
                                              <p:pRg st="8" end="8"/>
                                            </p:txEl>
                                          </p:spTgt>
                                        </p:tgtEl>
                                      </p:cBhvr>
                                    </p:animEffect>
                                  </p:childTnLst>
                                </p:cTn>
                              </p:par>
                            </p:childTnLst>
                          </p:cTn>
                        </p:par>
                        <p:par>
                          <p:cTn id="44" fill="hold" nodeType="afterGroup">
                            <p:stCondLst>
                              <p:cond delay="11000"/>
                            </p:stCondLst>
                            <p:childTnLst>
                              <p:par>
                                <p:cTn id="45" presetID="10" presetClass="entr" presetSubtype="0" fill="hold"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par>
                          <p:cTn id="48" fill="hold" nodeType="afterGroup">
                            <p:stCondLst>
                              <p:cond delay="12000"/>
                            </p:stCondLst>
                            <p:childTnLst>
                              <p:par>
                                <p:cTn id="49" presetID="10" presetClass="entr" presetSubtype="0" fill="hold"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childTnLst>
                                </p:cTn>
                              </p:par>
                            </p:childTnLst>
                          </p:cTn>
                        </p:par>
                        <p:par>
                          <p:cTn id="52" fill="hold" nodeType="afterGroup">
                            <p:stCondLst>
                              <p:cond delay="13000"/>
                            </p:stCondLst>
                            <p:childTnLst>
                              <p:par>
                                <p:cTn id="53" presetID="10" presetClass="entr" presetSubtype="0" fill="hold"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1000"/>
                                        <p:tgtEl>
                                          <p:spTgt spid="3">
                                            <p:txEl>
                                              <p:pRg st="11" end="11"/>
                                            </p:txEl>
                                          </p:spTgt>
                                        </p:tgtEl>
                                      </p:cBhvr>
                                    </p:animEffect>
                                  </p:childTnLst>
                                </p:cTn>
                              </p:par>
                            </p:childTnLst>
                          </p:cTn>
                        </p:par>
                        <p:par>
                          <p:cTn id="56" fill="hold" nodeType="afterGroup">
                            <p:stCondLst>
                              <p:cond delay="14000"/>
                            </p:stCondLst>
                            <p:childTnLst>
                              <p:par>
                                <p:cTn id="57" presetID="10" presetClass="entr" presetSubtype="0" fill="hold"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C:\Documents and Settings\Craig Werner\Desktop\Screenhunter screen shots\ScreenHunter_34 Mar. 13 16.55.jpg"/>
          <p:cNvPicPr>
            <a:picLocks noChangeAspect="1" noChangeArrowheads="1"/>
          </p:cNvPicPr>
          <p:nvPr/>
        </p:nvPicPr>
        <p:blipFill>
          <a:blip r:embed="rId3" cstate="email">
            <a:lum bright="16000" contrast="28000"/>
            <a:grayscl/>
            <a:extLst>
              <a:ext uri="{28A0092B-C50C-407E-A947-70E740481C1C}">
                <a14:useLocalDpi xmlns:a14="http://schemas.microsoft.com/office/drawing/2010/main" val="0"/>
              </a:ext>
            </a:extLst>
          </a:blip>
          <a:srcRect/>
          <a:stretch>
            <a:fillRect/>
          </a:stretch>
        </p:blipFill>
        <p:spPr bwMode="auto">
          <a:xfrm>
            <a:off x="5006975" y="4343400"/>
            <a:ext cx="39846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2400"/>
            <a:ext cx="8686800" cy="914400"/>
          </a:xfrm>
        </p:spPr>
        <p:txBody>
          <a:bodyPr>
            <a:normAutofit/>
          </a:bodyPr>
          <a:lstStyle/>
          <a:p>
            <a:pPr eaLnBrk="1" fontAlgn="auto" hangingPunct="1">
              <a:spcAft>
                <a:spcPts val="0"/>
              </a:spcAft>
              <a:defRPr/>
            </a:pPr>
            <a:r>
              <a:rPr lang="en-US" sz="4400" i="1" dirty="0" smtClean="0">
                <a:solidFill>
                  <a:schemeClr val="tx2">
                    <a:lumMod val="75000"/>
                  </a:schemeClr>
                </a:solidFill>
                <a:effectLst>
                  <a:outerShdw blurRad="38100" dist="38100" dir="2700000" algn="tl">
                    <a:srgbClr val="000000">
                      <a:alpha val="43137"/>
                    </a:srgbClr>
                  </a:outerShdw>
                </a:effectLst>
              </a:rPr>
              <a:t>Advantages of Aluminum </a:t>
            </a:r>
            <a:r>
              <a:rPr lang="en-US" sz="4400" i="1" u="sng" dirty="0" smtClean="0">
                <a:solidFill>
                  <a:schemeClr val="tx2">
                    <a:lumMod val="75000"/>
                  </a:schemeClr>
                </a:solidFill>
                <a:effectLst>
                  <a:outerShdw blurRad="38100" dist="38100" dir="2700000" algn="tl">
                    <a:srgbClr val="000000">
                      <a:alpha val="43137"/>
                    </a:srgbClr>
                  </a:outerShdw>
                </a:effectLst>
              </a:rPr>
              <a:t>Extrusions</a:t>
            </a:r>
            <a:endParaRPr lang="en-US" sz="4400" i="1" u="sng"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143000"/>
            <a:ext cx="7467600" cy="4525963"/>
          </a:xfrm>
        </p:spPr>
        <p:txBody>
          <a:bodyPr>
            <a:normAutofit lnSpcReduction="10000"/>
          </a:bodyPr>
          <a:lstStyle/>
          <a:p>
            <a:pPr eaLnBrk="1" hangingPunct="1"/>
            <a:r>
              <a:rPr lang="en-US" sz="2400" dirty="0" smtClean="0">
                <a:solidFill>
                  <a:schemeClr val="tx2">
                    <a:lumMod val="75000"/>
                  </a:schemeClr>
                </a:solidFill>
              </a:rPr>
              <a:t>Attractive</a:t>
            </a:r>
          </a:p>
          <a:p>
            <a:pPr eaLnBrk="1" hangingPunct="1"/>
            <a:r>
              <a:rPr lang="en-US" sz="2400" dirty="0" smtClean="0">
                <a:solidFill>
                  <a:schemeClr val="tx2">
                    <a:lumMod val="75000"/>
                  </a:schemeClr>
                </a:solidFill>
              </a:rPr>
              <a:t>Suitable for a wide range of finishes</a:t>
            </a:r>
          </a:p>
          <a:p>
            <a:pPr eaLnBrk="1" hangingPunct="1"/>
            <a:r>
              <a:rPr lang="en-US" sz="2400" dirty="0" smtClean="0">
                <a:solidFill>
                  <a:schemeClr val="tx2">
                    <a:lumMod val="75000"/>
                  </a:schemeClr>
                </a:solidFill>
              </a:rPr>
              <a:t>Virtually seamless</a:t>
            </a:r>
          </a:p>
          <a:p>
            <a:pPr eaLnBrk="1" hangingPunct="1"/>
            <a:r>
              <a:rPr lang="en-US" sz="2400" dirty="0" smtClean="0">
                <a:solidFill>
                  <a:schemeClr val="tx2">
                    <a:lumMod val="75000"/>
                  </a:schemeClr>
                </a:solidFill>
              </a:rPr>
              <a:t>Easy to fabricate</a:t>
            </a:r>
          </a:p>
          <a:p>
            <a:pPr eaLnBrk="1" hangingPunct="1"/>
            <a:r>
              <a:rPr lang="en-US" sz="2400" dirty="0" smtClean="0">
                <a:solidFill>
                  <a:schemeClr val="tx2">
                    <a:lumMod val="75000"/>
                  </a:schemeClr>
                </a:solidFill>
              </a:rPr>
              <a:t>Joinable by various methods</a:t>
            </a:r>
          </a:p>
          <a:p>
            <a:pPr eaLnBrk="1" hangingPunct="1"/>
            <a:r>
              <a:rPr lang="en-US" sz="2400" dirty="0" smtClean="0">
                <a:solidFill>
                  <a:schemeClr val="tx2">
                    <a:lumMod val="75000"/>
                  </a:schemeClr>
                </a:solidFill>
              </a:rPr>
              <a:t>Suitable for easy-assembly designs</a:t>
            </a:r>
          </a:p>
          <a:p>
            <a:pPr eaLnBrk="1" hangingPunct="1"/>
            <a:r>
              <a:rPr lang="en-US" sz="2400" dirty="0" smtClean="0">
                <a:solidFill>
                  <a:schemeClr val="tx2">
                    <a:lumMod val="75000"/>
                  </a:schemeClr>
                </a:solidFill>
              </a:rPr>
              <a:t>Suitable for complex, integral shapes</a:t>
            </a:r>
          </a:p>
          <a:p>
            <a:pPr eaLnBrk="1" hangingPunct="1"/>
            <a:r>
              <a:rPr lang="en-US" sz="2400" dirty="0" smtClean="0">
                <a:solidFill>
                  <a:schemeClr val="tx2">
                    <a:lumMod val="75000"/>
                  </a:schemeClr>
                </a:solidFill>
              </a:rPr>
              <a:t>Produced to close tolerances</a:t>
            </a:r>
          </a:p>
          <a:p>
            <a:pPr eaLnBrk="1" hangingPunct="1"/>
            <a:r>
              <a:rPr lang="en-US" sz="2400" dirty="0" smtClean="0">
                <a:solidFill>
                  <a:schemeClr val="tx2">
                    <a:lumMod val="75000"/>
                  </a:schemeClr>
                </a:solidFill>
              </a:rPr>
              <a:t>Produced with uniform quality</a:t>
            </a:r>
          </a:p>
          <a:p>
            <a:pPr eaLnBrk="1" hangingPunct="1"/>
            <a:r>
              <a:rPr lang="en-US" sz="2400" dirty="0" smtClean="0">
                <a:solidFill>
                  <a:schemeClr val="tx2">
                    <a:lumMod val="75000"/>
                  </a:schemeClr>
                </a:solidFill>
              </a:rPr>
              <a:t>Cost-effective</a:t>
            </a:r>
          </a:p>
          <a:p>
            <a:pPr eaLnBrk="1" hangingPunct="1"/>
            <a:r>
              <a:rPr lang="en-US" sz="2400" dirty="0" smtClean="0">
                <a:solidFill>
                  <a:schemeClr val="tx2">
                    <a:lumMod val="75000"/>
                  </a:schemeClr>
                </a:solidFill>
              </a:rPr>
              <a:t>Short production lead times</a:t>
            </a:r>
          </a:p>
        </p:txBody>
      </p:sp>
      <p:sp>
        <p:nvSpPr>
          <p:cNvPr id="5" name="TextBox 4"/>
          <p:cNvSpPr txBox="1"/>
          <p:nvPr/>
        </p:nvSpPr>
        <p:spPr>
          <a:xfrm>
            <a:off x="4953000" y="6477000"/>
            <a:ext cx="2971800" cy="430213"/>
          </a:xfrm>
          <a:prstGeom prst="rect">
            <a:avLst/>
          </a:prstGeom>
          <a:noFill/>
        </p:spPr>
        <p:txBody>
          <a:bodyPr wrap="none">
            <a:spAutoFit/>
          </a:bodyPr>
          <a:lstStyle/>
          <a:p>
            <a:pPr>
              <a:defRPr/>
            </a:pPr>
            <a:r>
              <a:rPr lang="en-US" sz="1100" dirty="0">
                <a:solidFill>
                  <a:schemeClr val="accent2">
                    <a:lumMod val="60000"/>
                    <a:lumOff val="40000"/>
                  </a:schemeClr>
                </a:solidFill>
                <a:effectLst>
                  <a:outerShdw blurRad="38100" dist="38100" dir="2700000" algn="tl">
                    <a:srgbClr val="000000">
                      <a:alpha val="43137"/>
                    </a:srgbClr>
                  </a:outerShdw>
                </a:effectLst>
              </a:rPr>
              <a:t>Courtesy of Werner Extruded Solutions LLC</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12" presetID="10" presetClass="entr" presetSubtype="0" fill="hold" nodeType="withEffect">
                                  <p:stCondLst>
                                    <p:cond delay="0"/>
                                  </p:stCondLst>
                                  <p:childTnLst>
                                    <p:set>
                                      <p:cBhvr>
                                        <p:cTn id="13" dur="1" fill="hold">
                                          <p:stCondLst>
                                            <p:cond delay="0"/>
                                          </p:stCondLst>
                                        </p:cTn>
                                        <p:tgtEl>
                                          <p:spTgt spid="14337"/>
                                        </p:tgtEl>
                                        <p:attrNameLst>
                                          <p:attrName>style.visibility</p:attrName>
                                        </p:attrNameLst>
                                      </p:cBhvr>
                                      <p:to>
                                        <p:strVal val="visible"/>
                                      </p:to>
                                    </p:set>
                                    <p:animEffect transition="in" filter="fade">
                                      <p:cBhvr>
                                        <p:cTn id="14" dur="2000"/>
                                        <p:tgtEl>
                                          <p:spTgt spid="14337"/>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par>
                          <p:cTn id="19" fill="hold" nodeType="afterGroup">
                            <p:stCondLst>
                              <p:cond delay="5000"/>
                            </p:stCondLst>
                            <p:childTnLst>
                              <p:par>
                                <p:cTn id="20" presetID="10"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par>
                          <p:cTn id="23" fill="hold" nodeType="afterGroup">
                            <p:stCondLst>
                              <p:cond delay="7000"/>
                            </p:stCondLst>
                            <p:childTnLst>
                              <p:par>
                                <p:cTn id="24" presetID="10"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par>
                          <p:cTn id="27" fill="hold" nodeType="afterGroup">
                            <p:stCondLst>
                              <p:cond delay="90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par>
                          <p:cTn id="31" fill="hold" nodeType="afterGroup">
                            <p:stCondLst>
                              <p:cond delay="11000"/>
                            </p:stCondLst>
                            <p:childTnLst>
                              <p:par>
                                <p:cTn id="32" presetID="10" presetClass="entr" presetSubtype="0"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par>
                          <p:cTn id="35" fill="hold" nodeType="afterGroup">
                            <p:stCondLst>
                              <p:cond delay="13000"/>
                            </p:stCondLst>
                            <p:childTnLst>
                              <p:par>
                                <p:cTn id="36" presetID="10" presetClass="entr" presetSubtype="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20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par>
                          <p:cTn id="39" fill="hold" nodeType="afterGroup">
                            <p:stCondLst>
                              <p:cond delay="15000"/>
                            </p:stCondLst>
                            <p:childTnLst>
                              <p:par>
                                <p:cTn id="40" presetID="10" presetClass="entr" presetSubtype="0"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par>
                          <p:cTn id="43" fill="hold" nodeType="afterGroup">
                            <p:stCondLst>
                              <p:cond delay="17000"/>
                            </p:stCondLst>
                            <p:childTnLst>
                              <p:par>
                                <p:cTn id="44" presetID="10" presetClass="entr" presetSubtype="0"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20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childTnLst>
                          </p:cTn>
                        </p:par>
                        <p:par>
                          <p:cTn id="47" fill="hold" nodeType="afterGroup">
                            <p:stCondLst>
                              <p:cond delay="19000"/>
                            </p:stCondLst>
                            <p:childTnLst>
                              <p:par>
                                <p:cTn id="48" presetID="10" presetClass="entr" presetSubtype="0"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2000"/>
                                        <p:tgtEl>
                                          <p:spTgt spid="3">
                                            <p:txEl>
                                              <p:pRg st="9" end="9"/>
                                            </p:txEl>
                                          </p:spTgt>
                                        </p:tgtEl>
                                      </p:cBhvr>
                                    </p:animEffect>
                                  </p:childTnLst>
                                </p:cTn>
                              </p:par>
                            </p:childTnLst>
                          </p:cTn>
                        </p:par>
                        <p:par>
                          <p:cTn id="51" fill="hold" nodeType="afterGroup">
                            <p:stCondLst>
                              <p:cond delay="21000"/>
                            </p:stCondLst>
                            <p:childTnLst>
                              <p:par>
                                <p:cTn id="52" presetID="10" presetClass="entr" presetSubtype="0" fill="hold"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39200" cy="9144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219200"/>
            <a:ext cx="8305800" cy="5029200"/>
          </a:xfrm>
        </p:spPr>
        <p:txBody>
          <a:bodyPr>
            <a:normAutofit/>
          </a:bodyPr>
          <a:lstStyle/>
          <a:p>
            <a:pPr marL="420624" indent="-384048" eaLnBrk="1" fontAlgn="auto" hangingPunct="1">
              <a:spcAft>
                <a:spcPts val="0"/>
              </a:spcAft>
              <a:buFont typeface="Wingdings 2"/>
              <a:buChar char=""/>
              <a:defRPr/>
            </a:pPr>
            <a:r>
              <a:rPr lang="en-US" sz="2800" dirty="0" smtClean="0">
                <a:solidFill>
                  <a:schemeClr val="tx2">
                    <a:lumMod val="75000"/>
                  </a:schemeClr>
                </a:solidFill>
              </a:rPr>
              <a:t>Attractive</a:t>
            </a:r>
          </a:p>
          <a:p>
            <a:pPr marL="722376" lvl="1" indent="-274320" eaLnBrk="1" fontAlgn="auto" hangingPunct="1">
              <a:spcAft>
                <a:spcPts val="0"/>
              </a:spcAft>
              <a:buFont typeface="Wingdings 2"/>
              <a:buChar char=""/>
              <a:defRPr/>
            </a:pPr>
            <a:r>
              <a:rPr lang="en-US" sz="2400" dirty="0" smtClean="0"/>
              <a:t>Aluminum’s natural metallic surface is aesthetically pleasing.  The natural protective oxide coating can be thickened by anodizing for extra protection, painted or powder coated for additional appearance benefits.</a:t>
            </a:r>
            <a:r>
              <a:rPr lang="en-US" sz="2000" dirty="0" smtClean="0">
                <a:solidFill>
                  <a:srgbClr val="FFFF99"/>
                </a:solidFill>
              </a:rPr>
              <a:t/>
            </a:r>
            <a:br>
              <a:rPr lang="en-US" sz="2000" dirty="0" smtClean="0">
                <a:solidFill>
                  <a:srgbClr val="FFFF99"/>
                </a:solidFill>
              </a:rPr>
            </a:br>
            <a:endParaRPr lang="en-US" sz="2000" dirty="0" smtClean="0">
              <a:solidFill>
                <a:srgbClr val="FFFF99"/>
              </a:solidFill>
            </a:endParaRP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pic>
        <p:nvPicPr>
          <p:cNvPr id="36868" name="Picture 4" descr="FIG7-72dpi-cro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3566" y="3581400"/>
            <a:ext cx="3250834"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6868"/>
                                        </p:tgtEl>
                                        <p:attrNameLst>
                                          <p:attrName>style.visibility</p:attrName>
                                        </p:attrNameLst>
                                      </p:cBhvr>
                                      <p:to>
                                        <p:strVal val="visible"/>
                                      </p:to>
                                    </p:set>
                                    <p:animEffect transition="in" filter="fade">
                                      <p:cBhvr>
                                        <p:cTn id="14" dur="2000"/>
                                        <p:tgtEl>
                                          <p:spTgt spid="36868"/>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0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childTnLst>
                          </p:cTn>
                        </p:par>
                        <p:par>
                          <p:cTn id="31" fill="hold" nodeType="afterGroup">
                            <p:stCondLst>
                              <p:cond delay="6000"/>
                            </p:stCondLst>
                            <p:childTnLst>
                              <p:par>
                                <p:cTn id="32" presetID="10"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20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0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2000"/>
                                        <p:tgtEl>
                                          <p:spTgt spid="3">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610600" cy="914400"/>
          </a:xfrm>
        </p:spPr>
        <p:txBody>
          <a:bodyPr>
            <a:noAutofit/>
          </a:bodyPr>
          <a:lstStyle/>
          <a:p>
            <a:pPr eaLnBrk="1" fontAlgn="auto" hangingPunct="1">
              <a:spcAft>
                <a:spcPts val="0"/>
              </a:spcAft>
              <a:defRPr/>
            </a:pPr>
            <a:r>
              <a:rPr lang="en-US" sz="4000" dirty="0" smtClean="0">
                <a:solidFill>
                  <a:schemeClr val="tx2">
                    <a:lumMod val="75000"/>
                  </a:schemeClr>
                </a:solidFill>
              </a:rPr>
              <a:t>Advantages of Aluminum Extrusions</a:t>
            </a:r>
            <a:endParaRPr lang="en-US" sz="4000" dirty="0">
              <a:solidFill>
                <a:schemeClr val="tx2">
                  <a:lumMod val="75000"/>
                </a:schemeClr>
              </a:solidFill>
            </a:endParaRPr>
          </a:p>
        </p:txBody>
      </p:sp>
      <p:sp>
        <p:nvSpPr>
          <p:cNvPr id="3" name="Content Placeholder 2"/>
          <p:cNvSpPr>
            <a:spLocks noGrp="1"/>
          </p:cNvSpPr>
          <p:nvPr>
            <p:ph idx="1"/>
          </p:nvPr>
        </p:nvSpPr>
        <p:spPr>
          <a:xfrm>
            <a:off x="304800" y="1219200"/>
            <a:ext cx="7467600" cy="4525963"/>
          </a:xfrm>
        </p:spPr>
        <p:txBody>
          <a:bodyPr>
            <a:normAutofit/>
          </a:bodyPr>
          <a:lstStyle/>
          <a:p>
            <a:pPr marL="420624" indent="-384048" eaLnBrk="1" fontAlgn="auto" hangingPunct="1">
              <a:spcAft>
                <a:spcPts val="0"/>
              </a:spcAft>
              <a:buFont typeface="Wingdings 2"/>
              <a:buChar char=""/>
              <a:defRPr/>
            </a:pPr>
            <a:r>
              <a:rPr lang="en-US" sz="1300" dirty="0" smtClean="0">
                <a:solidFill>
                  <a:schemeClr val="tx2">
                    <a:lumMod val="90000"/>
                  </a:schemeClr>
                </a:solidFill>
              </a:rPr>
              <a:t>Attractive</a:t>
            </a:r>
            <a:r>
              <a:rPr lang="en-US" sz="1300" dirty="0" smtClean="0">
                <a:solidFill>
                  <a:srgbClr val="FFFF99"/>
                </a:solidFill>
              </a:rPr>
              <a:t/>
            </a:r>
            <a:br>
              <a:rPr lang="en-US" sz="1300" dirty="0" smtClean="0">
                <a:solidFill>
                  <a:srgbClr val="FFFF99"/>
                </a:solidFill>
              </a:rPr>
            </a:br>
            <a:endParaRPr lang="en-US" sz="13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Suitable for a wide range of finishes</a:t>
            </a:r>
          </a:p>
          <a:p>
            <a:pPr marL="722376" lvl="1" indent="-274320" eaLnBrk="1" fontAlgn="auto" hangingPunct="1">
              <a:spcAft>
                <a:spcPts val="0"/>
              </a:spcAft>
              <a:buFont typeface="Wingdings 2"/>
              <a:buChar char=""/>
              <a:defRPr/>
            </a:pPr>
            <a:r>
              <a:rPr lang="en-US" sz="2400" dirty="0" smtClean="0"/>
              <a:t>Aluminum accepts a great variety of finishes, colors and textures</a:t>
            </a:r>
            <a:r>
              <a:rPr lang="en-US" sz="2000" dirty="0" smtClean="0">
                <a:solidFill>
                  <a:srgbClr val="FFFF99"/>
                </a:solidFill>
              </a:rPr>
              <a:t/>
            </a:r>
            <a:br>
              <a:rPr lang="en-US" sz="2000" dirty="0" smtClean="0">
                <a:solidFill>
                  <a:srgbClr val="FFFF99"/>
                </a:solidFill>
              </a:rPr>
            </a:br>
            <a:endParaRPr lang="en-US" sz="2000" dirty="0" smtClean="0">
              <a:solidFill>
                <a:srgbClr val="FFFF99"/>
              </a:solidFill>
            </a:endParaRPr>
          </a:p>
          <a:p>
            <a:pPr marL="420624" indent="-384048" eaLnBrk="1" fontAlgn="auto" hangingPunct="1">
              <a:spcAft>
                <a:spcPts val="0"/>
              </a:spcAft>
              <a:buFont typeface="Wingdings 2"/>
              <a:buChar char=""/>
              <a:defRPr/>
            </a:pPr>
            <a:r>
              <a:rPr lang="en-US" sz="13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3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3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3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3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3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3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3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300" dirty="0" smtClean="0">
                <a:solidFill>
                  <a:schemeClr val="tx2">
                    <a:lumMod val="90000"/>
                  </a:schemeClr>
                </a:solidFill>
              </a:rPr>
              <a:t>Short production lead times</a:t>
            </a:r>
            <a:endParaRPr lang="en-US" sz="1300" dirty="0">
              <a:solidFill>
                <a:schemeClr val="tx2">
                  <a:lumMod val="90000"/>
                </a:schemeClr>
              </a:solidFill>
            </a:endParaRPr>
          </a:p>
        </p:txBody>
      </p:sp>
      <p:pic>
        <p:nvPicPr>
          <p:cNvPr id="37892" name="Picture 4" descr="PowderCoat Line_Gallox-crop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78" y="3048000"/>
            <a:ext cx="4605321"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7892"/>
                                        </p:tgtEl>
                                        <p:attrNameLst>
                                          <p:attrName>style.visibility</p:attrName>
                                        </p:attrNameLst>
                                      </p:cBhvr>
                                      <p:to>
                                        <p:strVal val="visible"/>
                                      </p:to>
                                    </p:set>
                                    <p:animEffect transition="in" filter="fade">
                                      <p:cBhvr>
                                        <p:cTn id="14" dur="2000"/>
                                        <p:tgtEl>
                                          <p:spTgt spid="37892"/>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0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20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0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2000"/>
                                        <p:tgtEl>
                                          <p:spTgt spid="3">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defRPr/>
            </a:pPr>
            <a:r>
              <a:rPr lang="en-US" sz="4000" dirty="0" smtClean="0">
                <a:solidFill>
                  <a:schemeClr val="tx2">
                    <a:lumMod val="75000"/>
                  </a:schemeClr>
                </a:solidFill>
                <a:effectLst>
                  <a:outerShdw blurRad="38100" dist="38100" dir="2700000" algn="tl">
                    <a:srgbClr val="000000">
                      <a:alpha val="43137"/>
                    </a:srgbClr>
                  </a:outerShdw>
                </a:effectLst>
              </a:rPr>
              <a:t>Extrusion: often the quickest path between concept and product</a:t>
            </a:r>
          </a:p>
        </p:txBody>
      </p:sp>
      <p:sp>
        <p:nvSpPr>
          <p:cNvPr id="18435" name="Content Placeholder 2"/>
          <p:cNvSpPr>
            <a:spLocks noGrp="1"/>
          </p:cNvSpPr>
          <p:nvPr>
            <p:ph idx="1"/>
          </p:nvPr>
        </p:nvSpPr>
        <p:spPr>
          <a:xfrm>
            <a:off x="381000" y="1524000"/>
            <a:ext cx="8610600" cy="5105400"/>
          </a:xfrm>
        </p:spPr>
        <p:txBody>
          <a:bodyPr>
            <a:normAutofit fontScale="92500"/>
          </a:bodyPr>
          <a:lstStyle/>
          <a:p>
            <a:endParaRPr lang="en-US" sz="700" dirty="0" smtClean="0"/>
          </a:p>
          <a:p>
            <a:r>
              <a:rPr lang="en-US" sz="2800" dirty="0" smtClean="0"/>
              <a:t>Aluminum extrusions offer a long list of advantages – both those inherent in aluminum as well as those gained from the extrusion process</a:t>
            </a:r>
            <a:br>
              <a:rPr lang="en-US" sz="2800" dirty="0" smtClean="0"/>
            </a:br>
            <a:endParaRPr lang="en-US" sz="800" dirty="0" smtClean="0"/>
          </a:p>
          <a:p>
            <a:r>
              <a:rPr lang="en-US" sz="2800" dirty="0" smtClean="0"/>
              <a:t>Combining aluminum and the extrusion process: yields results which are second-to-none regarding form, fit, function, appearance and cost, producing amazing, attractive parts and advantages</a:t>
            </a:r>
            <a:br>
              <a:rPr lang="en-US" sz="2800" dirty="0" smtClean="0"/>
            </a:br>
            <a:endParaRPr lang="en-US" sz="800" dirty="0" smtClean="0"/>
          </a:p>
          <a:p>
            <a:r>
              <a:rPr lang="en-US" sz="2800" dirty="0" smtClean="0"/>
              <a:t>Aluminum extrusions are green, providing strong, lightweight designs which are fully </a:t>
            </a:r>
            <a:r>
              <a:rPr lang="en-US" sz="2800" dirty="0" err="1" smtClean="0"/>
              <a:t>recylable</a:t>
            </a:r>
            <a:r>
              <a:rPr lang="en-US" sz="2800" dirty="0"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Hydro drawn tube-0059096_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05600" y="3581400"/>
            <a:ext cx="1922685"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52400"/>
            <a:ext cx="8610600" cy="9144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219200"/>
            <a:ext cx="8305800" cy="4525963"/>
          </a:xfrm>
        </p:spPr>
        <p:txBody>
          <a:bodyPr>
            <a:normAutofit fontScale="92500"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Virtually seamless</a:t>
            </a:r>
          </a:p>
          <a:p>
            <a:pPr marL="722376" lvl="1" indent="-274320" eaLnBrk="1" fontAlgn="auto" hangingPunct="1">
              <a:spcAft>
                <a:spcPts val="0"/>
              </a:spcAft>
              <a:buFont typeface="Wingdings 2"/>
              <a:buChar char=""/>
              <a:defRPr/>
            </a:pPr>
            <a:r>
              <a:rPr lang="en-US" sz="2400" dirty="0" smtClean="0"/>
              <a:t>Aluminum extrusions, even tubes and other hollow shapes, have no mechanically joined seams which could loosen, leak, mar appearance or reduce strength.  They are one-piece products, both visually and functionally</a:t>
            </a:r>
            <a:r>
              <a:rPr lang="en-US" sz="2000" dirty="0" smtClean="0"/>
              <a:t/>
            </a:r>
            <a:br>
              <a:rPr lang="en-US" sz="2000" dirty="0" smtClean="0"/>
            </a:br>
            <a:endParaRPr lang="en-US" sz="2000" dirty="0" smtClean="0"/>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sp>
        <p:nvSpPr>
          <p:cNvPr id="5" name="TextBox 4"/>
          <p:cNvSpPr txBox="1"/>
          <p:nvPr/>
        </p:nvSpPr>
        <p:spPr>
          <a:xfrm>
            <a:off x="6705601" y="3581400"/>
            <a:ext cx="1922684" cy="369332"/>
          </a:xfrm>
          <a:prstGeom prst="rect">
            <a:avLst/>
          </a:prstGeom>
          <a:noFill/>
        </p:spPr>
        <p:txBody>
          <a:bodyPr wrap="square" rtlCol="0">
            <a:spAutoFit/>
          </a:bodyPr>
          <a:lstStyle/>
          <a:p>
            <a:r>
              <a:rPr lang="en-US" sz="900" dirty="0" smtClean="0">
                <a:solidFill>
                  <a:schemeClr val="bg1"/>
                </a:solidFill>
              </a:rPr>
              <a:t>Photo courtesy of Hydro Aluminum</a:t>
            </a:r>
            <a:endParaRPr lang="en-US" sz="9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9941"/>
                                        </p:tgtEl>
                                        <p:attrNameLst>
                                          <p:attrName>style.visibility</p:attrName>
                                        </p:attrNameLst>
                                      </p:cBhvr>
                                      <p:to>
                                        <p:strVal val="visible"/>
                                      </p:to>
                                    </p:set>
                                    <p:animEffect transition="in" filter="fade">
                                      <p:cBhvr>
                                        <p:cTn id="14" dur="2000"/>
                                        <p:tgtEl>
                                          <p:spTgt spid="39941"/>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0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20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0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2000"/>
                                        <p:tgtEl>
                                          <p:spTgt spid="3">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parts-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24400" y="3949700"/>
            <a:ext cx="4343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2400"/>
            <a:ext cx="8763000" cy="9144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165225"/>
            <a:ext cx="8077200" cy="4525963"/>
          </a:xfrm>
        </p:spPr>
        <p:txBody>
          <a:bodyPr>
            <a:normAutofit fontScale="92500"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Easy to fabricate</a:t>
            </a:r>
            <a:endParaRPr lang="en-US" sz="2400" dirty="0" smtClean="0">
              <a:solidFill>
                <a:schemeClr val="tx2">
                  <a:lumMod val="75000"/>
                </a:schemeClr>
              </a:solidFill>
            </a:endParaRPr>
          </a:p>
          <a:p>
            <a:pPr marL="722376" lvl="1" indent="-274320" eaLnBrk="1" fontAlgn="auto" hangingPunct="1">
              <a:spcAft>
                <a:spcPts val="0"/>
              </a:spcAft>
              <a:buFont typeface="Wingdings 2"/>
              <a:buChar char=""/>
              <a:defRPr/>
            </a:pPr>
            <a:r>
              <a:rPr lang="en-US" sz="2400" dirty="0" smtClean="0"/>
              <a:t>Often, designing with aluminum extrusions can eliminate many fabrication and assembly steps</a:t>
            </a:r>
          </a:p>
          <a:p>
            <a:pPr marL="722376" lvl="1" indent="-274320" eaLnBrk="1" fontAlgn="auto" hangingPunct="1">
              <a:spcAft>
                <a:spcPts val="0"/>
              </a:spcAft>
              <a:buFont typeface="Wingdings 2"/>
              <a:buChar char=""/>
              <a:defRPr/>
            </a:pPr>
            <a:r>
              <a:rPr lang="en-US" sz="2400" dirty="0" smtClean="0"/>
              <a:t>Aluminum extrusions can be made with almost </a:t>
            </a:r>
            <a:r>
              <a:rPr lang="en-US" sz="2400" u="sng" dirty="0" smtClean="0"/>
              <a:t>any</a:t>
            </a:r>
            <a:r>
              <a:rPr lang="en-US" sz="2400" dirty="0" smtClean="0"/>
              <a:t> cross-sectional shape.  Parts can be easily cut, machines, finished, fabricated and assembled.</a:t>
            </a:r>
            <a:r>
              <a:rPr lang="en-US" sz="2400" dirty="0" smtClean="0">
                <a:solidFill>
                  <a:srgbClr val="FFFF99"/>
                </a:solidFill>
              </a:rPr>
              <a:t> </a:t>
            </a:r>
            <a:r>
              <a:rPr lang="en-US" sz="2000" dirty="0" smtClean="0">
                <a:solidFill>
                  <a:srgbClr val="FFFF99"/>
                </a:solidFill>
              </a:rPr>
              <a:t/>
            </a:r>
            <a:br>
              <a:rPr lang="en-US" sz="2000" dirty="0" smtClean="0">
                <a:solidFill>
                  <a:srgbClr val="FFFF99"/>
                </a:solidFill>
              </a:rPr>
            </a:br>
            <a:endParaRPr lang="en-US" sz="2000" dirty="0" smtClean="0">
              <a:solidFill>
                <a:srgbClr val="FFFF99"/>
              </a:solidFill>
            </a:endParaRP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9941"/>
                                        </p:tgtEl>
                                        <p:attrNameLst>
                                          <p:attrName>style.visibility</p:attrName>
                                        </p:attrNameLst>
                                      </p:cBhvr>
                                      <p:to>
                                        <p:strVal val="visible"/>
                                      </p:to>
                                    </p:set>
                                    <p:animEffect transition="in" filter="fade">
                                      <p:cBhvr>
                                        <p:cTn id="18" dur="2000"/>
                                        <p:tgtEl>
                                          <p:spTgt spid="39941"/>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par>
                          <p:cTn id="23" fill="hold" nodeType="afterGroup">
                            <p:stCondLst>
                              <p:cond delay="8000"/>
                            </p:stCondLst>
                            <p:childTnLst>
                              <p:par>
                                <p:cTn id="24" presetID="10" presetClass="entr" presetSubtype="0" fill="hold"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2000"/>
                                        <p:tgtEl>
                                          <p:spTgt spid="3">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2000"/>
                                        <p:tgtEl>
                                          <p:spTgt spid="3">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20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20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0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20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2000"/>
                                        <p:tgtEl>
                                          <p:spTgt spid="3">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9144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165225"/>
            <a:ext cx="8077200" cy="4525963"/>
          </a:xfrm>
        </p:spPr>
        <p:txBody>
          <a:bodyPr>
            <a:normAutofit fontScale="92500"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Easy to fabricate</a:t>
            </a:r>
            <a:endParaRPr lang="en-US" sz="2400" dirty="0" smtClean="0">
              <a:solidFill>
                <a:schemeClr val="tx2">
                  <a:lumMod val="75000"/>
                </a:schemeClr>
              </a:solidFill>
            </a:endParaRPr>
          </a:p>
          <a:p>
            <a:pPr marL="722376" lvl="1" indent="-274320" eaLnBrk="1" fontAlgn="auto" hangingPunct="1">
              <a:spcAft>
                <a:spcPts val="0"/>
              </a:spcAft>
              <a:buFont typeface="Wingdings 2"/>
              <a:buChar char=""/>
              <a:defRPr/>
            </a:pPr>
            <a:r>
              <a:rPr lang="en-US" sz="2400" dirty="0" smtClean="0"/>
              <a:t>Often, designing with aluminum extrusions can eliminate many fabrication and assembly steps</a:t>
            </a:r>
          </a:p>
          <a:p>
            <a:pPr marL="722376" lvl="1" indent="-274320" eaLnBrk="1" fontAlgn="auto" hangingPunct="1">
              <a:spcAft>
                <a:spcPts val="0"/>
              </a:spcAft>
              <a:buFont typeface="Wingdings 2"/>
              <a:buChar char=""/>
              <a:defRPr/>
            </a:pPr>
            <a:r>
              <a:rPr lang="en-US" sz="2400" dirty="0" smtClean="0"/>
              <a:t>Aluminum extrusions can be made with almost </a:t>
            </a:r>
            <a:r>
              <a:rPr lang="en-US" sz="2400" u="sng" dirty="0" smtClean="0"/>
              <a:t>any</a:t>
            </a:r>
            <a:r>
              <a:rPr lang="en-US" sz="2400" dirty="0" smtClean="0"/>
              <a:t> cross-sectional shape.  Parts can be easily cut, machines, finished, fabricated and assembled.</a:t>
            </a:r>
            <a:r>
              <a:rPr lang="en-US" sz="2400" dirty="0" smtClean="0">
                <a:solidFill>
                  <a:srgbClr val="FFFF99"/>
                </a:solidFill>
              </a:rPr>
              <a:t> </a:t>
            </a:r>
            <a:r>
              <a:rPr lang="en-US" sz="2000" dirty="0" smtClean="0">
                <a:solidFill>
                  <a:srgbClr val="FFFF99"/>
                </a:solidFill>
              </a:rPr>
              <a:t/>
            </a:r>
            <a:br>
              <a:rPr lang="en-US" sz="2000" dirty="0" smtClean="0">
                <a:solidFill>
                  <a:srgbClr val="FFFF99"/>
                </a:solidFill>
              </a:rPr>
            </a:br>
            <a:endParaRPr lang="en-US" sz="2000" dirty="0" smtClean="0">
              <a:solidFill>
                <a:srgbClr val="FFFF99"/>
              </a:solidFill>
            </a:endParaRP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pic>
        <p:nvPicPr>
          <p:cNvPr id="55300" name="Picture 5" descr="C:\Documents and Settings\Craig Werner\Desktop\Screenhunter screen shots\AEC Academic Outreach Photos\pe_graphics_f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000500"/>
            <a:ext cx="44196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22763" y="6505575"/>
            <a:ext cx="2687637" cy="276225"/>
          </a:xfrm>
          <a:prstGeom prst="rect">
            <a:avLst/>
          </a:prstGeom>
          <a:noFill/>
        </p:spPr>
        <p:txBody>
          <a:bodyPr>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Alexandria Extrusion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000"/>
                                        <p:tgtEl>
                                          <p:spTgt spid="3">
                                            <p:txEl>
                                              <p:pRg st="5" end="5"/>
                                            </p:txEl>
                                          </p:spTgt>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0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2000"/>
                                        <p:tgtEl>
                                          <p:spTgt spid="3">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2000"/>
                                        <p:tgtEl>
                                          <p:spTgt spid="3">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2000"/>
                                        <p:tgtEl>
                                          <p:spTgt spid="3">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2000"/>
                                        <p:tgtEl>
                                          <p:spTgt spid="3">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fade">
                                      <p:cBhvr>
                                        <p:cTn id="50"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Craig Werner\Desktop\Screenhunter screen shots\AEC Academic Outreach Photos\pe_graphi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3962400"/>
            <a:ext cx="4586287"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2400"/>
            <a:ext cx="8610600" cy="9144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165225"/>
            <a:ext cx="8077200" cy="4525963"/>
          </a:xfrm>
        </p:spPr>
        <p:txBody>
          <a:bodyPr>
            <a:normAutofit fontScale="92500"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Easy to fabricate</a:t>
            </a:r>
            <a:endParaRPr lang="en-US" sz="2400" dirty="0" smtClean="0">
              <a:solidFill>
                <a:schemeClr val="tx2">
                  <a:lumMod val="75000"/>
                </a:schemeClr>
              </a:solidFill>
            </a:endParaRPr>
          </a:p>
          <a:p>
            <a:pPr marL="722376" lvl="1" indent="-274320" eaLnBrk="1" fontAlgn="auto" hangingPunct="1">
              <a:spcAft>
                <a:spcPts val="0"/>
              </a:spcAft>
              <a:buFont typeface="Wingdings 2"/>
              <a:buChar char=""/>
              <a:defRPr/>
            </a:pPr>
            <a:r>
              <a:rPr lang="en-US" sz="2400" dirty="0" smtClean="0"/>
              <a:t>Often, designing with aluminum extrusions can eliminate many fabrication and assembly steps</a:t>
            </a:r>
          </a:p>
          <a:p>
            <a:pPr marL="722376" lvl="1" indent="-274320" eaLnBrk="1" fontAlgn="auto" hangingPunct="1">
              <a:spcAft>
                <a:spcPts val="0"/>
              </a:spcAft>
              <a:buFont typeface="Wingdings 2"/>
              <a:buChar char=""/>
              <a:defRPr/>
            </a:pPr>
            <a:r>
              <a:rPr lang="en-US" sz="2400" dirty="0" smtClean="0"/>
              <a:t>Aluminum extrusions can be made with almost </a:t>
            </a:r>
            <a:r>
              <a:rPr lang="en-US" sz="2400" u="sng" dirty="0" smtClean="0"/>
              <a:t>any</a:t>
            </a:r>
            <a:r>
              <a:rPr lang="en-US" sz="2400" dirty="0" smtClean="0"/>
              <a:t> cross-sectional shape.  Parts can be easily cut, machines, finished, fabricated and assembled.</a:t>
            </a:r>
            <a:r>
              <a:rPr lang="en-US" sz="2400" dirty="0" smtClean="0">
                <a:solidFill>
                  <a:srgbClr val="FFFF99"/>
                </a:solidFill>
              </a:rPr>
              <a:t> </a:t>
            </a:r>
            <a:r>
              <a:rPr lang="en-US" sz="2000" dirty="0" smtClean="0">
                <a:solidFill>
                  <a:srgbClr val="FFFF99"/>
                </a:solidFill>
              </a:rPr>
              <a:t/>
            </a:r>
            <a:br>
              <a:rPr lang="en-US" sz="2000" dirty="0" smtClean="0">
                <a:solidFill>
                  <a:srgbClr val="FFFF99"/>
                </a:solidFill>
              </a:rPr>
            </a:br>
            <a:endParaRPr lang="en-US" sz="2000" dirty="0" smtClean="0">
              <a:solidFill>
                <a:srgbClr val="FFFF99"/>
              </a:solidFill>
            </a:endParaRP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sp>
        <p:nvSpPr>
          <p:cNvPr id="6" name="TextBox 5"/>
          <p:cNvSpPr txBox="1"/>
          <p:nvPr/>
        </p:nvSpPr>
        <p:spPr>
          <a:xfrm>
            <a:off x="4322763" y="6505575"/>
            <a:ext cx="2687637" cy="276225"/>
          </a:xfrm>
          <a:prstGeom prst="rect">
            <a:avLst/>
          </a:prstGeom>
          <a:noFill/>
        </p:spPr>
        <p:txBody>
          <a:bodyPr>
            <a:spAutoFit/>
          </a:bodyPr>
          <a:lstStyle/>
          <a:p>
            <a:pPr>
              <a:defRPr/>
            </a:pPr>
            <a:r>
              <a:rPr lang="en-US" sz="1200" dirty="0">
                <a:solidFill>
                  <a:schemeClr val="accent2">
                    <a:lumMod val="60000"/>
                    <a:lumOff val="40000"/>
                  </a:schemeClr>
                </a:solidFill>
              </a:rPr>
              <a:t>Courtesy of Alexandria Extrusion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000"/>
                                        <p:tgtEl>
                                          <p:spTgt spid="3">
                                            <p:txEl>
                                              <p:pRg st="5" end="5"/>
                                            </p:txEl>
                                          </p:spTgt>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0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2000"/>
                                        <p:tgtEl>
                                          <p:spTgt spid="3">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2000"/>
                                        <p:tgtEl>
                                          <p:spTgt spid="3">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2000"/>
                                        <p:tgtEl>
                                          <p:spTgt spid="3">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2000"/>
                                        <p:tgtEl>
                                          <p:spTgt spid="3">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fade">
                                      <p:cBhvr>
                                        <p:cTn id="50"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219200"/>
            <a:ext cx="8382000" cy="5181600"/>
          </a:xfrm>
        </p:spPr>
        <p:txBody>
          <a:bodyPr>
            <a:normAutofit/>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2800" dirty="0" smtClean="0">
                <a:solidFill>
                  <a:schemeClr val="tx2">
                    <a:lumMod val="75000"/>
                  </a:schemeClr>
                </a:solidFill>
              </a:rPr>
              <a:t>Joinable by various methods</a:t>
            </a:r>
          </a:p>
          <a:p>
            <a:pPr marL="722376" lvl="1" indent="-274320" eaLnBrk="1" fontAlgn="auto" hangingPunct="1">
              <a:spcAft>
                <a:spcPts val="0"/>
              </a:spcAft>
              <a:buFont typeface="Wingdings 2"/>
              <a:buChar char=""/>
              <a:defRPr/>
            </a:pPr>
            <a:r>
              <a:rPr lang="en-US" sz="2400" dirty="0" smtClean="0"/>
              <a:t>Aluminum extrusions can be joined to other aluminum products or to different materials by all major methods, including welding, soldering, brazing, bolts, rivets, chips, adhesives, clinching and slide-on, snap-together or interlocking joints.</a:t>
            </a:r>
            <a:r>
              <a:rPr lang="en-US" sz="2000" dirty="0" smtClean="0"/>
              <a:t/>
            </a:r>
            <a:br>
              <a:rPr lang="en-US" sz="2000" dirty="0" smtClean="0"/>
            </a:br>
            <a:endParaRPr lang="en-US" sz="2000" dirty="0" smtClean="0"/>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pic>
        <p:nvPicPr>
          <p:cNvPr id="41988" name="Picture 4" descr="NewWaveTrussintersection02-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23000" y="46482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ETF Design winner-smal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9550" y="5234668"/>
            <a:ext cx="9334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6"/>
          <p:cNvSpPr txBox="1">
            <a:spLocks noChangeArrowheads="1"/>
          </p:cNvSpPr>
          <p:nvPr/>
        </p:nvSpPr>
        <p:spPr bwMode="auto">
          <a:xfrm>
            <a:off x="6248400" y="6505575"/>
            <a:ext cx="2438400" cy="276225"/>
          </a:xfrm>
          <a:prstGeom prst="rect">
            <a:avLst/>
          </a:prstGeom>
          <a:noFill/>
          <a:ln w="9525">
            <a:noFill/>
            <a:miter lim="800000"/>
            <a:headEnd/>
            <a:tailEnd/>
          </a:ln>
        </p:spPr>
        <p:txBody>
          <a:bodyPr>
            <a:spAutoFit/>
          </a:bodyPr>
          <a:lstStyle/>
          <a:p>
            <a:pPr>
              <a:spcBef>
                <a:spcPct val="50000"/>
              </a:spcBef>
              <a:defRPr/>
            </a:pPr>
            <a:r>
              <a:rPr lang="en-US" sz="1200" dirty="0">
                <a:solidFill>
                  <a:schemeClr val="accent2">
                    <a:lumMod val="60000"/>
                    <a:lumOff val="40000"/>
                  </a:schemeClr>
                </a:solidFill>
                <a:effectLst>
                  <a:outerShdw blurRad="38100" dist="38100" dir="2700000" algn="tl">
                    <a:srgbClr val="000000">
                      <a:alpha val="43137"/>
                    </a:srgbClr>
                  </a:outerShdw>
                </a:effectLst>
              </a:rPr>
              <a:t>2004 Structural Category Winner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2000"/>
                                        <p:tgtEl>
                                          <p:spTgt spid="3">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0727"/>
                                        </p:tgtEl>
                                        <p:attrNameLst>
                                          <p:attrName>style.visibility</p:attrName>
                                        </p:attrNameLst>
                                      </p:cBhvr>
                                      <p:to>
                                        <p:strVal val="visible"/>
                                      </p:to>
                                    </p:set>
                                    <p:animEffect transition="in" filter="fade">
                                      <p:cBhvr>
                                        <p:cTn id="14" dur="2000"/>
                                        <p:tgtEl>
                                          <p:spTgt spid="30727"/>
                                        </p:tgtEl>
                                      </p:cBhvr>
                                    </p:animEffect>
                                  </p:childTnLst>
                                </p:cTn>
                              </p:par>
                              <p:par>
                                <p:cTn id="15" presetID="10" presetClass="entr" presetSubtype="0" fill="hold" nodeType="withEffect">
                                  <p:stCondLst>
                                    <p:cond delay="0"/>
                                  </p:stCondLst>
                                  <p:childTnLst>
                                    <p:set>
                                      <p:cBhvr>
                                        <p:cTn id="16" dur="1" fill="hold">
                                          <p:stCondLst>
                                            <p:cond delay="0"/>
                                          </p:stCondLst>
                                        </p:cTn>
                                        <p:tgtEl>
                                          <p:spTgt spid="41988"/>
                                        </p:tgtEl>
                                        <p:attrNameLst>
                                          <p:attrName>style.visibility</p:attrName>
                                        </p:attrNameLst>
                                      </p:cBhvr>
                                      <p:to>
                                        <p:strVal val="visible"/>
                                      </p:to>
                                    </p:set>
                                    <p:animEffect transition="in" filter="fade">
                                      <p:cBhvr>
                                        <p:cTn id="17" dur="2000"/>
                                        <p:tgtEl>
                                          <p:spTgt spid="4198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990"/>
                                        </p:tgtEl>
                                        <p:attrNameLst>
                                          <p:attrName>style.visibility</p:attrName>
                                        </p:attrNameLst>
                                      </p:cBhvr>
                                      <p:to>
                                        <p:strVal val="visible"/>
                                      </p:to>
                                    </p:set>
                                    <p:animEffect transition="in" filter="fade">
                                      <p:cBhvr>
                                        <p:cTn id="20" dur="2000"/>
                                        <p:tgtEl>
                                          <p:spTgt spid="41990"/>
                                        </p:tgtEl>
                                      </p:cBhvr>
                                    </p:animEffect>
                                  </p:childTnLst>
                                </p:cTn>
                              </p:par>
                            </p:childTnLst>
                          </p:cTn>
                        </p:par>
                        <p:par>
                          <p:cTn id="21" fill="hold" nodeType="afterGroup">
                            <p:stCondLst>
                              <p:cond delay="4000"/>
                            </p:stCondLst>
                            <p:childTnLst>
                              <p:par>
                                <p:cTn id="22" presetID="10" presetClass="entr" presetSubtype="0" fill="hold"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childTnLst>
                          </p:cTn>
                        </p:par>
                        <p:par>
                          <p:cTn id="25" fill="hold" nodeType="afterGroup">
                            <p:stCondLst>
                              <p:cond delay="6000"/>
                            </p:stCondLst>
                            <p:childTnLst>
                              <p:par>
                                <p:cTn id="26" presetID="10" presetClass="entr" presetSubtype="0" fill="hold"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2000"/>
                                        <p:tgtEl>
                                          <p:spTgt spid="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2000"/>
                                        <p:tgtEl>
                                          <p:spTgt spid="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2000"/>
                                        <p:tgtEl>
                                          <p:spTgt spid="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2000"/>
                                        <p:tgtEl>
                                          <p:spTgt spid="3">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2000"/>
                                        <p:tgtEl>
                                          <p:spTgt spid="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2000"/>
                                        <p:tgtEl>
                                          <p:spTgt spid="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2000"/>
                                        <p:tgtEl>
                                          <p:spTgt spid="3">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2000"/>
                                        <p:tgtEl>
                                          <p:spTgt spid="3">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20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9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booth by classic exhibits-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914400"/>
            <a:ext cx="3810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2400"/>
            <a:ext cx="8610600" cy="728663"/>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981200"/>
            <a:ext cx="8229600" cy="5257800"/>
          </a:xfrm>
        </p:spPr>
        <p:txBody>
          <a:bodyPr>
            <a:normAutofit/>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br>
              <a:rPr lang="en-US" sz="1200" dirty="0" smtClean="0">
                <a:solidFill>
                  <a:schemeClr val="tx2">
                    <a:lumMod val="90000"/>
                  </a:schemeClr>
                </a:solidFill>
              </a:rPr>
            </a:b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Suitable for easy-assembly designs</a:t>
            </a:r>
          </a:p>
          <a:p>
            <a:pPr marL="722376" lvl="1" indent="-274320" eaLnBrk="1" fontAlgn="auto" hangingPunct="1">
              <a:spcAft>
                <a:spcPts val="0"/>
              </a:spcAft>
              <a:buFont typeface="Wingdings 2"/>
              <a:buChar char=""/>
              <a:defRPr/>
            </a:pPr>
            <a:r>
              <a:rPr lang="en-US" sz="2400" dirty="0" smtClean="0"/>
              <a:t>Aluminum extrusions can be designed for easy assembly with other parts including mating surfaces or shapes that match up for easy joining.</a:t>
            </a:r>
            <a:r>
              <a:rPr lang="en-US" sz="2000" dirty="0" smtClean="0"/>
              <a:t/>
            </a:r>
            <a:br>
              <a:rPr lang="en-US" sz="2000" dirty="0" smtClean="0"/>
            </a:br>
            <a:endParaRPr lang="en-US" sz="2000" dirty="0" smtClean="0"/>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sp>
        <p:nvSpPr>
          <p:cNvPr id="44036" name="Text Box 6"/>
          <p:cNvSpPr txBox="1">
            <a:spLocks noChangeArrowheads="1"/>
          </p:cNvSpPr>
          <p:nvPr/>
        </p:nvSpPr>
        <p:spPr bwMode="auto">
          <a:xfrm>
            <a:off x="5867400" y="881063"/>
            <a:ext cx="2819400" cy="261937"/>
          </a:xfrm>
          <a:prstGeom prst="rect">
            <a:avLst/>
          </a:prstGeom>
          <a:noFill/>
          <a:ln w="9525">
            <a:noFill/>
            <a:miter lim="800000"/>
            <a:headEnd/>
            <a:tailEnd/>
          </a:ln>
        </p:spPr>
        <p:txBody>
          <a:bodyPr>
            <a:spAutoFit/>
          </a:bodyPr>
          <a:lstStyle/>
          <a:p>
            <a:pPr>
              <a:spcBef>
                <a:spcPct val="50000"/>
              </a:spcBef>
              <a:defRPr/>
            </a:pPr>
            <a:r>
              <a:rPr lang="en-US" sz="1100">
                <a:solidFill>
                  <a:schemeClr val="accent2">
                    <a:lumMod val="60000"/>
                    <a:lumOff val="40000"/>
                  </a:schemeClr>
                </a:solidFill>
                <a:effectLst>
                  <a:outerShdw blurRad="38100" dist="38100" dir="2700000" algn="tl">
                    <a:srgbClr val="000000">
                      <a:alpha val="43137"/>
                    </a:srgbClr>
                  </a:outerShdw>
                </a:effectLst>
              </a:rPr>
              <a:t>Photo courtesy of Classic Exhibits, Inc.</a:t>
            </a:r>
          </a:p>
        </p:txBody>
      </p:sp>
      <p:sp>
        <p:nvSpPr>
          <p:cNvPr id="6" name="TextBox 5"/>
          <p:cNvSpPr txBox="1"/>
          <p:nvPr/>
        </p:nvSpPr>
        <p:spPr>
          <a:xfrm>
            <a:off x="3962400" y="5410200"/>
            <a:ext cx="4876800" cy="1200150"/>
          </a:xfrm>
          <a:prstGeom prst="rect">
            <a:avLst/>
          </a:prstGeom>
          <a:noFill/>
        </p:spPr>
        <p:txBody>
          <a:bodyPr>
            <a:spAutoFit/>
          </a:bodyPr>
          <a:lstStyle/>
          <a:p>
            <a:pPr>
              <a:defRPr/>
            </a:pPr>
            <a:r>
              <a:rPr lang="en-US" dirty="0">
                <a:solidFill>
                  <a:schemeClr val="accent2">
                    <a:lumMod val="20000"/>
                    <a:lumOff val="80000"/>
                  </a:schemeClr>
                </a:solidFill>
                <a:effectLst>
                  <a:outerShdw blurRad="38100" dist="38100" dir="2700000" algn="tl">
                    <a:srgbClr val="000000">
                      <a:alpha val="43137"/>
                    </a:srgbClr>
                  </a:outerShdw>
                </a:effectLst>
              </a:rPr>
              <a:t>By using aluminum extrusion’s ability to easily and cost effectively produce complex, integral profiles, designers can often accomplish tremendous part-count reductions!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2000"/>
                                        <p:tgtEl>
                                          <p:spTgt spid="3">
                                            <p:txEl>
                                              <p:pRg st="5" end="5"/>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4033"/>
                                        </p:tgtEl>
                                        <p:attrNameLst>
                                          <p:attrName>style.visibility</p:attrName>
                                        </p:attrNameLst>
                                      </p:cBhvr>
                                      <p:to>
                                        <p:strVal val="visible"/>
                                      </p:to>
                                    </p:set>
                                    <p:animEffect transition="in" filter="fade">
                                      <p:cBhvr>
                                        <p:cTn id="14" dur="2000"/>
                                        <p:tgtEl>
                                          <p:spTgt spid="440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4036"/>
                                        </p:tgtEl>
                                        <p:attrNameLst>
                                          <p:attrName>style.visibility</p:attrName>
                                        </p:attrNameLst>
                                      </p:cBhvr>
                                      <p:to>
                                        <p:strVal val="visible"/>
                                      </p:to>
                                    </p:set>
                                    <p:animEffect transition="in" filter="fade">
                                      <p:cBhvr>
                                        <p:cTn id="17" dur="2000"/>
                                        <p:tgtEl>
                                          <p:spTgt spid="44036"/>
                                        </p:tgtEl>
                                      </p:cBhvr>
                                    </p:animEffect>
                                  </p:childTnLst>
                                </p:cTn>
                              </p:par>
                            </p:childTnLst>
                          </p:cTn>
                        </p:par>
                        <p:par>
                          <p:cTn id="18" fill="hold" nodeType="afterGroup">
                            <p:stCondLst>
                              <p:cond delay="4000"/>
                            </p:stCondLst>
                            <p:childTnLst>
                              <p:par>
                                <p:cTn id="19" presetID="10" presetClass="entr" presetSubtype="0" fill="hold" nodeType="after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2000"/>
                                        <p:tgtEl>
                                          <p:spTgt spid="3">
                                            <p:txEl>
                                              <p:pRg st="6" end="6"/>
                                            </p:txEl>
                                          </p:spTgt>
                                        </p:tgtEl>
                                      </p:cBhvr>
                                    </p:animEffect>
                                  </p:childTnLst>
                                </p:cTn>
                              </p:par>
                            </p:childTnLst>
                          </p:cTn>
                        </p:par>
                        <p:par>
                          <p:cTn id="22" fill="hold" nodeType="afterGroup">
                            <p:stCondLst>
                              <p:cond delay="6000"/>
                            </p:stCondLst>
                            <p:childTnLst>
                              <p:par>
                                <p:cTn id="23" presetID="10"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2000"/>
                                        <p:tgtEl>
                                          <p:spTgt spid="3">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2000"/>
                                        <p:tgtEl>
                                          <p:spTgt spid="3">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20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2000"/>
                                        <p:tgtEl>
                                          <p:spTgt spid="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2000"/>
                                        <p:tgtEl>
                                          <p:spTgt spid="3">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20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0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990600"/>
            <a:ext cx="8229600" cy="4953000"/>
          </a:xfrm>
        </p:spPr>
        <p:txBody>
          <a:bodyPr/>
          <a:lstStyle/>
          <a:p>
            <a:pPr eaLnBrk="1" hangingPunct="1"/>
            <a:r>
              <a:rPr lang="en-US" sz="2800" dirty="0" smtClean="0">
                <a:solidFill>
                  <a:schemeClr val="tx2">
                    <a:lumMod val="75000"/>
                  </a:schemeClr>
                </a:solidFill>
              </a:rPr>
              <a:t>Suitable for easy-assembly designs</a:t>
            </a:r>
          </a:p>
        </p:txBody>
      </p:sp>
      <p:pic>
        <p:nvPicPr>
          <p:cNvPr id="59396" name="Picture 2" descr="C:\Documents and Settings\Craig Werner\Desktop\Screenhunter screen shots\AEC Academic Outreach Photos\Washington Monument scaffolding1_small.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288" y="1447800"/>
            <a:ext cx="3871912"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descr="C:\Documents and Settings\Craig Werner\Desktop\Screenhunter screen shots\AEC Academic Outreach Photos\Statue of Liberty-scaffolding_cover scan-small.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43400" y="1447800"/>
            <a:ext cx="44958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858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2052" name="Rectangle 6"/>
          <p:cNvSpPr>
            <a:spLocks noChangeArrowheads="1"/>
          </p:cNvSpPr>
          <p:nvPr/>
        </p:nvSpPr>
        <p:spPr bwMode="auto">
          <a:xfrm>
            <a:off x="457200" y="10668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USING THE EXTRUSION PROCESS FOR NET SHAPE:</a:t>
            </a:r>
            <a:endParaRPr lang="en-US"/>
          </a:p>
        </p:txBody>
      </p:sp>
      <p:sp>
        <p:nvSpPr>
          <p:cNvPr id="8" name="Rectangle 3"/>
          <p:cNvSpPr txBox="1">
            <a:spLocks noChangeArrowheads="1"/>
          </p:cNvSpPr>
          <p:nvPr/>
        </p:nvSpPr>
        <p:spPr bwMode="auto">
          <a:xfrm>
            <a:off x="152400" y="2438400"/>
            <a:ext cx="5294313" cy="3276600"/>
          </a:xfrm>
          <a:prstGeom prst="rect">
            <a:avLst/>
          </a:prstGeom>
          <a:noFill/>
          <a:ln w="9525">
            <a:noFill/>
            <a:miter lim="800000"/>
            <a:headEnd/>
            <a:tailEnd/>
          </a:ln>
        </p:spPr>
        <p:txBody>
          <a:bodyPr/>
          <a:lstStyle/>
          <a:p>
            <a:pPr marL="419100" indent="-382588" eaLnBrk="0" hangingPunct="0">
              <a:spcBef>
                <a:spcPct val="20000"/>
              </a:spcBef>
              <a:buClr>
                <a:schemeClr val="accent1"/>
              </a:buClr>
              <a:buSzPct val="80000"/>
              <a:buFont typeface="Wingdings 2" pitchFamily="18" charset="2"/>
              <a:buChar char=""/>
              <a:defRPr/>
            </a:pPr>
            <a:r>
              <a:rPr lang="en-US" sz="2400" b="1" dirty="0">
                <a:latin typeface="+mn-lt"/>
              </a:rPr>
              <a:t>Reduce the number of operations required</a:t>
            </a:r>
          </a:p>
          <a:p>
            <a:pPr marL="419100" indent="-382588" eaLnBrk="0" hangingPunct="0">
              <a:spcBef>
                <a:spcPct val="20000"/>
              </a:spcBef>
              <a:buClr>
                <a:schemeClr val="accent1"/>
              </a:buClr>
              <a:buSzPct val="80000"/>
              <a:buFont typeface="Wingdings" pitchFamily="2" charset="2"/>
              <a:buNone/>
              <a:defRPr/>
            </a:pPr>
            <a:endParaRPr lang="en-US" sz="2400" b="1" dirty="0">
              <a:latin typeface="+mn-lt"/>
            </a:endParaRPr>
          </a:p>
          <a:p>
            <a:pPr marL="419100" indent="-382588" eaLnBrk="0" hangingPunct="0">
              <a:spcBef>
                <a:spcPct val="20000"/>
              </a:spcBef>
              <a:buClr>
                <a:schemeClr val="accent1"/>
              </a:buClr>
              <a:buSzPct val="80000"/>
              <a:buFont typeface="Wingdings 2" pitchFamily="18" charset="2"/>
              <a:buChar char=""/>
              <a:defRPr/>
            </a:pPr>
            <a:r>
              <a:rPr lang="en-US" sz="2400" b="1" dirty="0">
                <a:latin typeface="+mn-lt"/>
              </a:rPr>
              <a:t>Reduce the corner stress from bending</a:t>
            </a:r>
          </a:p>
          <a:p>
            <a:pPr marL="419100" indent="-382588" eaLnBrk="0" hangingPunct="0">
              <a:spcBef>
                <a:spcPct val="20000"/>
              </a:spcBef>
              <a:buClr>
                <a:schemeClr val="accent1"/>
              </a:buClr>
              <a:buSzPct val="80000"/>
              <a:buFont typeface="Wingdings" pitchFamily="2" charset="2"/>
              <a:buNone/>
              <a:defRPr/>
            </a:pPr>
            <a:endParaRPr lang="en-US" sz="2400" b="1" dirty="0">
              <a:latin typeface="+mn-lt"/>
            </a:endParaRPr>
          </a:p>
          <a:p>
            <a:pPr marL="419100" indent="-382588" eaLnBrk="0" hangingPunct="0">
              <a:spcBef>
                <a:spcPct val="20000"/>
              </a:spcBef>
              <a:buClr>
                <a:schemeClr val="accent1"/>
              </a:buClr>
              <a:buSzPct val="80000"/>
              <a:buFont typeface="Wingdings 2" pitchFamily="18" charset="2"/>
              <a:buChar char=""/>
              <a:defRPr/>
            </a:pPr>
            <a:r>
              <a:rPr lang="en-US" sz="2400" b="1" dirty="0">
                <a:latin typeface="+mn-lt"/>
              </a:rPr>
              <a:t>Cosmetically more attractive</a:t>
            </a:r>
          </a:p>
        </p:txBody>
      </p:sp>
      <p:pic>
        <p:nvPicPr>
          <p:cNvPr id="2054" name="Picture 5" descr="F:\GROUP\Sales\Photos\lund1.jpg"/>
          <p:cNvPicPr>
            <a:picLocks noChangeAspect="1" noChangeArrowheads="1"/>
          </p:cNvPicPr>
          <p:nvPr/>
        </p:nvPicPr>
        <p:blipFill>
          <a:blip r:embed="rId4" cstate="email">
            <a:lum bright="16000"/>
            <a:grayscl/>
            <a:extLst>
              <a:ext uri="{28A0092B-C50C-407E-A947-70E740481C1C}">
                <a14:useLocalDpi xmlns:a14="http://schemas.microsoft.com/office/drawing/2010/main" val="0"/>
              </a:ext>
            </a:extLst>
          </a:blip>
          <a:srcRect/>
          <a:stretch>
            <a:fillRect/>
          </a:stretch>
        </p:blipFill>
        <p:spPr bwMode="auto">
          <a:xfrm>
            <a:off x="6184900" y="1752600"/>
            <a:ext cx="2800350" cy="20494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50" name="Object 2"/>
          <p:cNvGraphicFramePr>
            <a:graphicFrameLocks noChangeAspect="1"/>
          </p:cNvGraphicFramePr>
          <p:nvPr/>
        </p:nvGraphicFramePr>
        <p:xfrm>
          <a:off x="6172200" y="4338638"/>
          <a:ext cx="2805113" cy="2138362"/>
        </p:xfrm>
        <a:graphic>
          <a:graphicData uri="http://schemas.openxmlformats.org/presentationml/2006/ole">
            <mc:AlternateContent xmlns:mc="http://schemas.openxmlformats.org/markup-compatibility/2006">
              <mc:Choice xmlns:v="urn:schemas-microsoft-com:vml" Requires="v">
                <p:oleObj spid="_x0000_s2086" name="Photo Editor Photo" r:id="rId5" imgW="4800000" imgH="3543795" progId="">
                  <p:embed/>
                </p:oleObj>
              </mc:Choice>
              <mc:Fallback>
                <p:oleObj name="Photo Editor Photo" r:id="rId5" imgW="4800000" imgH="3543795" progId="">
                  <p:embed/>
                  <p:pic>
                    <p:nvPicPr>
                      <p:cNvPr id="0" name="Object 2"/>
                      <p:cNvPicPr>
                        <a:picLocks noChangeAspect="1" noChangeArrowheads="1"/>
                      </p:cNvPicPr>
                      <p:nvPr/>
                    </p:nvPicPr>
                    <p:blipFill>
                      <a:blip r:embed="rId6">
                        <a:lum bright="16000"/>
                        <a:grayscl/>
                        <a:extLst>
                          <a:ext uri="{28A0092B-C50C-407E-A947-70E740481C1C}">
                            <a14:useLocalDpi xmlns:a14="http://schemas.microsoft.com/office/drawing/2010/main" val="0"/>
                          </a:ext>
                        </a:extLst>
                      </a:blip>
                      <a:srcRect/>
                      <a:stretch>
                        <a:fillRect/>
                      </a:stretch>
                    </p:blipFill>
                    <p:spPr bwMode="auto">
                      <a:xfrm>
                        <a:off x="6172200" y="4338638"/>
                        <a:ext cx="2805113" cy="2138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7"/>
          <p:cNvSpPr txBox="1">
            <a:spLocks noChangeArrowheads="1"/>
          </p:cNvSpPr>
          <p:nvPr/>
        </p:nvSpPr>
        <p:spPr bwMode="auto">
          <a:xfrm>
            <a:off x="4724400" y="1416050"/>
            <a:ext cx="4267200" cy="336550"/>
          </a:xfrm>
          <a:prstGeom prst="rect">
            <a:avLst/>
          </a:prstGeom>
          <a:noFill/>
          <a:ln w="9525">
            <a:noFill/>
            <a:miter lim="800000"/>
            <a:headEnd/>
            <a:tailEnd/>
          </a:ln>
          <a:effectLst/>
        </p:spPr>
        <p:txBody>
          <a:bodyPr>
            <a:spAutoFit/>
          </a:bodyPr>
          <a:lstStyle/>
          <a:p>
            <a:pPr>
              <a:spcBef>
                <a:spcPct val="50000"/>
              </a:spcBef>
              <a:defRPr/>
            </a:pPr>
            <a:r>
              <a:rPr lang="en-US" sz="1600" b="1" i="1" dirty="0">
                <a:solidFill>
                  <a:schemeClr val="accent1">
                    <a:lumMod val="40000"/>
                    <a:lumOff val="60000"/>
                  </a:schemeClr>
                </a:solidFill>
              </a:rPr>
              <a:t>Aluminum sheet stock = </a:t>
            </a:r>
            <a:r>
              <a:rPr lang="en-US" sz="1600" b="1" i="1" dirty="0">
                <a:solidFill>
                  <a:schemeClr val="accent1">
                    <a:lumMod val="40000"/>
                    <a:lumOff val="60000"/>
                  </a:schemeClr>
                </a:solidFill>
                <a:effectLst>
                  <a:outerShdw blurRad="38100" dist="38100" dir="2700000" algn="tl">
                    <a:srgbClr val="C0C0C0"/>
                  </a:outerShdw>
                </a:effectLst>
              </a:rPr>
              <a:t>3 operations</a:t>
            </a:r>
            <a:endParaRPr lang="en-US" sz="1400" dirty="0">
              <a:solidFill>
                <a:schemeClr val="accent1">
                  <a:lumMod val="40000"/>
                  <a:lumOff val="60000"/>
                </a:schemeClr>
              </a:solidFill>
              <a:effectLst>
                <a:outerShdw blurRad="38100" dist="38100" dir="2700000" algn="tl">
                  <a:srgbClr val="C0C0C0"/>
                </a:outerShdw>
              </a:effectLst>
            </a:endParaRPr>
          </a:p>
        </p:txBody>
      </p:sp>
      <p:sp>
        <p:nvSpPr>
          <p:cNvPr id="12" name="Text Box 8"/>
          <p:cNvSpPr txBox="1">
            <a:spLocks noChangeArrowheads="1"/>
          </p:cNvSpPr>
          <p:nvPr/>
        </p:nvSpPr>
        <p:spPr bwMode="auto">
          <a:xfrm>
            <a:off x="5715000" y="3962400"/>
            <a:ext cx="3048000" cy="336550"/>
          </a:xfrm>
          <a:prstGeom prst="rect">
            <a:avLst/>
          </a:prstGeom>
          <a:noFill/>
          <a:ln w="9525">
            <a:noFill/>
            <a:miter lim="800000"/>
            <a:headEnd/>
            <a:tailEnd/>
          </a:ln>
          <a:effectLst/>
        </p:spPr>
        <p:txBody>
          <a:bodyPr>
            <a:spAutoFit/>
          </a:bodyPr>
          <a:lstStyle/>
          <a:p>
            <a:pPr>
              <a:spcBef>
                <a:spcPct val="50000"/>
              </a:spcBef>
              <a:defRPr/>
            </a:pPr>
            <a:r>
              <a:rPr lang="en-US" sz="1600" b="1" i="1" dirty="0">
                <a:solidFill>
                  <a:schemeClr val="accent2">
                    <a:lumMod val="40000"/>
                    <a:lumOff val="60000"/>
                  </a:schemeClr>
                </a:solidFill>
              </a:rPr>
              <a:t>Extrusion = </a:t>
            </a:r>
            <a:r>
              <a:rPr lang="en-US" sz="1600" b="1" i="1" dirty="0">
                <a:solidFill>
                  <a:schemeClr val="accent2">
                    <a:lumMod val="40000"/>
                    <a:lumOff val="60000"/>
                  </a:schemeClr>
                </a:solidFill>
                <a:effectLst>
                  <a:outerShdw blurRad="38100" dist="38100" dir="2700000" algn="tl">
                    <a:srgbClr val="C0C0C0"/>
                  </a:outerShdw>
                </a:effectLst>
              </a:rPr>
              <a:t>1 operation</a:t>
            </a:r>
          </a:p>
        </p:txBody>
      </p:sp>
      <p:sp>
        <p:nvSpPr>
          <p:cNvPr id="13" name="TextBox 12"/>
          <p:cNvSpPr txBox="1"/>
          <p:nvPr/>
        </p:nvSpPr>
        <p:spPr>
          <a:xfrm>
            <a:off x="5715000" y="6477000"/>
            <a:ext cx="3695700" cy="261938"/>
          </a:xfrm>
          <a:prstGeom prst="rect">
            <a:avLst/>
          </a:prstGeom>
          <a:noFill/>
        </p:spPr>
        <p:txBody>
          <a:bodyPr>
            <a:spAutoFit/>
          </a:bodyPr>
          <a:lstStyle/>
          <a:p>
            <a:pPr>
              <a:defRPr/>
            </a:pPr>
            <a:r>
              <a:rPr lang="en-US" sz="1100" dirty="0">
                <a:solidFill>
                  <a:schemeClr val="accent2">
                    <a:lumMod val="60000"/>
                    <a:lumOff val="40000"/>
                  </a:schemeClr>
                </a:solidFill>
              </a:rPr>
              <a:t>Photos courtesy of Alexandria Extrusion Company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29029" y="838200"/>
            <a:ext cx="8839200" cy="838200"/>
          </a:xfrm>
        </p:spPr>
        <p:txBody>
          <a:bodyPr/>
          <a:lstStyle/>
          <a:p>
            <a:pPr algn="ctr"/>
            <a:r>
              <a:rPr lang="en-US" sz="2800" b="1" dirty="0" smtClean="0"/>
              <a:t>ALUMINUM EXTRUSIONS REPLACE CASTINGS</a:t>
            </a:r>
          </a:p>
        </p:txBody>
      </p:sp>
      <p:sp>
        <p:nvSpPr>
          <p:cNvPr id="61444" name="Rectangle 7"/>
          <p:cNvSpPr>
            <a:spLocks noGrp="1" noChangeArrowheads="1"/>
          </p:cNvSpPr>
          <p:nvPr>
            <p:ph type="body" sz="half" idx="1"/>
          </p:nvPr>
        </p:nvSpPr>
        <p:spPr>
          <a:xfrm>
            <a:off x="762000" y="2017713"/>
            <a:ext cx="4230688" cy="4114800"/>
          </a:xfrm>
        </p:spPr>
        <p:txBody>
          <a:bodyPr/>
          <a:lstStyle/>
          <a:p>
            <a:r>
              <a:rPr lang="en-US" sz="2800" b="1" dirty="0" smtClean="0"/>
              <a:t>Significantly lower tooling cost</a:t>
            </a:r>
          </a:p>
          <a:p>
            <a:r>
              <a:rPr lang="en-US" sz="2800" b="1" dirty="0" smtClean="0"/>
              <a:t>Improved strength</a:t>
            </a:r>
          </a:p>
          <a:p>
            <a:r>
              <a:rPr lang="en-US" sz="2800" b="1" dirty="0" smtClean="0"/>
              <a:t>No porosity</a:t>
            </a:r>
          </a:p>
          <a:p>
            <a:r>
              <a:rPr lang="en-US" sz="2800" b="1" dirty="0" smtClean="0"/>
              <a:t>Cosmetically more attractive</a:t>
            </a:r>
          </a:p>
          <a:p>
            <a:r>
              <a:rPr lang="en-US" sz="2800" b="1" dirty="0" smtClean="0"/>
              <a:t>Shorter lead time</a:t>
            </a:r>
          </a:p>
        </p:txBody>
      </p:sp>
      <p:sp>
        <p:nvSpPr>
          <p:cNvPr id="6" name="Slide Number Placeholder 6"/>
          <p:cNvSpPr>
            <a:spLocks noGrp="1"/>
          </p:cNvSpPr>
          <p:nvPr>
            <p:ph type="sldNum" sz="quarter" idx="12"/>
          </p:nvPr>
        </p:nvSpPr>
        <p:spPr/>
        <p:txBody>
          <a:bodyPr/>
          <a:lstStyle/>
          <a:p>
            <a:pPr>
              <a:defRPr/>
            </a:pPr>
            <a:fld id="{F73AE29C-8660-4AB0-8DFB-0C8FAAE51839}" type="slidenum">
              <a:rPr lang="en-US"/>
              <a:pPr>
                <a:defRPr/>
              </a:pPr>
              <a:t>48</a:t>
            </a:fld>
            <a:endParaRPr lang="en-US"/>
          </a:p>
        </p:txBody>
      </p:sp>
      <p:pic>
        <p:nvPicPr>
          <p:cNvPr id="61445" name="Picture 5" descr="C:\Documents and Settings\sschabel\Desktop\casting.jpg"/>
          <p:cNvPicPr>
            <a:picLocks noChangeAspect="1" noChangeArrowheads="1"/>
          </p:cNvPicPr>
          <p:nvPr/>
        </p:nvPicPr>
        <p:blipFill>
          <a:blip r:embed="rId2" cstate="email">
            <a:lum bright="20000" contrast="16000"/>
            <a:grayscl/>
            <a:extLst>
              <a:ext uri="{28A0092B-C50C-407E-A947-70E740481C1C}">
                <a14:useLocalDpi xmlns:a14="http://schemas.microsoft.com/office/drawing/2010/main" val="0"/>
              </a:ext>
            </a:extLst>
          </a:blip>
          <a:srcRect/>
          <a:stretch>
            <a:fillRect/>
          </a:stretch>
        </p:blipFill>
        <p:spPr bwMode="auto">
          <a:xfrm>
            <a:off x="5181600" y="1981200"/>
            <a:ext cx="3611563" cy="4495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81600" y="6477000"/>
            <a:ext cx="3695700" cy="276225"/>
          </a:xfrm>
          <a:prstGeom prst="rect">
            <a:avLst/>
          </a:prstGeom>
          <a:noFill/>
        </p:spPr>
        <p:txBody>
          <a:bodyPr>
            <a:spAutoFit/>
          </a:bodyPr>
          <a:lstStyle/>
          <a:p>
            <a:pPr>
              <a:defRPr/>
            </a:pPr>
            <a:r>
              <a:rPr lang="en-US" sz="1200" dirty="0">
                <a:solidFill>
                  <a:schemeClr val="accent2">
                    <a:lumMod val="60000"/>
                    <a:lumOff val="40000"/>
                  </a:schemeClr>
                </a:solidFill>
              </a:rPr>
              <a:t>Photo courtesy of Alexandria Extrusion Company</a:t>
            </a:r>
          </a:p>
        </p:txBody>
      </p:sp>
      <p:sp>
        <p:nvSpPr>
          <p:cNvPr id="8" name="Title 1"/>
          <p:cNvSpPr txBox="1">
            <a:spLocks/>
          </p:cNvSpPr>
          <p:nvPr/>
        </p:nvSpPr>
        <p:spPr bwMode="auto">
          <a:xfrm>
            <a:off x="304800" y="0"/>
            <a:ext cx="8610600" cy="914400"/>
          </a:xfrm>
          <a:prstGeom prst="rect">
            <a:avLst/>
          </a:prstGeom>
          <a:noFill/>
          <a:ln w="9525">
            <a:noFill/>
            <a:miter lim="800000"/>
            <a:headEnd/>
            <a:tailEnd/>
          </a:ln>
        </p:spPr>
        <p:txBody>
          <a:bodyPr lIns="45720" rIns="45720" anchor="ctr">
            <a:noAutofit/>
          </a:bodyPr>
          <a:lstStyle/>
          <a:p>
            <a:pPr fontAlgn="auto">
              <a:spcAft>
                <a:spcPts val="0"/>
              </a:spcAft>
              <a:defRPr/>
            </a:pPr>
            <a:r>
              <a:rPr lang="en-US" sz="4000" dirty="0">
                <a:solidFill>
                  <a:schemeClr val="tx2">
                    <a:lumMod val="75000"/>
                  </a:schemeClr>
                </a:solidFill>
                <a:effectLst>
                  <a:outerShdw blurRad="38100" dist="38100" dir="2700000" algn="tl">
                    <a:srgbClr val="000000">
                      <a:alpha val="43137"/>
                    </a:srgbClr>
                  </a:outerShdw>
                </a:effectLst>
                <a:latin typeface="+mn-lt"/>
                <a:ea typeface="+mj-ea"/>
                <a:cs typeface="+mj-cs"/>
              </a:rPr>
              <a:t>Advantages of Aluminum Extrusions</a:t>
            </a:r>
          </a:p>
        </p:txBody>
      </p:sp>
    </p:spTree>
  </p:cSld>
  <p:clrMapOvr>
    <a:masterClrMapping/>
  </p:clrMapOvr>
  <p:transition advTm="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20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2667000"/>
            <a:ext cx="8229600" cy="4191000"/>
          </a:xfrm>
        </p:spPr>
        <p:txBody>
          <a:bodyPr>
            <a:normAutofit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r>
              <a:rPr lang="en-US" sz="1300" dirty="0" smtClean="0">
                <a:solidFill>
                  <a:srgbClr val="FFFF99"/>
                </a:solidFill>
              </a:rPr>
              <a:t/>
            </a:r>
            <a:br>
              <a:rPr lang="en-US" sz="1300" dirty="0" smtClean="0">
                <a:solidFill>
                  <a:srgbClr val="FFFF99"/>
                </a:solidFill>
              </a:rPr>
            </a:br>
            <a:endParaRPr lang="en-US" sz="13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Suitable for complex, integral shapes</a:t>
            </a:r>
          </a:p>
          <a:p>
            <a:pPr marL="722376" lvl="1" indent="-274320" eaLnBrk="1" fontAlgn="auto" hangingPunct="1">
              <a:spcAft>
                <a:spcPts val="0"/>
              </a:spcAft>
              <a:buFont typeface="Wingdings 2"/>
              <a:buChar char=""/>
              <a:defRPr/>
            </a:pPr>
            <a:r>
              <a:rPr lang="en-US" sz="2400" dirty="0" smtClean="0"/>
              <a:t>Shapes can combine functions that would otherwise require the production and joining of several different parts.</a:t>
            </a:r>
            <a:r>
              <a:rPr lang="en-US" sz="2000" dirty="0" smtClean="0"/>
              <a:t/>
            </a:r>
            <a:br>
              <a:rPr lang="en-US" sz="2000" dirty="0" smtClean="0"/>
            </a:br>
            <a:endParaRPr lang="en-US" sz="600" dirty="0" smtClean="0"/>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pic>
        <p:nvPicPr>
          <p:cNvPr id="45059" name="Picture 5" descr="05 Comm-Ind Heatsink-2-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257" y="902947"/>
            <a:ext cx="59436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6"/>
          <p:cNvSpPr txBox="1">
            <a:spLocks noChangeArrowheads="1"/>
          </p:cNvSpPr>
          <p:nvPr/>
        </p:nvSpPr>
        <p:spPr bwMode="auto">
          <a:xfrm>
            <a:off x="4876800" y="2895600"/>
            <a:ext cx="2590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t>2005 </a:t>
            </a:r>
            <a:r>
              <a:rPr lang="en-US" sz="900" dirty="0" smtClean="0"/>
              <a:t>Commercial/Industrial/Consumer Winner</a:t>
            </a:r>
            <a:endParaRPr lang="en-US" sz="900" dirty="0"/>
          </a:p>
        </p:txBody>
      </p:sp>
      <p:pic>
        <p:nvPicPr>
          <p:cNvPr id="45061" name="Picture 7" descr="ETF Design winner-smal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01000" y="2895600"/>
            <a:ext cx="9334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2000"/>
                                        <p:tgtEl>
                                          <p:spTgt spid="3">
                                            <p:txEl>
                                              <p:pRg st="6" end="6"/>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5059"/>
                                        </p:tgtEl>
                                        <p:attrNameLst>
                                          <p:attrName>style.visibility</p:attrName>
                                        </p:attrNameLst>
                                      </p:cBhvr>
                                      <p:to>
                                        <p:strVal val="visible"/>
                                      </p:to>
                                    </p:set>
                                    <p:animEffect transition="in" filter="fade">
                                      <p:cBhvr>
                                        <p:cTn id="14" dur="2000"/>
                                        <p:tgtEl>
                                          <p:spTgt spid="4505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fade">
                                      <p:cBhvr>
                                        <p:cTn id="17" dur="2000"/>
                                        <p:tgtEl>
                                          <p:spTgt spid="45060"/>
                                        </p:tgtEl>
                                      </p:cBhvr>
                                    </p:animEffect>
                                  </p:childTnLst>
                                </p:cTn>
                              </p:par>
                              <p:par>
                                <p:cTn id="18" presetID="10" presetClass="entr" presetSubtype="0" fill="hold" nodeType="withEffect">
                                  <p:stCondLst>
                                    <p:cond delay="0"/>
                                  </p:stCondLst>
                                  <p:childTnLst>
                                    <p:set>
                                      <p:cBhvr>
                                        <p:cTn id="19" dur="1" fill="hold">
                                          <p:stCondLst>
                                            <p:cond delay="0"/>
                                          </p:stCondLst>
                                        </p:cTn>
                                        <p:tgtEl>
                                          <p:spTgt spid="45061"/>
                                        </p:tgtEl>
                                        <p:attrNameLst>
                                          <p:attrName>style.visibility</p:attrName>
                                        </p:attrNameLst>
                                      </p:cBhvr>
                                      <p:to>
                                        <p:strVal val="visible"/>
                                      </p:to>
                                    </p:set>
                                    <p:animEffect transition="in" filter="fade">
                                      <p:cBhvr>
                                        <p:cTn id="20" dur="2000"/>
                                        <p:tgtEl>
                                          <p:spTgt spid="45061"/>
                                        </p:tgtEl>
                                      </p:cBhvr>
                                    </p:animEffect>
                                  </p:childTnLst>
                                </p:cTn>
                              </p:par>
                            </p:childTnLst>
                          </p:cTn>
                        </p:par>
                        <p:par>
                          <p:cTn id="21" fill="hold" nodeType="afterGroup">
                            <p:stCondLst>
                              <p:cond delay="4000"/>
                            </p:stCondLst>
                            <p:childTnLst>
                              <p:par>
                                <p:cTn id="22" presetID="10" presetClass="entr" presetSubtype="0" fill="hold" nodeType="after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2000"/>
                                        <p:tgtEl>
                                          <p:spTgt spid="3">
                                            <p:txEl>
                                              <p:pRg st="7" end="7"/>
                                            </p:txEl>
                                          </p:spTgt>
                                        </p:tgtEl>
                                      </p:cBhvr>
                                    </p:animEffect>
                                  </p:childTnLst>
                                </p:cTn>
                              </p:par>
                            </p:childTnLst>
                          </p:cTn>
                        </p:par>
                        <p:par>
                          <p:cTn id="25" fill="hold" nodeType="afterGroup">
                            <p:stCondLst>
                              <p:cond delay="6000"/>
                            </p:stCondLst>
                            <p:childTnLst>
                              <p:par>
                                <p:cTn id="26" presetID="10" presetClass="entr" presetSubtype="0" fill="hold"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2000"/>
                                        <p:tgtEl>
                                          <p:spTgt spid="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2000"/>
                                        <p:tgtEl>
                                          <p:spTgt spid="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2000"/>
                                        <p:tgtEl>
                                          <p:spTgt spid="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2000"/>
                                        <p:tgtEl>
                                          <p:spTgt spid="3">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2000"/>
                                        <p:tgtEl>
                                          <p:spTgt spid="3">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2000"/>
                                        <p:tgtEl>
                                          <p:spTgt spid="3">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2000"/>
                                        <p:tgtEl>
                                          <p:spTgt spid="3">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2000"/>
                                        <p:tgtEl>
                                          <p:spTgt spid="3">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20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0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6856" y="1242060"/>
            <a:ext cx="60404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p:cNvSpPr>
            <a:spLocks noGrp="1"/>
          </p:cNvSpPr>
          <p:nvPr>
            <p:ph type="title" idx="4294967295"/>
          </p:nvPr>
        </p:nvSpPr>
        <p:spPr>
          <a:xfrm>
            <a:off x="457200" y="152400"/>
            <a:ext cx="8686800" cy="990599"/>
          </a:xfrm>
        </p:spPr>
        <p:txBody>
          <a:bodyPr/>
          <a:lstStyle/>
          <a:p>
            <a:pPr>
              <a:lnSpc>
                <a:spcPct val="150000"/>
              </a:lnSpc>
              <a:defRPr/>
            </a:pPr>
            <a:r>
              <a:rPr lang="en-US" sz="2400" b="1" dirty="0" smtClean="0">
                <a:solidFill>
                  <a:schemeClr val="tx2">
                    <a:lumMod val="75000"/>
                  </a:schemeClr>
                </a:solidFill>
                <a:effectLst/>
              </a:rPr>
              <a:t>Example of Aluminum Extrusions used in Nevada Solar One Concentrated Solar Power Plant</a:t>
            </a:r>
          </a:p>
        </p:txBody>
      </p:sp>
      <p:pic>
        <p:nvPicPr>
          <p:cNvPr id="1946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5800" y="4130040"/>
            <a:ext cx="4079875" cy="21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42560" y="4130040"/>
            <a:ext cx="2898763" cy="217407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Autofit/>
          </a:bodyPr>
          <a:lstStyle/>
          <a:p>
            <a:pPr eaLnBrk="1" fontAlgn="auto" hangingPunct="1">
              <a:spcAft>
                <a:spcPts val="0"/>
              </a:spcAft>
              <a:defRPr/>
            </a:pPr>
            <a:r>
              <a:rPr lang="en-US" sz="4000" b="1" dirty="0" smtClean="0">
                <a:solidFill>
                  <a:schemeClr val="tx2">
                    <a:lumMod val="75000"/>
                  </a:schemeClr>
                </a:solidFill>
                <a:effectLst/>
              </a:rPr>
              <a:t>Advantages of Aluminum Extrusions</a:t>
            </a:r>
            <a:endParaRPr lang="en-US" sz="4000" b="1" dirty="0">
              <a:solidFill>
                <a:schemeClr val="tx2">
                  <a:lumMod val="75000"/>
                </a:schemeClr>
              </a:solidFill>
              <a:effectLst/>
            </a:endParaRPr>
          </a:p>
        </p:txBody>
      </p:sp>
      <p:sp>
        <p:nvSpPr>
          <p:cNvPr id="3" name="Content Placeholder 2"/>
          <p:cNvSpPr>
            <a:spLocks noGrp="1"/>
          </p:cNvSpPr>
          <p:nvPr>
            <p:ph idx="1"/>
          </p:nvPr>
        </p:nvSpPr>
        <p:spPr>
          <a:xfrm>
            <a:off x="304800" y="2667000"/>
            <a:ext cx="8229600" cy="4191000"/>
          </a:xfrm>
        </p:spPr>
        <p:txBody>
          <a:bodyPr>
            <a:normAutofit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r>
              <a:rPr lang="en-US" sz="1300" dirty="0" smtClean="0">
                <a:solidFill>
                  <a:srgbClr val="FFFF99"/>
                </a:solidFill>
              </a:rPr>
              <a:t/>
            </a:r>
            <a:br>
              <a:rPr lang="en-US" sz="1300" dirty="0" smtClean="0">
                <a:solidFill>
                  <a:srgbClr val="FFFF99"/>
                </a:solidFill>
              </a:rPr>
            </a:br>
            <a:endParaRPr lang="en-US" sz="13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Suitable for complex, integral shapes</a:t>
            </a:r>
          </a:p>
          <a:p>
            <a:pPr marL="722376" lvl="1" indent="-274320" eaLnBrk="1" fontAlgn="auto" hangingPunct="1">
              <a:spcAft>
                <a:spcPts val="0"/>
              </a:spcAft>
              <a:buFont typeface="Wingdings 2"/>
              <a:buChar char=""/>
              <a:defRPr/>
            </a:pPr>
            <a:r>
              <a:rPr lang="en-US" sz="2400" dirty="0" smtClean="0"/>
              <a:t>Shapes can combine functions that would otherwise require the production and joining of several different parts.</a:t>
            </a:r>
            <a:r>
              <a:rPr lang="en-US" sz="2000" dirty="0" smtClean="0"/>
              <a:t/>
            </a:r>
            <a:br>
              <a:rPr lang="en-US" sz="2000" dirty="0" smtClean="0"/>
            </a:br>
            <a:endParaRPr lang="en-US" sz="600" dirty="0" smtClean="0"/>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pic>
        <p:nvPicPr>
          <p:cNvPr id="71684" name="Picture 7" descr="http://www.designnews.com/photo/92283-Tolomatic_s_BC2_rodless_Pneumatic_cylinder_offers_equal_piston_areas_in_both_directions_eliminating_load_variations_while_al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9906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72200" y="3124200"/>
            <a:ext cx="1858963" cy="261938"/>
          </a:xfrm>
          <a:prstGeom prst="rect">
            <a:avLst/>
          </a:prstGeom>
          <a:noFill/>
        </p:spPr>
        <p:txBody>
          <a:bodyPr wrap="none">
            <a:spAutoFit/>
          </a:bodyPr>
          <a:lstStyle/>
          <a:p>
            <a:pPr>
              <a:defRPr/>
            </a:pPr>
            <a:r>
              <a:rPr lang="en-US" sz="1100" dirty="0">
                <a:solidFill>
                  <a:schemeClr val="tx1">
                    <a:lumMod val="50000"/>
                    <a:lumOff val="50000"/>
                  </a:schemeClr>
                </a:solidFill>
              </a:rPr>
              <a:t>Courtesy of </a:t>
            </a:r>
            <a:r>
              <a:rPr lang="en-US" sz="1100" dirty="0" err="1">
                <a:solidFill>
                  <a:schemeClr val="tx1">
                    <a:lumMod val="50000"/>
                    <a:lumOff val="50000"/>
                  </a:schemeClr>
                </a:solidFill>
              </a:rPr>
              <a:t>Tolomatic</a:t>
            </a:r>
            <a:r>
              <a:rPr lang="en-US" sz="1100" dirty="0">
                <a:solidFill>
                  <a:schemeClr val="tx1">
                    <a:lumMod val="50000"/>
                    <a:lumOff val="50000"/>
                  </a:schemeClr>
                </a:solidFill>
              </a:rPr>
              <a:t>, Inc.</a:t>
            </a:r>
          </a:p>
        </p:txBody>
      </p:sp>
      <p:pic>
        <p:nvPicPr>
          <p:cNvPr id="9" name="Picture 3" descr="C:\Documents and Settings\Craig Werner\Desktop\Screenhunter screen shots\ScreenHunter_37 Mar. 13 16.57.jpg"/>
          <p:cNvPicPr>
            <a:picLocks noChangeAspect="1" noChangeArrowheads="1"/>
          </p:cNvPicPr>
          <p:nvPr/>
        </p:nvPicPr>
        <p:blipFill>
          <a:blip r:embed="rId4" cstate="email">
            <a:lum bright="8000"/>
            <a:grayscl/>
            <a:extLst>
              <a:ext uri="{28A0092B-C50C-407E-A947-70E740481C1C}">
                <a14:useLocalDpi xmlns:a14="http://schemas.microsoft.com/office/drawing/2010/main" val="0"/>
              </a:ext>
            </a:extLst>
          </a:blip>
          <a:srcRect/>
          <a:stretch>
            <a:fillRect/>
          </a:stretch>
        </p:blipFill>
        <p:spPr bwMode="auto">
          <a:xfrm>
            <a:off x="801688" y="990600"/>
            <a:ext cx="27797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38200" y="2438400"/>
            <a:ext cx="2830513" cy="415925"/>
          </a:xfrm>
          <a:prstGeom prst="rect">
            <a:avLst/>
          </a:prstGeom>
          <a:noFill/>
        </p:spPr>
        <p:txBody>
          <a:bodyPr wrap="none">
            <a:spAutoFit/>
          </a:bodyPr>
          <a:lstStyle/>
          <a:p>
            <a:pPr>
              <a:defRPr/>
            </a:pPr>
            <a:r>
              <a:rPr lang="en-US" sz="1050" dirty="0">
                <a:solidFill>
                  <a:schemeClr val="tx1">
                    <a:lumMod val="50000"/>
                    <a:lumOff val="50000"/>
                  </a:schemeClr>
                </a:solidFill>
              </a:rPr>
              <a:t>Courtesy of Werner Extrusion Solutions LLC</a:t>
            </a:r>
          </a:p>
          <a:p>
            <a:pPr>
              <a:defRPr/>
            </a:pPr>
            <a:endParaRPr lang="en-US" sz="1050" dirty="0">
              <a:solidFill>
                <a:schemeClr val="accent2">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6940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2000"/>
                                        <p:tgtEl>
                                          <p:spTgt spid="3">
                                            <p:txEl>
                                              <p:pRg st="6" end="6"/>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2000"/>
                                        <p:tgtEl>
                                          <p:spTgt spid="3">
                                            <p:txEl>
                                              <p:pRg st="7" end="7"/>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2000"/>
                                        <p:tgtEl>
                                          <p:spTgt spid="3">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2000"/>
                                        <p:tgtEl>
                                          <p:spTgt spid="3">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2000"/>
                                        <p:tgtEl>
                                          <p:spTgt spid="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2000"/>
                                        <p:tgtEl>
                                          <p:spTgt spid="3">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20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2000"/>
                                        <p:tgtEl>
                                          <p:spTgt spid="3">
                                            <p:txEl>
                                              <p:pRg st="11" end="11"/>
                                            </p:txEl>
                                          </p:spTgt>
                                        </p:tgtEl>
                                      </p:cBhvr>
                                    </p:animEffect>
                                  </p:childTnLst>
                                </p:cTn>
                              </p:par>
                            </p:childTnLst>
                          </p:cTn>
                        </p:par>
                        <p:par>
                          <p:cTn id="53" fill="hold">
                            <p:stCondLst>
                              <p:cond delay="8000"/>
                            </p:stCondLst>
                            <p:childTnLst>
                              <p:par>
                                <p:cTn id="54" presetID="10" presetClass="entr" presetSubtype="0" fill="hold" nodeType="afterEffect">
                                  <p:stCondLst>
                                    <p:cond delay="0"/>
                                  </p:stCondLst>
                                  <p:childTnLst>
                                    <p:set>
                                      <p:cBhvr>
                                        <p:cTn id="55" dur="1" fill="hold">
                                          <p:stCondLst>
                                            <p:cond delay="0"/>
                                          </p:stCondLst>
                                        </p:cTn>
                                        <p:tgtEl>
                                          <p:spTgt spid="71684"/>
                                        </p:tgtEl>
                                        <p:attrNameLst>
                                          <p:attrName>style.visibility</p:attrName>
                                        </p:attrNameLst>
                                      </p:cBhvr>
                                      <p:to>
                                        <p:strVal val="visible"/>
                                      </p:to>
                                    </p:set>
                                    <p:animEffect transition="in" filter="fade">
                                      <p:cBhvr>
                                        <p:cTn id="56"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2" descr="C:\Documents and Settings\Craig Werner\Desktop\Screenhunter screen shots\AEC Academic Outreach Photos\ScreenHunter_15 Dec. 10 14.1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96104" y="914400"/>
            <a:ext cx="56991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152400"/>
            <a:ext cx="8763000" cy="7620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2514600"/>
            <a:ext cx="8229600" cy="4267200"/>
          </a:xfrm>
        </p:spPr>
        <p:txBody>
          <a:bodyPr>
            <a:normAutofit/>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a:t>
            </a:r>
            <a:r>
              <a:rPr lang="en-US" sz="1200" dirty="0" smtClean="0">
                <a:solidFill>
                  <a:schemeClr val="bg1"/>
                </a:solidFill>
              </a:rPr>
              <a:t>s</a:t>
            </a:r>
            <a:r>
              <a:rPr lang="en-US" sz="1300" dirty="0" smtClean="0">
                <a:solidFill>
                  <a:srgbClr val="FFFF99"/>
                </a:solidFill>
              </a:rPr>
              <a:t/>
            </a:r>
            <a:br>
              <a:rPr lang="en-US" sz="1300" dirty="0" smtClean="0">
                <a:solidFill>
                  <a:srgbClr val="FFFF99"/>
                </a:solidFill>
              </a:rPr>
            </a:br>
            <a:endParaRPr lang="en-US" sz="13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Suitable for complex, integral shapes</a:t>
            </a:r>
          </a:p>
          <a:p>
            <a:pPr marL="722376" lvl="1" indent="-274320" eaLnBrk="1" fontAlgn="auto" hangingPunct="1">
              <a:spcAft>
                <a:spcPts val="0"/>
              </a:spcAft>
              <a:buFont typeface="Wingdings 2"/>
              <a:buChar char=""/>
              <a:defRPr/>
            </a:pPr>
            <a:r>
              <a:rPr lang="en-US" sz="2400" dirty="0" smtClean="0"/>
              <a:t>Shapes can combine functions that would otherwise require the production and joining of several different parts.</a:t>
            </a:r>
            <a:r>
              <a:rPr lang="en-US" sz="2000" dirty="0" smtClean="0"/>
              <a:t/>
            </a:r>
            <a:br>
              <a:rPr lang="en-US" sz="2000" dirty="0" smtClean="0"/>
            </a:br>
            <a:endParaRPr lang="en-US" sz="600" dirty="0" smtClean="0"/>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sp>
        <p:nvSpPr>
          <p:cNvPr id="8" name="TextBox 7"/>
          <p:cNvSpPr txBox="1"/>
          <p:nvPr/>
        </p:nvSpPr>
        <p:spPr>
          <a:xfrm>
            <a:off x="6553200" y="941388"/>
            <a:ext cx="2573338" cy="430212"/>
          </a:xfrm>
          <a:prstGeom prst="rect">
            <a:avLst/>
          </a:prstGeom>
          <a:noFill/>
        </p:spPr>
        <p:txBody>
          <a:bodyPr wrap="none">
            <a:spAutoFit/>
          </a:bodyPr>
          <a:lstStyle/>
          <a:p>
            <a:pPr>
              <a:defRPr/>
            </a:pPr>
            <a:r>
              <a:rPr lang="en-US" sz="1100" dirty="0">
                <a:solidFill>
                  <a:schemeClr val="accent2">
                    <a:lumMod val="60000"/>
                    <a:lumOff val="40000"/>
                  </a:schemeClr>
                </a:solidFill>
                <a:effectLst>
                  <a:outerShdw blurRad="38100" dist="38100" dir="2700000" algn="tl">
                    <a:srgbClr val="000000">
                      <a:alpha val="43137"/>
                    </a:srgbClr>
                  </a:outerShdw>
                </a:effectLst>
              </a:rPr>
              <a:t>Courtesy of </a:t>
            </a:r>
            <a:r>
              <a:rPr lang="en-US" sz="1100" i="1" dirty="0">
                <a:solidFill>
                  <a:schemeClr val="accent2">
                    <a:lumMod val="60000"/>
                    <a:lumOff val="40000"/>
                  </a:schemeClr>
                </a:solidFill>
                <a:effectLst>
                  <a:outerShdw blurRad="38100" dist="38100" dir="2700000" algn="tl">
                    <a:srgbClr val="000000">
                      <a:alpha val="43137"/>
                    </a:srgbClr>
                  </a:outerShdw>
                </a:effectLst>
              </a:rPr>
              <a:t>Light Metal Age</a:t>
            </a:r>
            <a:r>
              <a:rPr lang="en-US" sz="11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
        <p:nvSpPr>
          <p:cNvPr id="6" name="Rectangle 5"/>
          <p:cNvSpPr/>
          <p:nvPr/>
        </p:nvSpPr>
        <p:spPr>
          <a:xfrm>
            <a:off x="3276600" y="914400"/>
            <a:ext cx="5715000" cy="3200400"/>
          </a:xfrm>
          <a:prstGeom prst="rect">
            <a:avLst/>
          </a:prstGeom>
          <a:noFill/>
          <a:ln w="44450">
            <a:solidFill>
              <a:srgbClr val="001A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2000"/>
                                        <p:tgtEl>
                                          <p:spTgt spid="3">
                                            <p:txEl>
                                              <p:pRg st="6" end="6"/>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2000"/>
                                        <p:tgtEl>
                                          <p:spTgt spid="3">
                                            <p:txEl>
                                              <p:pRg st="7" end="7"/>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20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858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2209800"/>
            <a:ext cx="8458200" cy="4648200"/>
          </a:xfrm>
        </p:spPr>
        <p:txBody>
          <a:bodyPr>
            <a:normAutofit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Produced to close tolerances</a:t>
            </a:r>
          </a:p>
          <a:p>
            <a:pPr marL="722376" lvl="1" indent="-274320" eaLnBrk="1" fontAlgn="auto" hangingPunct="1">
              <a:spcAft>
                <a:spcPts val="0"/>
              </a:spcAft>
              <a:buFont typeface="Wingdings 2"/>
              <a:buChar char=""/>
              <a:defRPr/>
            </a:pPr>
            <a:r>
              <a:rPr lang="en-US" sz="2400" dirty="0" smtClean="0"/>
              <a:t>Tight tolerances are routine and the ability of aluminum extruders to meet even more critical dimensions is keeping pace with advances in technology.</a:t>
            </a:r>
            <a:br>
              <a:rPr lang="en-US" sz="2400" dirty="0" smtClean="0"/>
            </a:br>
            <a:endParaRPr lang="en-US" sz="2000" dirty="0" smtClean="0">
              <a:solidFill>
                <a:schemeClr val="tx2">
                  <a:lumMod val="90000"/>
                </a:schemeClr>
              </a:solidFill>
            </a:endParaRP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pic>
        <p:nvPicPr>
          <p:cNvPr id="46085" name="Picture 5" descr="22-freestanding lift extrusion-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49800" y="838200"/>
            <a:ext cx="41910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2000"/>
                                        <p:tgtEl>
                                          <p:spTgt spid="3">
                                            <p:txEl>
                                              <p:pRg st="7" end="7"/>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6085"/>
                                        </p:tgtEl>
                                        <p:attrNameLst>
                                          <p:attrName>style.visibility</p:attrName>
                                        </p:attrNameLst>
                                      </p:cBhvr>
                                      <p:to>
                                        <p:strVal val="visible"/>
                                      </p:to>
                                    </p:set>
                                    <p:animEffect transition="in" filter="fade">
                                      <p:cBhvr>
                                        <p:cTn id="14" dur="2000"/>
                                        <p:tgtEl>
                                          <p:spTgt spid="46085"/>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2000"/>
                                        <p:tgtEl>
                                          <p:spTgt spid="3">
                                            <p:txEl>
                                              <p:pRg st="8" end="8"/>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2000"/>
                                        <p:tgtEl>
                                          <p:spTgt spid="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0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2000"/>
                                        <p:tgtEl>
                                          <p:spTgt spid="3">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8382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066800"/>
            <a:ext cx="8458200" cy="5410200"/>
          </a:xfrm>
        </p:spPr>
        <p:txBody>
          <a:bodyPr>
            <a:normAutofit fontScale="92500" lnSpcReduction="2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Produced to close tolerances</a:t>
            </a:r>
          </a:p>
          <a:p>
            <a:pPr marL="722376" lvl="1" indent="-274320" eaLnBrk="1" fontAlgn="auto" hangingPunct="1">
              <a:spcAft>
                <a:spcPts val="0"/>
              </a:spcAft>
              <a:buClr>
                <a:schemeClr val="tx1"/>
              </a:buClr>
              <a:buFont typeface="Wingdings 2"/>
              <a:buChar char=""/>
              <a:defRPr/>
            </a:pPr>
            <a:r>
              <a:rPr lang="en-US" sz="2500" dirty="0" smtClean="0"/>
              <a:t>Every process has its deviation from nominal</a:t>
            </a:r>
          </a:p>
          <a:p>
            <a:pPr marL="1004951" lvl="2" indent="-274320" eaLnBrk="1" fontAlgn="auto" hangingPunct="1">
              <a:spcAft>
                <a:spcPts val="0"/>
              </a:spcAft>
              <a:buClr>
                <a:schemeClr val="tx1"/>
              </a:buClr>
              <a:buFont typeface="Wingdings 2"/>
              <a:buChar char=""/>
              <a:defRPr/>
            </a:pPr>
            <a:r>
              <a:rPr lang="en-US" sz="2300" dirty="0" smtClean="0"/>
              <a:t>For castings, for example, it’s shrinkage and draft</a:t>
            </a:r>
            <a:br>
              <a:rPr lang="en-US" sz="2300" dirty="0" smtClean="0"/>
            </a:br>
            <a:endParaRPr lang="en-US" sz="900" dirty="0" smtClean="0"/>
          </a:p>
          <a:p>
            <a:pPr marL="722376" lvl="1" indent="-274320" eaLnBrk="1" fontAlgn="auto" hangingPunct="1">
              <a:spcAft>
                <a:spcPts val="0"/>
              </a:spcAft>
              <a:buClr>
                <a:schemeClr val="tx1"/>
              </a:buClr>
              <a:buFont typeface="Wingdings 2"/>
              <a:buChar char=""/>
              <a:defRPr/>
            </a:pPr>
            <a:r>
              <a:rPr lang="en-US" sz="2500" dirty="0" smtClean="0"/>
              <a:t>For the aluminum extrusion process, dimensional tolerances are more an evolution than they are fixed</a:t>
            </a:r>
          </a:p>
          <a:p>
            <a:pPr marL="1004951" lvl="2" indent="-274320" eaLnBrk="1" fontAlgn="auto" hangingPunct="1">
              <a:spcAft>
                <a:spcPts val="0"/>
              </a:spcAft>
              <a:buClr>
                <a:schemeClr val="tx1"/>
              </a:buClr>
              <a:buFont typeface="Wingdings 2"/>
              <a:buChar char=""/>
              <a:defRPr/>
            </a:pPr>
            <a:r>
              <a:rPr lang="en-US" sz="2100" dirty="0" smtClean="0"/>
              <a:t>Improvements in die construction and press practices can provide for even tighter dimensional tolerances than standard on aluminum profiles</a:t>
            </a:r>
          </a:p>
          <a:p>
            <a:pPr marL="1004951" lvl="2" indent="-274320" eaLnBrk="1" fontAlgn="auto" hangingPunct="1">
              <a:spcAft>
                <a:spcPts val="0"/>
              </a:spcAft>
              <a:buClr>
                <a:schemeClr val="tx1"/>
              </a:buClr>
              <a:buFont typeface="Wingdings 2"/>
              <a:buChar char=""/>
              <a:defRPr/>
            </a:pPr>
            <a:r>
              <a:rPr lang="en-US" sz="2100" dirty="0" smtClean="0"/>
              <a:t>For many applications, standard aluminum extrusion dimensional tolerances have proven to be more precise than those for most competing processes</a:t>
            </a:r>
            <a:r>
              <a:rPr lang="en-US" dirty="0" smtClean="0"/>
              <a:t/>
            </a:r>
            <a:br>
              <a:rPr lang="en-US" dirty="0" smtClean="0"/>
            </a:br>
            <a:endParaRPr lang="en-US" sz="2000" dirty="0" smtClean="0">
              <a:solidFill>
                <a:schemeClr val="tx2">
                  <a:lumMod val="90000"/>
                </a:schemeClr>
              </a:solidFill>
            </a:endParaRP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2000"/>
                                        <p:tgtEl>
                                          <p:spTgt spid="3">
                                            <p:txEl>
                                              <p:pRg st="7" end="7"/>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2000"/>
                                        <p:tgtEl>
                                          <p:spTgt spid="3">
                                            <p:txEl>
                                              <p:pRg st="8" end="8"/>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2000"/>
                                        <p:tgtEl>
                                          <p:spTgt spid="3">
                                            <p:txEl>
                                              <p:pRg st="9" end="9"/>
                                            </p:txEl>
                                          </p:spTgt>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2000"/>
                                        <p:tgtEl>
                                          <p:spTgt spid="3">
                                            <p:txEl>
                                              <p:pRg st="10" end="10"/>
                                            </p:txEl>
                                          </p:spTgt>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2000"/>
                                        <p:tgtEl>
                                          <p:spTgt spid="3">
                                            <p:txEl>
                                              <p:pRg st="11" end="11"/>
                                            </p:txEl>
                                          </p:spTgt>
                                        </p:tgtEl>
                                      </p:cBhvr>
                                    </p:animEffect>
                                  </p:childTnLst>
                                </p:cTn>
                              </p:par>
                            </p:childTnLst>
                          </p:cTn>
                        </p:par>
                        <p:par>
                          <p:cTn id="28" fill="hold" nodeType="afterGroup">
                            <p:stCondLst>
                              <p:cond delay="12000"/>
                            </p:stCondLst>
                            <p:childTnLst>
                              <p:par>
                                <p:cTn id="29" presetID="10" presetClass="entr" presetSubtype="0" fill="hold" nodeType="after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fade">
                                      <p:cBhvr>
                                        <p:cTn id="31" dur="2000"/>
                                        <p:tgtEl>
                                          <p:spTgt spid="3">
                                            <p:txEl>
                                              <p:pRg st="12" end="12"/>
                                            </p:txEl>
                                          </p:spTgt>
                                        </p:tgtEl>
                                      </p:cBhvr>
                                    </p:animEffect>
                                  </p:childTnLst>
                                </p:cTn>
                              </p:par>
                            </p:childTnLst>
                          </p:cTn>
                        </p:par>
                        <p:par>
                          <p:cTn id="32" fill="hold" nodeType="afterGroup">
                            <p:stCondLst>
                              <p:cond delay="14000"/>
                            </p:stCondLst>
                            <p:childTnLst>
                              <p:par>
                                <p:cTn id="33" presetID="10" presetClass="entr" presetSubtype="0"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2000"/>
                                        <p:tgtEl>
                                          <p:spTgt spid="3">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2000"/>
                                        <p:tgtEl>
                                          <p:spTgt spid="3">
                                            <p:txEl>
                                              <p:p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2000"/>
                                        <p:tgtEl>
                                          <p:spTgt spid="3">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2000"/>
                                        <p:tgtEl>
                                          <p:spTgt spid="3">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2000"/>
                                        <p:tgtEl>
                                          <p:spTgt spid="3">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2000"/>
                                        <p:tgtEl>
                                          <p:spTgt spid="3">
                                            <p:txEl>
                                              <p:pRg st="5" end="5"/>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2000"/>
                                        <p:tgtEl>
                                          <p:spTgt spid="3">
                                            <p:txEl>
                                              <p:pRg st="6" end="6"/>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fade">
                                      <p:cBhvr>
                                        <p:cTn id="59" dur="2000"/>
                                        <p:tgtEl>
                                          <p:spTgt spid="3">
                                            <p:txEl>
                                              <p:pRg st="14" end="1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15" end="15"/>
                                            </p:txEl>
                                          </p:spTgt>
                                        </p:tgtEl>
                                        <p:attrNameLst>
                                          <p:attrName>style.visibility</p:attrName>
                                        </p:attrNameLst>
                                      </p:cBhvr>
                                      <p:to>
                                        <p:strVal val="visible"/>
                                      </p:to>
                                    </p:set>
                                    <p:animEffect transition="in" filter="fade">
                                      <p:cBhvr>
                                        <p:cTn id="62" dur="20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Craig Werner\Desktop\Screenhunter screen shots\ScreenHunter_32 Mar. 13 16.5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1200" y="914400"/>
            <a:ext cx="3200400" cy="32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152400"/>
            <a:ext cx="8686800" cy="6096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2209800"/>
            <a:ext cx="8458200" cy="4648200"/>
          </a:xfrm>
        </p:spPr>
        <p:txBody>
          <a:bodyPr>
            <a:normAutofit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Produced to close tolerances</a:t>
            </a:r>
          </a:p>
          <a:p>
            <a:pPr marL="722376" lvl="1" indent="-274320" eaLnBrk="1" fontAlgn="auto" hangingPunct="1">
              <a:spcAft>
                <a:spcPts val="0"/>
              </a:spcAft>
              <a:buFont typeface="Wingdings 2"/>
              <a:buChar char=""/>
              <a:defRPr/>
            </a:pPr>
            <a:r>
              <a:rPr lang="en-US" sz="2400" dirty="0" smtClean="0"/>
              <a:t>Tight tolerances are routine and the ability of aluminum extruders to meet even more critical dimensions is keeping pace with advances in technology.</a:t>
            </a:r>
            <a:br>
              <a:rPr lang="en-US" sz="2400" dirty="0" smtClean="0"/>
            </a:br>
            <a:endParaRPr lang="en-US" sz="2000" dirty="0" smtClean="0">
              <a:solidFill>
                <a:schemeClr val="tx2">
                  <a:lumMod val="90000"/>
                </a:schemeClr>
              </a:solidFill>
            </a:endParaRP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sp>
        <p:nvSpPr>
          <p:cNvPr id="6" name="TextBox 5"/>
          <p:cNvSpPr txBox="1"/>
          <p:nvPr/>
        </p:nvSpPr>
        <p:spPr>
          <a:xfrm>
            <a:off x="6019800" y="3906942"/>
            <a:ext cx="2971800" cy="430212"/>
          </a:xfrm>
          <a:prstGeom prst="rect">
            <a:avLst/>
          </a:prstGeom>
          <a:noFill/>
        </p:spPr>
        <p:txBody>
          <a:bodyPr wrap="none">
            <a:spAutoFit/>
          </a:bodyPr>
          <a:lstStyle/>
          <a:p>
            <a:pPr>
              <a:defRPr/>
            </a:pPr>
            <a:r>
              <a:rPr lang="en-US" sz="1100" dirty="0">
                <a:solidFill>
                  <a:schemeClr val="accent2">
                    <a:lumMod val="60000"/>
                    <a:lumOff val="40000"/>
                  </a:schemeClr>
                </a:solidFill>
                <a:effectLst>
                  <a:outerShdw blurRad="38100" dist="38100" dir="2700000" algn="tl">
                    <a:srgbClr val="000000">
                      <a:alpha val="43137"/>
                    </a:srgbClr>
                  </a:outerShdw>
                </a:effectLst>
              </a:rPr>
              <a:t>Courtesy of Werner Extruded Solutions LLC</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2000"/>
                                        <p:tgtEl>
                                          <p:spTgt spid="3">
                                            <p:txEl>
                                              <p:pRg st="7" end="7"/>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2000"/>
                                        <p:tgtEl>
                                          <p:spTgt spid="3">
                                            <p:txEl>
                                              <p:pRg st="8" end="8"/>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20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2000"/>
                                        <p:tgtEl>
                                          <p:spTgt spid="3">
                                            <p:txEl>
                                              <p:pRg st="11" end="11"/>
                                            </p:txEl>
                                          </p:spTgt>
                                        </p:tgtEl>
                                      </p:cBhvr>
                                    </p:animEffect>
                                  </p:childTnLst>
                                </p:cTn>
                              </p:par>
                            </p:childTnLst>
                          </p:cTn>
                        </p:par>
                        <p:par>
                          <p:cTn id="47" fill="hold" nodeType="afterGroup">
                            <p:stCondLst>
                              <p:cond delay="80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858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731962"/>
            <a:ext cx="8229600" cy="4876800"/>
          </a:xfrm>
        </p:spPr>
        <p:txBody>
          <a:bodyPr>
            <a:normAutofit lnSpcReduction="10000"/>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Produced with uniform quality</a:t>
            </a:r>
            <a:endParaRPr lang="en-US" dirty="0" smtClean="0">
              <a:solidFill>
                <a:schemeClr val="tx2">
                  <a:lumMod val="75000"/>
                </a:schemeClr>
              </a:solidFill>
            </a:endParaRPr>
          </a:p>
          <a:p>
            <a:pPr marL="722376" lvl="1" indent="-274320" eaLnBrk="1" fontAlgn="auto" hangingPunct="1">
              <a:spcAft>
                <a:spcPts val="0"/>
              </a:spcAft>
              <a:buFont typeface="Wingdings 2"/>
              <a:buChar char=""/>
              <a:defRPr/>
            </a:pPr>
            <a:r>
              <a:rPr lang="en-US" sz="2400" dirty="0" smtClean="0"/>
              <a:t>This reliability reduces customer costs by minimizing rejections rate, corrective fabrication and production slowdown – particularly important to the manufacturer who depends upon just-in-time (</a:t>
            </a:r>
            <a:r>
              <a:rPr lang="en-US" sz="2400" dirty="0" err="1" smtClean="0"/>
              <a:t>JIT</a:t>
            </a:r>
            <a:r>
              <a:rPr lang="en-US" sz="2400" dirty="0" smtClean="0"/>
              <a:t>) delivery.</a:t>
            </a:r>
            <a:r>
              <a:rPr lang="en-US" dirty="0" smtClean="0"/>
              <a:t/>
            </a:r>
            <a:br>
              <a:rPr lang="en-US" dirty="0" smtClean="0"/>
            </a:br>
            <a:endParaRPr lang="en-US" sz="1200" dirty="0" smtClean="0"/>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Short production lead times</a:t>
            </a:r>
            <a:endParaRPr lang="en-US" sz="1200" dirty="0">
              <a:solidFill>
                <a:schemeClr val="tx2">
                  <a:lumMod val="90000"/>
                </a:schemeClr>
              </a:solidFill>
            </a:endParaRPr>
          </a:p>
        </p:txBody>
      </p:sp>
      <p:pic>
        <p:nvPicPr>
          <p:cNvPr id="47107" name="Picture 4" descr="ExtrusionPlant from Designing2theLimitsPP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32187" y="1066800"/>
            <a:ext cx="51546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8513" y="3356429"/>
            <a:ext cx="2808287" cy="415925"/>
          </a:xfrm>
          <a:prstGeom prst="rect">
            <a:avLst/>
          </a:prstGeom>
          <a:noFill/>
        </p:spPr>
        <p:txBody>
          <a:bodyPr wrap="none">
            <a:spAutoFit/>
          </a:bodyPr>
          <a:lstStyle/>
          <a:p>
            <a:pPr>
              <a:defRPr/>
            </a:pPr>
            <a:r>
              <a:rPr lang="en-US" sz="1050" dirty="0">
                <a:solidFill>
                  <a:schemeClr val="accent2">
                    <a:lumMod val="60000"/>
                    <a:lumOff val="40000"/>
                  </a:schemeClr>
                </a:solidFill>
              </a:rPr>
              <a:t>Courtesy of Werner Extruded Solutions LLC</a:t>
            </a:r>
          </a:p>
          <a:p>
            <a:pPr>
              <a:defRPr/>
            </a:pPr>
            <a:endParaRPr lang="en-US" sz="105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Effect transition="in" filter="fade">
                                      <p:cBhvr>
                                        <p:cTn id="11" dur="2000"/>
                                        <p:tgtEl>
                                          <p:spTgt spid="3">
                                            <p:txEl>
                                              <p:pRg st="8" end="8"/>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7107"/>
                                        </p:tgtEl>
                                        <p:attrNameLst>
                                          <p:attrName>style.visibility</p:attrName>
                                        </p:attrNameLst>
                                      </p:cBhvr>
                                      <p:to>
                                        <p:strVal val="visible"/>
                                      </p:to>
                                    </p:set>
                                    <p:animEffect transition="in" filter="fade">
                                      <p:cBhvr>
                                        <p:cTn id="14" dur="2000"/>
                                        <p:tgtEl>
                                          <p:spTgt spid="47107"/>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2000"/>
                                        <p:tgtEl>
                                          <p:spTgt spid="3">
                                            <p:txEl>
                                              <p:pRg st="9" end="9"/>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2000"/>
                                        <p:tgtEl>
                                          <p:spTgt spid="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2000"/>
                                        <p:tgtEl>
                                          <p:spTgt spid="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2000"/>
                                        <p:tgtEl>
                                          <p:spTgt spid="3">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858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524000"/>
            <a:ext cx="8534400" cy="5029200"/>
          </a:xfrm>
        </p:spPr>
        <p:txBody>
          <a:bodyPr>
            <a:normAutofit/>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Cost-effective</a:t>
            </a:r>
          </a:p>
          <a:p>
            <a:pPr marL="722376" lvl="1" indent="-274320" eaLnBrk="1" fontAlgn="auto" hangingPunct="1">
              <a:spcAft>
                <a:spcPts val="0"/>
              </a:spcAft>
              <a:buFont typeface="Wingdings 2"/>
              <a:buChar char=""/>
              <a:defRPr/>
            </a:pPr>
            <a:r>
              <a:rPr lang="en-US" sz="2400" dirty="0" smtClean="0"/>
              <a:t>The boundless diversity of shapes permitted by the extrusion process cuts down or eliminates many machining—as well as joining—operations.  Also, the tools required for aluminum extruding, such as dies and related items, are relatively inexpensive.</a:t>
            </a:r>
          </a:p>
          <a:p>
            <a:pPr marL="419163" indent="-274320" eaLnBrk="1" fontAlgn="auto" hangingPunct="1">
              <a:spcAft>
                <a:spcPts val="0"/>
              </a:spcAft>
              <a:buFont typeface="Wingdings 2"/>
              <a:buChar char=""/>
              <a:defRPr/>
            </a:pPr>
            <a:r>
              <a:rPr lang="en-US" sz="1200" dirty="0" smtClean="0">
                <a:solidFill>
                  <a:schemeClr val="tx2">
                    <a:lumMod val="90000"/>
                  </a:schemeClr>
                </a:solidFill>
              </a:rPr>
              <a:t>Short production lead times</a:t>
            </a:r>
          </a:p>
          <a:p>
            <a:pPr marL="722376" lvl="1" indent="-274320" eaLnBrk="1" fontAlgn="auto" hangingPunct="1">
              <a:spcAft>
                <a:spcPts val="0"/>
              </a:spcAft>
              <a:buFont typeface="Wingdings 2"/>
              <a:buChar char=""/>
              <a:defRPr/>
            </a:pPr>
            <a:endParaRPr lang="en-US" sz="800" dirty="0">
              <a:solidFill>
                <a:srgbClr val="FFFF99"/>
              </a:solidFill>
            </a:endParaRPr>
          </a:p>
        </p:txBody>
      </p:sp>
      <p:pic>
        <p:nvPicPr>
          <p:cNvPr id="48133" name="Picture 5" descr="cup extrus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1000" y="1295400"/>
            <a:ext cx="43957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Effect transition="in" filter="fade">
                                      <p:cBhvr>
                                        <p:cTn id="11" dur="2000"/>
                                        <p:tgtEl>
                                          <p:spTgt spid="3">
                                            <p:txEl>
                                              <p:pRg st="9" end="9"/>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8133"/>
                                        </p:tgtEl>
                                        <p:attrNameLst>
                                          <p:attrName>style.visibility</p:attrName>
                                        </p:attrNameLst>
                                      </p:cBhvr>
                                      <p:to>
                                        <p:strVal val="visible"/>
                                      </p:to>
                                    </p:set>
                                    <p:animEffect transition="in" filter="fade">
                                      <p:cBhvr>
                                        <p:cTn id="14" dur="2000"/>
                                        <p:tgtEl>
                                          <p:spTgt spid="48133"/>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2000"/>
                                        <p:tgtEl>
                                          <p:spTgt spid="3">
                                            <p:txEl>
                                              <p:pRg st="10" end="10"/>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2000"/>
                                        <p:tgtEl>
                                          <p:spTgt spid="3">
                                            <p:txEl>
                                              <p:pRg st="11" end="11"/>
                                            </p:txEl>
                                          </p:spTgt>
                                        </p:tgtEl>
                                      </p:cBhvr>
                                    </p:animEffect>
                                  </p:childTnLst>
                                </p:cTn>
                              </p:par>
                            </p:childTnLst>
                          </p:cTn>
                        </p:par>
                        <p:par>
                          <p:cTn id="23" fill="hold" nodeType="afterGroup">
                            <p:stCondLst>
                              <p:cond delay="8000"/>
                            </p:stCondLst>
                            <p:childTnLst>
                              <p:par>
                                <p:cTn id="24" presetID="10" presetClass="entr" presetSubtype="0" fill="hold"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2000"/>
                                        <p:tgtEl>
                                          <p:spTgt spid="3">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2000"/>
                                        <p:tgtEl>
                                          <p:spTgt spid="3">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20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2000"/>
                                        <p:tgtEl>
                                          <p:spTgt spid="3">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2000"/>
                                        <p:tgtEl>
                                          <p:spTgt spid="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0"/>
            <a:ext cx="8839200" cy="717550"/>
          </a:xfrm>
        </p:spPr>
        <p:txBody>
          <a:bodyPr>
            <a:noAutofit/>
          </a:bodyPr>
          <a:lstStyle/>
          <a:p>
            <a:pPr eaLnBrk="1" fontAlgn="auto" hangingPunct="1">
              <a:spcAft>
                <a:spcPts val="0"/>
              </a:spcAft>
              <a:defRPr/>
            </a:pPr>
            <a:r>
              <a:rPr lang="en-US" sz="4000" b="1" dirty="0" smtClean="0">
                <a:solidFill>
                  <a:schemeClr val="tx2">
                    <a:lumMod val="75000"/>
                  </a:schemeClr>
                </a:solidFill>
                <a:effectLst/>
              </a:rPr>
              <a:t>Advantages of Aluminum Extrusions</a:t>
            </a:r>
            <a:endParaRPr lang="en-US" sz="4000" b="1" dirty="0">
              <a:solidFill>
                <a:schemeClr val="tx2">
                  <a:lumMod val="75000"/>
                </a:schemeClr>
              </a:solidFill>
              <a:effectLst/>
            </a:endParaRPr>
          </a:p>
        </p:txBody>
      </p:sp>
      <p:sp>
        <p:nvSpPr>
          <p:cNvPr id="80900" name="Content Placeholder 16"/>
          <p:cNvSpPr>
            <a:spLocks noGrp="1"/>
          </p:cNvSpPr>
          <p:nvPr>
            <p:ph sz="quarter" idx="4294967295"/>
          </p:nvPr>
        </p:nvSpPr>
        <p:spPr>
          <a:xfrm>
            <a:off x="4495800" y="762000"/>
            <a:ext cx="4343400" cy="3941763"/>
          </a:xfrm>
          <a:prstGeom prst="rect">
            <a:avLst/>
          </a:prstGeom>
        </p:spPr>
        <p:txBody>
          <a:bodyPr/>
          <a:lstStyle/>
          <a:p>
            <a:r>
              <a:rPr lang="en-US" sz="2000" u="sng" dirty="0" smtClean="0"/>
              <a:t>Ski-doo snowmobile circa 2005</a:t>
            </a:r>
          </a:p>
          <a:p>
            <a:pPr lvl="1"/>
            <a:r>
              <a:rPr lang="en-US" sz="1800" dirty="0" smtClean="0"/>
              <a:t>Extruded aluminum ski mount</a:t>
            </a:r>
          </a:p>
        </p:txBody>
      </p:sp>
      <p:pic>
        <p:nvPicPr>
          <p:cNvPr id="80901" name="Picture 6" descr="C:\Documents and Settings\Craig Werner\Desktop\Snowmobile photos for AEC Academic Outreach\IMG_0172.jpg"/>
          <p:cNvPicPr>
            <a:picLocks noChangeAspect="1" noChangeArrowheads="1"/>
          </p:cNvPicPr>
          <p:nvPr/>
        </p:nvPicPr>
        <p:blipFill>
          <a:blip r:embed="rId3" cstate="email">
            <a:lum bright="8000" contrast="18000"/>
            <a:extLst>
              <a:ext uri="{28A0092B-C50C-407E-A947-70E740481C1C}">
                <a14:useLocalDpi xmlns:a14="http://schemas.microsoft.com/office/drawing/2010/main" val="0"/>
              </a:ext>
            </a:extLst>
          </a:blip>
          <a:srcRect/>
          <a:stretch>
            <a:fillRect/>
          </a:stretch>
        </p:blipFill>
        <p:spPr bwMode="auto">
          <a:xfrm>
            <a:off x="4572000" y="35052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9" descr="C:\Documents and Settings\Craig Werner\Desktop\Snowmobile photos for AEC Academic Outreach\IMG_0169.jpg"/>
          <p:cNvPicPr>
            <a:picLocks noChangeAspect="1" noChangeArrowheads="1"/>
          </p:cNvPicPr>
          <p:nvPr/>
        </p:nvPicPr>
        <p:blipFill>
          <a:blip r:embed="rId4" cstate="email">
            <a:lum bright="12000" contrast="10000"/>
            <a:extLst>
              <a:ext uri="{28A0092B-C50C-407E-A947-70E740481C1C}">
                <a14:useLocalDpi xmlns:a14="http://schemas.microsoft.com/office/drawing/2010/main" val="0"/>
              </a:ext>
            </a:extLst>
          </a:blip>
          <a:srcRect/>
          <a:stretch>
            <a:fillRect/>
          </a:stretch>
        </p:blipFill>
        <p:spPr bwMode="auto">
          <a:xfrm>
            <a:off x="76200" y="35052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895600" y="6472238"/>
            <a:ext cx="3194050" cy="461962"/>
          </a:xfrm>
          <a:prstGeom prst="rect">
            <a:avLst/>
          </a:prstGeom>
          <a:noFill/>
        </p:spPr>
        <p:txBody>
          <a:bodyPr>
            <a:spAutoFit/>
          </a:bodyPr>
          <a:lstStyle/>
          <a:p>
            <a:pPr>
              <a:defRPr/>
            </a:pPr>
            <a:r>
              <a:rPr lang="en-US" sz="1200" dirty="0">
                <a:solidFill>
                  <a:schemeClr val="tx1">
                    <a:lumMod val="50000"/>
                    <a:lumOff val="50000"/>
                  </a:schemeClr>
                </a:solidFill>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pic>
        <p:nvPicPr>
          <p:cNvPr id="80905" name="Picture 5" descr="C:\Documents and Settings\Craig Werner\Desktop\Snowmobile photos for AEC Academic Outreach\IMG_0171.jpg"/>
          <p:cNvPicPr>
            <a:picLocks noChangeAspect="1" noChangeArrowheads="1"/>
          </p:cNvPicPr>
          <p:nvPr/>
        </p:nvPicPr>
        <p:blipFill>
          <a:blip r:embed="rId5" cstate="email">
            <a:lum bright="10000" contrast="4000"/>
            <a:extLst>
              <a:ext uri="{28A0092B-C50C-407E-A947-70E740481C1C}">
                <a14:useLocalDpi xmlns:a14="http://schemas.microsoft.com/office/drawing/2010/main" val="0"/>
              </a:ext>
            </a:extLst>
          </a:blip>
          <a:srcRect/>
          <a:stretch>
            <a:fillRect/>
          </a:stretch>
        </p:blipFill>
        <p:spPr bwMode="auto">
          <a:xfrm>
            <a:off x="4648200" y="1828800"/>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8" descr="C:\Documents and Settings\Craig Werner\Desktop\Snowmobile photos for AEC Academic Outreach\IMG_0170.jpg"/>
          <p:cNvPicPr>
            <a:picLocks noChangeAspect="1" noChangeArrowheads="1"/>
          </p:cNvPicPr>
          <p:nvPr/>
        </p:nvPicPr>
        <p:blipFill>
          <a:blip r:embed="rId6" cstate="email">
            <a:lum bright="12000" contrast="8000"/>
            <a:extLst>
              <a:ext uri="{28A0092B-C50C-407E-A947-70E740481C1C}">
                <a14:useLocalDpi xmlns:a14="http://schemas.microsoft.com/office/drawing/2010/main" val="0"/>
              </a:ext>
            </a:extLst>
          </a:blip>
          <a:srcRect/>
          <a:stretch>
            <a:fillRect/>
          </a:stretch>
        </p:blipFill>
        <p:spPr bwMode="auto">
          <a:xfrm>
            <a:off x="381000" y="18542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Content Placeholder 14"/>
          <p:cNvSpPr>
            <a:spLocks noGrp="1"/>
          </p:cNvSpPr>
          <p:nvPr>
            <p:ph sz="quarter" idx="4294967295"/>
          </p:nvPr>
        </p:nvSpPr>
        <p:spPr>
          <a:xfrm>
            <a:off x="76200" y="838200"/>
            <a:ext cx="4191000" cy="3941763"/>
          </a:xfrm>
          <a:prstGeom prst="rect">
            <a:avLst/>
          </a:prstGeom>
        </p:spPr>
        <p:txBody>
          <a:bodyPr/>
          <a:lstStyle/>
          <a:p>
            <a:r>
              <a:rPr lang="en-US" sz="2000" u="sng" dirty="0" smtClean="0"/>
              <a:t>Ski-doo snowmobile circa 2001</a:t>
            </a:r>
          </a:p>
          <a:p>
            <a:pPr lvl="1"/>
            <a:r>
              <a:rPr lang="en-US" sz="1800" dirty="0" smtClean="0"/>
              <a:t>Fabricated, welded ski </a:t>
            </a:r>
            <a:r>
              <a:rPr lang="en-US" sz="1800" dirty="0" smtClean="0">
                <a:solidFill>
                  <a:schemeClr val="bg1">
                    <a:lumMod val="95000"/>
                  </a:schemeClr>
                </a:solidFill>
              </a:rPr>
              <a:t>mount</a:t>
            </a:r>
            <a:endParaRPr lang="en-US" dirty="0" smtClean="0">
              <a:solidFill>
                <a:schemeClr val="bg1">
                  <a:lumMod val="95000"/>
                </a:schemeClr>
              </a:solidFill>
            </a:endParaRPr>
          </a:p>
        </p:txBody>
      </p:sp>
    </p:spTree>
    <p:extLst>
      <p:ext uri="{BB962C8B-B14F-4D97-AF65-F5344CB8AC3E}">
        <p14:creationId xmlns:p14="http://schemas.microsoft.com/office/powerpoint/2010/main" val="4183300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838200"/>
          </a:xfrm>
        </p:spPr>
        <p:txBody>
          <a:bodyPr>
            <a:norm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600200"/>
            <a:ext cx="8534400" cy="4953000"/>
          </a:xfrm>
        </p:spPr>
        <p:txBody>
          <a:bodyPr>
            <a:normAutofit/>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r>
              <a:rPr lang="en-US" sz="1200" dirty="0" smtClean="0">
                <a:solidFill>
                  <a:srgbClr val="FFFF99"/>
                </a:solidFill>
              </a:rPr>
              <a:t/>
            </a:r>
            <a:br>
              <a:rPr lang="en-US" sz="1200" dirty="0" smtClean="0">
                <a:solidFill>
                  <a:srgbClr val="FFFF99"/>
                </a:solidFill>
              </a:rPr>
            </a:br>
            <a:endParaRPr lang="en-US" sz="1200" dirty="0" smtClean="0">
              <a:solidFill>
                <a:srgbClr val="FFFF99"/>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Cost-effective</a:t>
            </a:r>
          </a:p>
          <a:p>
            <a:pPr marL="722376" lvl="1" indent="-274320" eaLnBrk="1" fontAlgn="auto" hangingPunct="1">
              <a:spcAft>
                <a:spcPts val="0"/>
              </a:spcAft>
              <a:buFont typeface="Wingdings 2"/>
              <a:buChar char=""/>
              <a:defRPr/>
            </a:pPr>
            <a:r>
              <a:rPr lang="en-US" sz="2400" dirty="0" smtClean="0"/>
              <a:t>The boundless diversity of shapes permitted by the extrusion process cuts down or eliminates many machining as well as joining operations.  Also, the tools required for aluminum extruding, such as dies and related items are relatively inexpensive.</a:t>
            </a:r>
          </a:p>
          <a:p>
            <a:pPr marL="419163" indent="-274320" eaLnBrk="1" fontAlgn="auto" hangingPunct="1">
              <a:spcAft>
                <a:spcPts val="0"/>
              </a:spcAft>
              <a:buFont typeface="Wingdings 2"/>
              <a:buChar char=""/>
              <a:defRPr/>
            </a:pPr>
            <a:r>
              <a:rPr lang="en-US" sz="1200" dirty="0" smtClean="0">
                <a:solidFill>
                  <a:schemeClr val="tx2">
                    <a:lumMod val="90000"/>
                  </a:schemeClr>
                </a:solidFill>
              </a:rPr>
              <a:t>Short production lead times</a:t>
            </a:r>
          </a:p>
          <a:p>
            <a:pPr marL="722376" lvl="1" indent="-274320" eaLnBrk="1" fontAlgn="auto" hangingPunct="1">
              <a:spcAft>
                <a:spcPts val="0"/>
              </a:spcAft>
              <a:buFont typeface="Wingdings 2"/>
              <a:buChar char=""/>
              <a:defRPr/>
            </a:pPr>
            <a:endParaRPr lang="en-US" sz="800" dirty="0">
              <a:solidFill>
                <a:srgbClr val="FFFF99"/>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2967822"/>
              </p:ext>
            </p:extLst>
          </p:nvPr>
        </p:nvGraphicFramePr>
        <p:xfrm>
          <a:off x="3810000" y="1143000"/>
          <a:ext cx="4267200" cy="3134646"/>
        </p:xfrm>
        <a:graphic>
          <a:graphicData uri="http://schemas.openxmlformats.org/drawingml/2006/table">
            <a:tbl>
              <a:tblPr firstRow="1" bandRow="1">
                <a:tableStyleId>{21E4AEA4-8DFA-4A89-87EB-49C32662AFE0}</a:tableStyleId>
              </a:tblPr>
              <a:tblGrid>
                <a:gridCol w="2438400"/>
                <a:gridCol w="1828800"/>
              </a:tblGrid>
              <a:tr h="640151">
                <a:tc>
                  <a:txBody>
                    <a:bodyPr/>
                    <a:lstStyle/>
                    <a:p>
                      <a:endParaRPr lang="en-US" sz="1800" dirty="0" smtClean="0"/>
                    </a:p>
                    <a:p>
                      <a:r>
                        <a:rPr lang="en-US" sz="1800" dirty="0" smtClean="0"/>
                        <a:t>Process</a:t>
                      </a:r>
                      <a:endParaRPr lang="en-US" sz="1800" dirty="0"/>
                    </a:p>
                  </a:txBody>
                  <a:tcPr marT="45725" marB="45725"/>
                </a:tc>
                <a:tc>
                  <a:txBody>
                    <a:bodyPr/>
                    <a:lstStyle/>
                    <a:p>
                      <a:pPr algn="ctr"/>
                      <a:r>
                        <a:rPr lang="en-US" sz="1800" dirty="0" smtClean="0"/>
                        <a:t>Typical Tooling </a:t>
                      </a:r>
                      <a:br>
                        <a:rPr lang="en-US" sz="1800" dirty="0" smtClean="0"/>
                      </a:br>
                      <a:r>
                        <a:rPr lang="en-US" sz="1800" dirty="0" smtClean="0"/>
                        <a:t>Cost ($)</a:t>
                      </a:r>
                      <a:endParaRPr lang="en-US" sz="1800" dirty="0"/>
                    </a:p>
                  </a:txBody>
                  <a:tcPr marT="45725" marB="45725"/>
                </a:tc>
              </a:tr>
              <a:tr h="370881">
                <a:tc>
                  <a:txBody>
                    <a:bodyPr/>
                    <a:lstStyle/>
                    <a:p>
                      <a:r>
                        <a:rPr lang="en-US" sz="1800" dirty="0" smtClean="0"/>
                        <a:t>Vinyl Extrusion</a:t>
                      </a:r>
                      <a:endParaRPr lang="en-US" sz="1800" dirty="0"/>
                    </a:p>
                  </a:txBody>
                  <a:tcPr marT="45725" marB="45725"/>
                </a:tc>
                <a:tc>
                  <a:txBody>
                    <a:bodyPr/>
                    <a:lstStyle/>
                    <a:p>
                      <a:pPr algn="ctr"/>
                      <a:r>
                        <a:rPr lang="en-US" sz="1800" dirty="0" smtClean="0"/>
                        <a:t>$1,500</a:t>
                      </a:r>
                      <a:r>
                        <a:rPr lang="en-US" sz="1800" baseline="0" dirty="0" smtClean="0"/>
                        <a:t> and up</a:t>
                      </a:r>
                    </a:p>
                  </a:txBody>
                  <a:tcPr marT="45725" marB="45725"/>
                </a:tc>
              </a:tr>
              <a:tr h="370881">
                <a:tc>
                  <a:txBody>
                    <a:bodyPr/>
                    <a:lstStyle/>
                    <a:p>
                      <a:r>
                        <a:rPr lang="en-US" sz="1800" dirty="0" smtClean="0"/>
                        <a:t>Injection Molding</a:t>
                      </a:r>
                      <a:endParaRPr lang="en-US" sz="1800" dirty="0"/>
                    </a:p>
                  </a:txBody>
                  <a:tcPr marT="45725" marB="45725"/>
                </a:tc>
                <a:tc>
                  <a:txBody>
                    <a:bodyPr/>
                    <a:lstStyle/>
                    <a:p>
                      <a:pPr algn="ctr"/>
                      <a:r>
                        <a:rPr lang="en-US" sz="1800" dirty="0" smtClean="0"/>
                        <a:t>$25,000 and up</a:t>
                      </a:r>
                      <a:endParaRPr lang="en-US" sz="1800" dirty="0"/>
                    </a:p>
                  </a:txBody>
                  <a:tcPr marT="45725" marB="45725"/>
                </a:tc>
              </a:tr>
              <a:tr h="370881">
                <a:tc>
                  <a:txBody>
                    <a:bodyPr/>
                    <a:lstStyle/>
                    <a:p>
                      <a:r>
                        <a:rPr lang="en-US" sz="1800" dirty="0" smtClean="0"/>
                        <a:t>Die</a:t>
                      </a:r>
                      <a:r>
                        <a:rPr lang="en-US" sz="1800" baseline="0" dirty="0" smtClean="0"/>
                        <a:t> Castings</a:t>
                      </a:r>
                      <a:endParaRPr lang="en-US" sz="1800" dirty="0"/>
                    </a:p>
                  </a:txBody>
                  <a:tcPr marT="45725" marB="45725"/>
                </a:tc>
                <a:tc>
                  <a:txBody>
                    <a:bodyPr/>
                    <a:lstStyle/>
                    <a:p>
                      <a:pPr algn="ctr"/>
                      <a:r>
                        <a:rPr lang="en-US" sz="1800" dirty="0" smtClean="0"/>
                        <a:t>$25,000 and up</a:t>
                      </a:r>
                      <a:endParaRPr lang="en-US" sz="1800" dirty="0"/>
                    </a:p>
                  </a:txBody>
                  <a:tcPr marT="45725" marB="45725"/>
                </a:tc>
              </a:tr>
              <a:tr h="370881">
                <a:tc>
                  <a:txBody>
                    <a:bodyPr/>
                    <a:lstStyle/>
                    <a:p>
                      <a:r>
                        <a:rPr lang="en-US" sz="1800" dirty="0" smtClean="0"/>
                        <a:t>Roll Forming</a:t>
                      </a:r>
                      <a:endParaRPr lang="en-US" sz="1800" dirty="0"/>
                    </a:p>
                  </a:txBody>
                  <a:tcPr marT="45725" marB="45725"/>
                </a:tc>
                <a:tc>
                  <a:txBody>
                    <a:bodyPr/>
                    <a:lstStyle/>
                    <a:p>
                      <a:pPr algn="ctr"/>
                      <a:r>
                        <a:rPr lang="en-US" sz="1800" dirty="0" smtClean="0"/>
                        <a:t>$30,000 and up</a:t>
                      </a:r>
                      <a:endParaRPr lang="en-US" sz="1800" dirty="0"/>
                    </a:p>
                  </a:txBody>
                  <a:tcPr marT="45725" marB="45725"/>
                </a:tc>
              </a:tr>
              <a:tr h="370881">
                <a:tc>
                  <a:txBody>
                    <a:bodyPr/>
                    <a:lstStyle/>
                    <a:p>
                      <a:r>
                        <a:rPr lang="en-US" sz="1800" dirty="0" smtClean="0"/>
                        <a:t>Stampings</a:t>
                      </a:r>
                      <a:endParaRPr lang="en-US" sz="1800" dirty="0"/>
                    </a:p>
                  </a:txBody>
                  <a:tcPr marT="45725" marB="45725"/>
                </a:tc>
                <a:tc>
                  <a:txBody>
                    <a:bodyPr/>
                    <a:lstStyle/>
                    <a:p>
                      <a:pPr algn="ctr"/>
                      <a:r>
                        <a:rPr lang="en-US" sz="1800" dirty="0" smtClean="0"/>
                        <a:t>$5,000 and up</a:t>
                      </a:r>
                    </a:p>
                  </a:txBody>
                  <a:tcPr marT="45725" marB="45725"/>
                </a:tc>
              </a:tr>
              <a:tr h="370881">
                <a:tc>
                  <a:txBody>
                    <a:bodyPr/>
                    <a:lstStyle/>
                    <a:p>
                      <a:r>
                        <a:rPr lang="en-US" sz="1800" dirty="0" smtClean="0"/>
                        <a:t>Aluminum Extrusions</a:t>
                      </a:r>
                      <a:endParaRPr lang="en-US" sz="1800" dirty="0"/>
                    </a:p>
                  </a:txBody>
                  <a:tcPr marT="45725" marB="45725"/>
                </a:tc>
                <a:tc>
                  <a:txBody>
                    <a:bodyPr/>
                    <a:lstStyle/>
                    <a:p>
                      <a:pPr algn="ctr"/>
                      <a:r>
                        <a:rPr lang="en-US" sz="1800" dirty="0" smtClean="0"/>
                        <a:t>$500 to $5,000</a:t>
                      </a:r>
                      <a:endParaRPr lang="en-US" sz="1800" dirty="0"/>
                    </a:p>
                  </a:txBody>
                  <a:tcPr marT="45725" marB="45725"/>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Effect transition="in" filter="fade">
                                      <p:cBhvr>
                                        <p:cTn id="11" dur="2000"/>
                                        <p:tgtEl>
                                          <p:spTgt spid="3">
                                            <p:txEl>
                                              <p:pRg st="9" end="9"/>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Effect transition="in" filter="fade">
                                      <p:cBhvr>
                                        <p:cTn id="15" dur="2000"/>
                                        <p:tgtEl>
                                          <p:spTgt spid="3">
                                            <p:txEl>
                                              <p:pRg st="10" end="10"/>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2000"/>
                                        <p:tgtEl>
                                          <p:spTgt spid="3">
                                            <p:txEl>
                                              <p:pRg st="11" end="11"/>
                                            </p:txEl>
                                          </p:spTgt>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2000"/>
                                        <p:tgtEl>
                                          <p:spTgt spid="3">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2000"/>
                                        <p:tgtEl>
                                          <p:spTgt spid="3">
                                            <p:txEl>
                                              <p:pRg st="7" end="7"/>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685800"/>
          </a:xfrm>
        </p:spPr>
        <p:txBody>
          <a:bodyPr>
            <a:noAutofit/>
          </a:bodyPr>
          <a:lstStyle/>
          <a:p>
            <a:pPr eaLnBrk="1" fontAlgn="auto" hangingPunct="1">
              <a:spcAft>
                <a:spcPts val="0"/>
              </a:spcAft>
              <a:defRPr/>
            </a:pPr>
            <a:r>
              <a:rPr lang="en-US" sz="4000" dirty="0" smtClean="0">
                <a:solidFill>
                  <a:schemeClr val="tx2">
                    <a:lumMod val="75000"/>
                  </a:schemeClr>
                </a:solidFill>
                <a:effectLst>
                  <a:outerShdw blurRad="38100" dist="38100" dir="2700000" algn="tl">
                    <a:srgbClr val="000000">
                      <a:alpha val="43137"/>
                    </a:srgbClr>
                  </a:outerShdw>
                </a:effectLst>
              </a:rPr>
              <a:t>Advantages of Aluminum Extrusions</a:t>
            </a:r>
            <a:endParaRPr lang="en-US" sz="40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905000"/>
            <a:ext cx="8534400" cy="4953000"/>
          </a:xfrm>
        </p:spPr>
        <p:txBody>
          <a:bodyPr>
            <a:normAutofit/>
          </a:bodyPr>
          <a:lstStyle/>
          <a:p>
            <a:pPr marL="420624" indent="-384048" eaLnBrk="1" fontAlgn="auto" hangingPunct="1">
              <a:spcAft>
                <a:spcPts val="0"/>
              </a:spcAft>
              <a:buFont typeface="Wingdings 2"/>
              <a:buChar char=""/>
              <a:defRPr/>
            </a:pPr>
            <a:r>
              <a:rPr lang="en-US" sz="1200" dirty="0" smtClean="0">
                <a:solidFill>
                  <a:schemeClr val="tx2">
                    <a:lumMod val="90000"/>
                  </a:schemeClr>
                </a:solidFill>
              </a:rPr>
              <a:t>Attractive</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a wide range of finishes</a:t>
            </a:r>
          </a:p>
          <a:p>
            <a:pPr marL="420624" indent="-384048" eaLnBrk="1" fontAlgn="auto" hangingPunct="1">
              <a:spcAft>
                <a:spcPts val="0"/>
              </a:spcAft>
              <a:buFont typeface="Wingdings 2"/>
              <a:buChar char=""/>
              <a:defRPr/>
            </a:pPr>
            <a:r>
              <a:rPr lang="en-US" sz="1200" dirty="0" smtClean="0">
                <a:solidFill>
                  <a:schemeClr val="tx2">
                    <a:lumMod val="90000"/>
                  </a:schemeClr>
                </a:solidFill>
              </a:rPr>
              <a:t>Virtually seamless</a:t>
            </a:r>
          </a:p>
          <a:p>
            <a:pPr marL="420624" indent="-384048" eaLnBrk="1" fontAlgn="auto" hangingPunct="1">
              <a:spcAft>
                <a:spcPts val="0"/>
              </a:spcAft>
              <a:buFont typeface="Wingdings 2"/>
              <a:buChar char=""/>
              <a:defRPr/>
            </a:pPr>
            <a:r>
              <a:rPr lang="en-US" sz="1200" dirty="0" smtClean="0">
                <a:solidFill>
                  <a:schemeClr val="tx2">
                    <a:lumMod val="90000"/>
                  </a:schemeClr>
                </a:solidFill>
              </a:rPr>
              <a:t>Easy to fabricate</a:t>
            </a:r>
          </a:p>
          <a:p>
            <a:pPr marL="420624" indent="-384048" eaLnBrk="1" fontAlgn="auto" hangingPunct="1">
              <a:spcAft>
                <a:spcPts val="0"/>
              </a:spcAft>
              <a:buFont typeface="Wingdings 2"/>
              <a:buChar char=""/>
              <a:defRPr/>
            </a:pPr>
            <a:r>
              <a:rPr lang="en-US" sz="1200" dirty="0" smtClean="0">
                <a:solidFill>
                  <a:schemeClr val="tx2">
                    <a:lumMod val="90000"/>
                  </a:schemeClr>
                </a:solidFill>
              </a:rPr>
              <a:t>Joinable by various methods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easy-assembly designs</a:t>
            </a:r>
          </a:p>
          <a:p>
            <a:pPr marL="420624" indent="-384048" eaLnBrk="1" fontAlgn="auto" hangingPunct="1">
              <a:spcAft>
                <a:spcPts val="0"/>
              </a:spcAft>
              <a:buFont typeface="Wingdings 2"/>
              <a:buChar char=""/>
              <a:defRPr/>
            </a:pPr>
            <a:r>
              <a:rPr lang="en-US" sz="1200" dirty="0" smtClean="0">
                <a:solidFill>
                  <a:schemeClr val="tx2">
                    <a:lumMod val="90000"/>
                  </a:schemeClr>
                </a:solidFill>
              </a:rPr>
              <a:t>Suitable for complex, integral shapes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to close tolerances</a:t>
            </a:r>
          </a:p>
          <a:p>
            <a:pPr marL="420624" indent="-384048" eaLnBrk="1" fontAlgn="auto" hangingPunct="1">
              <a:spcAft>
                <a:spcPts val="0"/>
              </a:spcAft>
              <a:buFont typeface="Wingdings 2"/>
              <a:buChar char=""/>
              <a:defRPr/>
            </a:pPr>
            <a:r>
              <a:rPr lang="en-US" sz="1200" dirty="0" smtClean="0">
                <a:solidFill>
                  <a:schemeClr val="tx2">
                    <a:lumMod val="90000"/>
                  </a:schemeClr>
                </a:solidFill>
              </a:rPr>
              <a:t>Produced with uniform quality</a:t>
            </a:r>
            <a:endParaRPr lang="en-US" sz="1200" dirty="0" smtClean="0">
              <a:solidFill>
                <a:srgbClr val="FFFF99"/>
              </a:solidFill>
            </a:endParaRPr>
          </a:p>
          <a:p>
            <a:pPr marL="420624" indent="-384048" eaLnBrk="1" fontAlgn="auto" hangingPunct="1">
              <a:spcAft>
                <a:spcPts val="0"/>
              </a:spcAft>
              <a:buFont typeface="Wingdings 2"/>
              <a:buChar char=""/>
              <a:defRPr/>
            </a:pPr>
            <a:r>
              <a:rPr lang="en-US" sz="1200" dirty="0" smtClean="0">
                <a:solidFill>
                  <a:schemeClr val="tx2">
                    <a:lumMod val="90000"/>
                  </a:schemeClr>
                </a:solidFill>
              </a:rPr>
              <a:t>Cost-effective</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r>
              <a:rPr lang="en-US" sz="1200" dirty="0" smtClean="0">
                <a:solidFill>
                  <a:schemeClr val="tx2">
                    <a:lumMod val="90000"/>
                  </a:schemeClr>
                </a:solidFill>
              </a:rPr>
              <a:t/>
            </a:r>
            <a:br>
              <a:rPr lang="en-US" sz="1200" dirty="0" smtClean="0">
                <a:solidFill>
                  <a:schemeClr val="tx2">
                    <a:lumMod val="90000"/>
                  </a:schemeClr>
                </a:solidFill>
              </a:rPr>
            </a:br>
            <a:endParaRPr lang="en-US" sz="1200" dirty="0" smtClean="0">
              <a:solidFill>
                <a:schemeClr val="tx2">
                  <a:lumMod val="90000"/>
                </a:schemeClr>
              </a:solidFill>
            </a:endParaRPr>
          </a:p>
          <a:p>
            <a:pPr marL="420624" indent="-384048" eaLnBrk="1" fontAlgn="auto" hangingPunct="1">
              <a:spcAft>
                <a:spcPts val="0"/>
              </a:spcAft>
              <a:buFont typeface="Wingdings 2"/>
              <a:buChar char=""/>
              <a:defRPr/>
            </a:pPr>
            <a:r>
              <a:rPr lang="en-US" sz="2800" dirty="0" smtClean="0">
                <a:solidFill>
                  <a:schemeClr val="tx2">
                    <a:lumMod val="75000"/>
                  </a:schemeClr>
                </a:solidFill>
              </a:rPr>
              <a:t>Short production lead times</a:t>
            </a:r>
          </a:p>
        </p:txBody>
      </p:sp>
      <p:graphicFrame>
        <p:nvGraphicFramePr>
          <p:cNvPr id="4" name="Chart 3"/>
          <p:cNvGraphicFramePr>
            <a:graphicFrameLocks/>
          </p:cNvGraphicFramePr>
          <p:nvPr/>
        </p:nvGraphicFramePr>
        <p:xfrm>
          <a:off x="3098800" y="1803400"/>
          <a:ext cx="5994400" cy="401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Effect transition="in" filter="fade">
                                      <p:cBhvr>
                                        <p:cTn id="11" dur="2000"/>
                                        <p:tgtEl>
                                          <p:spTgt spid="3">
                                            <p:txEl>
                                              <p:pRg st="9" end="9"/>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Effect transition="in" filter="fade">
                                      <p:cBhvr>
                                        <p:cTn id="15" dur="2000"/>
                                        <p:tgtEl>
                                          <p:spTgt spid="3">
                                            <p:txEl>
                                              <p:pRg st="10" end="10"/>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20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352800"/>
            <a:ext cx="74104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57800" y="1066800"/>
            <a:ext cx="3810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8600" y="1049338"/>
            <a:ext cx="43053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p:cNvSpPr txBox="1">
            <a:spLocks noChangeArrowheads="1"/>
          </p:cNvSpPr>
          <p:nvPr/>
        </p:nvSpPr>
        <p:spPr bwMode="auto">
          <a:xfrm>
            <a:off x="7543800" y="4038600"/>
            <a:ext cx="1371600" cy="1200329"/>
          </a:xfrm>
          <a:prstGeom prst="rect">
            <a:avLst/>
          </a:prstGeom>
          <a:noFill/>
          <a:ln w="9525">
            <a:noFill/>
            <a:miter lim="800000"/>
            <a:headEnd/>
            <a:tailEnd/>
          </a:ln>
        </p:spPr>
        <p:txBody>
          <a:bodyPr>
            <a:spAutoFit/>
          </a:bodyPr>
          <a:lstStyle/>
          <a:p>
            <a:r>
              <a:rPr lang="en-US" sz="1200" dirty="0" smtClean="0"/>
              <a:t>Photos By Gossamer Space Frames. Used </a:t>
            </a:r>
            <a:r>
              <a:rPr lang="en-US" sz="1200" dirty="0"/>
              <a:t>By Permission of </a:t>
            </a:r>
            <a:r>
              <a:rPr lang="en-US" sz="1200" dirty="0" err="1"/>
              <a:t>Acciona</a:t>
            </a:r>
            <a:r>
              <a:rPr lang="en-US" sz="1200" dirty="0"/>
              <a:t> Solar </a:t>
            </a:r>
            <a:r>
              <a:rPr lang="en-US" sz="1200" dirty="0" smtClean="0"/>
              <a:t>Power</a:t>
            </a:r>
            <a:endParaRPr lang="en-US" sz="1200" dirty="0"/>
          </a:p>
        </p:txBody>
      </p:sp>
      <p:sp>
        <p:nvSpPr>
          <p:cNvPr id="7" name="Rectangle 6"/>
          <p:cNvSpPr/>
          <p:nvPr/>
        </p:nvSpPr>
        <p:spPr>
          <a:xfrm>
            <a:off x="152400" y="0"/>
            <a:ext cx="9144000" cy="95410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dirty="0">
                <a:ln w="11430"/>
                <a:solidFill>
                  <a:schemeClr val="tx2">
                    <a:lumMod val="75000"/>
                  </a:schemeClr>
                </a:solidFill>
                <a:latin typeface="+mn-lt"/>
              </a:rPr>
              <a:t>Aluminum Extrusions are strong and efficient; creating long lasting structures, critical to our future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Documents and Settings\Craig Werner\Desktop\Screenhunter screen shots\ScreenHunter_21 Mar. 13 16.48.jpg"/>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2000" y="1600200"/>
            <a:ext cx="4488198" cy="5181600"/>
          </a:xfrm>
          <a:prstGeom prst="rect">
            <a:avLst/>
          </a:prstGeom>
          <a:noFill/>
        </p:spPr>
      </p:pic>
      <p:pic>
        <p:nvPicPr>
          <p:cNvPr id="13313" name="Picture 1" descr="C:\Documents and Settings\Craig Werner\Desktop\Screenhunter screen shots\ScreenHunter_21 Mar. 13 16.4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1524000"/>
            <a:ext cx="44878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382000" cy="1143000"/>
          </a:xfrm>
        </p:spPr>
        <p:txBody>
          <a:bodyPr>
            <a:noAutofit/>
          </a:bodyPr>
          <a:lstStyle/>
          <a:p>
            <a:pPr eaLnBrk="1" fontAlgn="auto" hangingPunct="1">
              <a:lnSpc>
                <a:spcPct val="100000"/>
              </a:lnSpc>
              <a:spcAft>
                <a:spcPts val="0"/>
              </a:spcAft>
              <a:defRPr/>
            </a:pPr>
            <a:r>
              <a:rPr lang="en-US" sz="3600" dirty="0" smtClean="0">
                <a:solidFill>
                  <a:schemeClr val="tx2">
                    <a:lumMod val="75000"/>
                  </a:schemeClr>
                </a:solidFill>
                <a:effectLst>
                  <a:outerShdw blurRad="38100" dist="38100" dir="2700000" algn="tl">
                    <a:srgbClr val="000000">
                      <a:alpha val="43137"/>
                    </a:srgbClr>
                  </a:outerShdw>
                </a:effectLst>
              </a:rPr>
              <a:t>Examples of Value Added Operations</a:t>
            </a:r>
            <a:br>
              <a:rPr lang="en-US" sz="3600" dirty="0" smtClean="0">
                <a:solidFill>
                  <a:schemeClr val="tx2">
                    <a:lumMod val="75000"/>
                  </a:schemeClr>
                </a:solidFill>
                <a:effectLst>
                  <a:outerShdw blurRad="38100" dist="38100" dir="2700000" algn="tl">
                    <a:srgbClr val="000000">
                      <a:alpha val="43137"/>
                    </a:srgbClr>
                  </a:outerShdw>
                </a:effectLst>
              </a:rPr>
            </a:br>
            <a:r>
              <a:rPr lang="en-US" sz="3600" dirty="0" smtClean="0">
                <a:solidFill>
                  <a:schemeClr val="tx2">
                    <a:lumMod val="75000"/>
                  </a:schemeClr>
                </a:solidFill>
                <a:effectLst>
                  <a:outerShdw blurRad="38100" dist="38100" dir="2700000" algn="tl">
                    <a:srgbClr val="000000">
                      <a:alpha val="43137"/>
                    </a:srgbClr>
                  </a:outerShdw>
                </a:effectLst>
              </a:rPr>
              <a:t>for aluminum extrusions:</a:t>
            </a:r>
            <a:endParaRPr lang="en-US" sz="36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676400"/>
            <a:ext cx="7467600" cy="4876800"/>
          </a:xfrm>
        </p:spPr>
        <p:txBody>
          <a:bodyPr>
            <a:normAutofit/>
          </a:bodyPr>
          <a:lstStyle/>
          <a:p>
            <a:pPr marL="420624" indent="-384048" eaLnBrk="1" fontAlgn="auto" hangingPunct="1">
              <a:spcAft>
                <a:spcPts val="0"/>
              </a:spcAft>
              <a:buFont typeface="Wingdings 2"/>
              <a:buChar char=""/>
              <a:defRPr/>
            </a:pPr>
            <a:r>
              <a:rPr lang="en-US" u="sng" dirty="0" smtClean="0">
                <a:solidFill>
                  <a:schemeClr val="tx2">
                    <a:lumMod val="75000"/>
                  </a:schemeClr>
                </a:solidFill>
              </a:rPr>
              <a:t>Finishing</a:t>
            </a:r>
          </a:p>
          <a:p>
            <a:pPr marL="722376" lvl="1" indent="-274320" eaLnBrk="1" fontAlgn="auto" hangingPunct="1">
              <a:spcAft>
                <a:spcPts val="0"/>
              </a:spcAft>
              <a:buFont typeface="Wingdings 2"/>
              <a:buChar char=""/>
              <a:defRPr/>
            </a:pPr>
            <a:r>
              <a:rPr lang="en-US" dirty="0" smtClean="0"/>
              <a:t>Painting (wet and powder)</a:t>
            </a:r>
          </a:p>
          <a:p>
            <a:pPr marL="722376" lvl="1" indent="-274320" eaLnBrk="1" fontAlgn="auto" hangingPunct="1">
              <a:spcAft>
                <a:spcPts val="0"/>
              </a:spcAft>
              <a:buFont typeface="Wingdings 2"/>
              <a:buChar char=""/>
              <a:defRPr/>
            </a:pPr>
            <a:r>
              <a:rPr lang="en-US" dirty="0" smtClean="0"/>
              <a:t>Polish, bright dip &amp; anodize</a:t>
            </a:r>
          </a:p>
          <a:p>
            <a:pPr marL="722376" lvl="1" indent="-274320" eaLnBrk="1" fontAlgn="auto" hangingPunct="1">
              <a:spcAft>
                <a:spcPts val="0"/>
              </a:spcAft>
              <a:buFont typeface="Wingdings 2"/>
              <a:buChar char=""/>
              <a:defRPr/>
            </a:pPr>
            <a:r>
              <a:rPr lang="en-US" dirty="0" smtClean="0"/>
              <a:t>Mechanical Finishes</a:t>
            </a:r>
          </a:p>
          <a:p>
            <a:pPr marL="722376" lvl="1" indent="-274320" eaLnBrk="1" fontAlgn="auto" hangingPunct="1">
              <a:spcAft>
                <a:spcPts val="0"/>
              </a:spcAft>
              <a:buFont typeface="Wingdings 2"/>
              <a:buChar char=""/>
              <a:defRPr/>
            </a:pPr>
            <a:r>
              <a:rPr lang="en-US" dirty="0" smtClean="0"/>
              <a:t>Silk screening</a:t>
            </a:r>
            <a:br>
              <a:rPr lang="en-US" dirty="0" smtClean="0"/>
            </a:br>
            <a:endParaRPr lang="en-US" dirty="0" smtClean="0"/>
          </a:p>
          <a:p>
            <a:pPr marL="420624" indent="-384048" eaLnBrk="1" fontAlgn="auto" hangingPunct="1">
              <a:spcAft>
                <a:spcPts val="0"/>
              </a:spcAft>
              <a:buFont typeface="Wingdings 2"/>
              <a:buChar char=""/>
              <a:defRPr/>
            </a:pPr>
            <a:r>
              <a:rPr lang="en-US" u="sng" dirty="0" smtClean="0">
                <a:solidFill>
                  <a:schemeClr val="tx2">
                    <a:lumMod val="75000"/>
                  </a:schemeClr>
                </a:solidFill>
              </a:rPr>
              <a:t>Fabrication</a:t>
            </a:r>
          </a:p>
          <a:p>
            <a:pPr marL="722376" lvl="1" indent="-274320" eaLnBrk="1" fontAlgn="auto" hangingPunct="1">
              <a:spcAft>
                <a:spcPts val="0"/>
              </a:spcAft>
              <a:buFont typeface="Wingdings 2"/>
              <a:buChar char=""/>
              <a:defRPr/>
            </a:pPr>
            <a:r>
              <a:rPr lang="en-US" dirty="0" smtClean="0"/>
              <a:t>Sawing</a:t>
            </a:r>
          </a:p>
          <a:p>
            <a:pPr marL="722376" lvl="1" indent="-274320" eaLnBrk="1" fontAlgn="auto" hangingPunct="1">
              <a:spcAft>
                <a:spcPts val="0"/>
              </a:spcAft>
              <a:buFont typeface="Wingdings 2"/>
              <a:buChar char=""/>
              <a:defRPr/>
            </a:pPr>
            <a:r>
              <a:rPr lang="en-US" dirty="0" smtClean="0"/>
              <a:t>Punching/piercing/drilling</a:t>
            </a:r>
          </a:p>
          <a:p>
            <a:pPr marL="722376" lvl="1" indent="-274320" eaLnBrk="1" fontAlgn="auto" hangingPunct="1">
              <a:spcAft>
                <a:spcPts val="0"/>
              </a:spcAft>
              <a:buFont typeface="Wingdings 2"/>
              <a:buChar char=""/>
              <a:defRPr/>
            </a:pPr>
            <a:r>
              <a:rPr lang="en-US" dirty="0" smtClean="0"/>
              <a:t>Machining</a:t>
            </a:r>
          </a:p>
          <a:p>
            <a:pPr marL="722376" lvl="1" indent="-274320" eaLnBrk="1" fontAlgn="auto" hangingPunct="1">
              <a:spcAft>
                <a:spcPts val="0"/>
              </a:spcAft>
              <a:buFont typeface="Wingdings 2"/>
              <a:buChar char=""/>
              <a:defRPr/>
            </a:pPr>
            <a:r>
              <a:rPr lang="en-US" dirty="0" smtClean="0"/>
              <a:t>Bending</a:t>
            </a:r>
          </a:p>
          <a:p>
            <a:pPr marL="722376" lvl="1" indent="-274320" eaLnBrk="1" fontAlgn="auto" hangingPunct="1">
              <a:spcAft>
                <a:spcPts val="0"/>
              </a:spcAft>
              <a:buFont typeface="Wingdings 2"/>
              <a:buChar char=""/>
              <a:defRPr/>
            </a:pPr>
            <a:r>
              <a:rPr lang="en-US" dirty="0" smtClean="0"/>
              <a:t>Welding</a:t>
            </a:r>
          </a:p>
          <a:p>
            <a:pPr marL="722376" lvl="1" indent="-274320" eaLnBrk="1" fontAlgn="auto" hangingPunct="1">
              <a:spcAft>
                <a:spcPts val="0"/>
              </a:spcAft>
              <a:buFont typeface="Wingdings 2"/>
              <a:buChar char=""/>
              <a:defRPr/>
            </a:pPr>
            <a:r>
              <a:rPr lang="en-US" dirty="0" smtClean="0"/>
              <a:t>Milling</a:t>
            </a:r>
          </a:p>
          <a:p>
            <a:pPr marL="722376" lvl="1" indent="-274320" eaLnBrk="1" fontAlgn="auto" hangingPunct="1">
              <a:spcAft>
                <a:spcPts val="0"/>
              </a:spcAft>
              <a:buFont typeface="Wingdings 2"/>
              <a:buChar char=""/>
              <a:defRPr/>
            </a:pPr>
            <a:r>
              <a:rPr lang="en-US" dirty="0" smtClean="0"/>
              <a:t>Tumbling</a:t>
            </a:r>
            <a:endParaRPr lang="en-US" dirty="0"/>
          </a:p>
        </p:txBody>
      </p:sp>
      <p:sp>
        <p:nvSpPr>
          <p:cNvPr id="7" name="TextBox 6"/>
          <p:cNvSpPr txBox="1"/>
          <p:nvPr/>
        </p:nvSpPr>
        <p:spPr>
          <a:xfrm>
            <a:off x="6248400" y="6553200"/>
            <a:ext cx="1795463"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Co.</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nodeType="afterGroup">
                            <p:stCondLst>
                              <p:cond delay="5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nodeType="afterGroup">
                            <p:stCondLst>
                              <p:cond delay="75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0C0C0"/>
                                      </p:to>
                                    </p:animClr>
                                  </p:subTnLst>
                                </p:cTn>
                              </p:par>
                            </p:childTnLst>
                          </p:cTn>
                        </p:par>
                        <p:par>
                          <p:cTn id="20" fill="hold" nodeType="afterGroup">
                            <p:stCondLst>
                              <p:cond delay="8500"/>
                            </p:stCondLst>
                            <p:childTnLst>
                              <p:par>
                                <p:cTn id="21" presetID="10"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par>
                          <p:cTn id="24" fill="hold" nodeType="afterGroup">
                            <p:stCondLst>
                              <p:cond delay="9500"/>
                            </p:stCondLst>
                            <p:childTnLst>
                              <p:par>
                                <p:cTn id="25" presetID="10"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0C0C0"/>
                                      </p:to>
                                    </p:animClr>
                                  </p:subTnLst>
                                </p:cTn>
                              </p:par>
                            </p:childTnLst>
                          </p:cTn>
                        </p:par>
                        <p:par>
                          <p:cTn id="28" fill="hold" nodeType="afterGroup">
                            <p:stCondLst>
                              <p:cond delay="10500"/>
                            </p:stCondLst>
                            <p:childTnLst>
                              <p:par>
                                <p:cTn id="29" presetID="10"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0C0C0"/>
                                      </p:to>
                                    </p:animClr>
                                  </p:subTnLst>
                                </p:cTn>
                              </p:par>
                            </p:childTnLst>
                          </p:cTn>
                        </p:par>
                        <p:par>
                          <p:cTn id="32" fill="hold" nodeType="afterGroup">
                            <p:stCondLst>
                              <p:cond delay="11500"/>
                            </p:stCondLst>
                            <p:childTnLst>
                              <p:par>
                                <p:cTn id="33" presetID="10"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2000"/>
                                        <p:tgtEl>
                                          <p:spTgt spid="3">
                                            <p:txEl>
                                              <p:pRg st="5" end="5"/>
                                            </p:txEl>
                                          </p:spTgt>
                                        </p:tgtEl>
                                      </p:cBhvr>
                                    </p:animEffect>
                                  </p:childTnLst>
                                </p:cTn>
                              </p:par>
                            </p:childTnLst>
                          </p:cTn>
                        </p:par>
                        <p:par>
                          <p:cTn id="36" fill="hold" nodeType="afterGroup">
                            <p:stCondLst>
                              <p:cond delay="13500"/>
                            </p:stCondLst>
                            <p:childTnLst>
                              <p:par>
                                <p:cTn id="37" presetID="10" presetClass="entr" presetSubtype="0" fill="hold" nodeType="afterEffect">
                                  <p:stCondLst>
                                    <p:cond delay="0"/>
                                  </p:stCondLst>
                                  <p:childTnLst>
                                    <p:set>
                                      <p:cBhvr>
                                        <p:cTn id="38" dur="1" fill="hold">
                                          <p:stCondLst>
                                            <p:cond delay="0"/>
                                          </p:stCondLst>
                                        </p:cTn>
                                        <p:tgtEl>
                                          <p:spTgt spid="13313"/>
                                        </p:tgtEl>
                                        <p:attrNameLst>
                                          <p:attrName>style.visibility</p:attrName>
                                        </p:attrNameLst>
                                      </p:cBhvr>
                                      <p:to>
                                        <p:strVal val="visible"/>
                                      </p:to>
                                    </p:set>
                                    <p:animEffect transition="in" filter="fade">
                                      <p:cBhvr>
                                        <p:cTn id="39" dur="2000"/>
                                        <p:tgtEl>
                                          <p:spTgt spid="13313"/>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C0C0C0"/>
                                      </p:to>
                                    </p:animClr>
                                  </p:subTnLst>
                                </p:cTn>
                              </p:par>
                            </p:childTnLst>
                          </p:cTn>
                        </p:par>
                        <p:par>
                          <p:cTn id="43" fill="hold" nodeType="afterGroup">
                            <p:stCondLst>
                              <p:cond delay="15500"/>
                            </p:stCondLst>
                            <p:childTnLst>
                              <p:par>
                                <p:cTn id="44" presetID="10" presetClass="entr" presetSubtype="0" fill="hold" nodeType="after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C0C0C0"/>
                                      </p:to>
                                    </p:animClr>
                                  </p:subTnLst>
                                </p:cTn>
                              </p:par>
                            </p:childTnLst>
                          </p:cTn>
                        </p:par>
                        <p:par>
                          <p:cTn id="47" fill="hold" nodeType="afterGroup">
                            <p:stCondLst>
                              <p:cond delay="16500"/>
                            </p:stCondLst>
                            <p:childTnLst>
                              <p:par>
                                <p:cTn id="48" presetID="10" presetClass="entr" presetSubtype="0" fill="hold"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C0C0C0"/>
                                      </p:to>
                                    </p:animClr>
                                  </p:subTnLst>
                                </p:cTn>
                              </p:par>
                            </p:childTnLst>
                          </p:cTn>
                        </p:par>
                        <p:par>
                          <p:cTn id="51" fill="hold" nodeType="afterGroup">
                            <p:stCondLst>
                              <p:cond delay="17500"/>
                            </p:stCondLst>
                            <p:childTnLst>
                              <p:par>
                                <p:cTn id="52" presetID="10" presetClass="entr" presetSubtype="0" fill="hold" nodeType="after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rgbClr val="C0C0C0"/>
                                      </p:to>
                                    </p:animClr>
                                  </p:subTnLst>
                                </p:cTn>
                              </p:par>
                            </p:childTnLst>
                          </p:cTn>
                        </p:par>
                        <p:par>
                          <p:cTn id="55" fill="hold" nodeType="afterGroup">
                            <p:stCondLst>
                              <p:cond delay="18500"/>
                            </p:stCondLst>
                            <p:childTnLst>
                              <p:par>
                                <p:cTn id="56" presetID="10" presetClass="entr" presetSubtype="0" fill="hold" nodeType="after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1000"/>
                                        <p:tgtEl>
                                          <p:spTgt spid="3">
                                            <p:txEl>
                                              <p:pRg st="10" end="10"/>
                                            </p:txEl>
                                          </p:spTgt>
                                        </p:tgtEl>
                                      </p:cBhvr>
                                    </p:animEffect>
                                  </p:childTnLst>
                                  <p:subTnLst>
                                    <p:animClr clrSpc="rgb" dir="cw">
                                      <p:cBhvr override="childStyle">
                                        <p:cTn dur="1" fill="hold" display="0" masterRel="nextClick" afterEffect="1"/>
                                        <p:tgtEl>
                                          <p:spTgt spid="3">
                                            <p:txEl>
                                              <p:pRg st="10" end="10"/>
                                            </p:txEl>
                                          </p:spTgt>
                                        </p:tgtEl>
                                        <p:attrNameLst>
                                          <p:attrName>ppt_c</p:attrName>
                                        </p:attrNameLst>
                                      </p:cBhvr>
                                      <p:to>
                                        <a:srgbClr val="C0C0C0"/>
                                      </p:to>
                                    </p:animClr>
                                  </p:subTnLst>
                                </p:cTn>
                              </p:par>
                            </p:childTnLst>
                          </p:cTn>
                        </p:par>
                        <p:par>
                          <p:cTn id="59" fill="hold" nodeType="afterGroup">
                            <p:stCondLst>
                              <p:cond delay="19500"/>
                            </p:stCondLst>
                            <p:childTnLst>
                              <p:par>
                                <p:cTn id="60" presetID="10" presetClass="entr" presetSubtype="0" fill="hold" nodeType="after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1000"/>
                                        <p:tgtEl>
                                          <p:spTgt spid="3">
                                            <p:txEl>
                                              <p:pRg st="11" end="11"/>
                                            </p:txEl>
                                          </p:spTgt>
                                        </p:tgtEl>
                                      </p:cBhvr>
                                    </p:animEffect>
                                  </p:childTnLst>
                                  <p:subTnLst>
                                    <p:animClr clrSpc="rgb" dir="cw">
                                      <p:cBhvr override="childStyle">
                                        <p:cTn dur="1" fill="hold" display="0" masterRel="nextClick" afterEffect="1"/>
                                        <p:tgtEl>
                                          <p:spTgt spid="3">
                                            <p:txEl>
                                              <p:pRg st="11" end="11"/>
                                            </p:txEl>
                                          </p:spTgt>
                                        </p:tgtEl>
                                        <p:attrNameLst>
                                          <p:attrName>ppt_c</p:attrName>
                                        </p:attrNameLst>
                                      </p:cBhvr>
                                      <p:to>
                                        <a:srgbClr val="C0C0C0"/>
                                      </p:to>
                                    </p:animClr>
                                  </p:subTnLst>
                                </p:cTn>
                              </p:par>
                            </p:childTnLst>
                          </p:cTn>
                        </p:par>
                        <p:par>
                          <p:cTn id="63" fill="hold" nodeType="afterGroup">
                            <p:stCondLst>
                              <p:cond delay="20500"/>
                            </p:stCondLst>
                            <p:childTnLst>
                              <p:par>
                                <p:cTn id="64" presetID="10" presetClass="entr" presetSubtype="0" fill="hold" nodeType="after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animEffect transition="in" filter="fade">
                                      <p:cBhvr>
                                        <p:cTn id="66"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257"/>
            <a:ext cx="8534400" cy="1371600"/>
          </a:xfrm>
        </p:spPr>
        <p:txBody>
          <a:bodyPr/>
          <a:lstStyle/>
          <a:p>
            <a:pPr eaLnBrk="1" hangingPunct="1">
              <a:defRPr/>
            </a:pPr>
            <a:r>
              <a:rPr lang="en-US" sz="3600" i="1" dirty="0" smtClean="0">
                <a:solidFill>
                  <a:schemeClr val="tx2">
                    <a:lumMod val="75000"/>
                  </a:schemeClr>
                </a:solidFill>
                <a:effectLst>
                  <a:outerShdw blurRad="38100" dist="38100" dir="2700000" algn="tl">
                    <a:srgbClr val="000000">
                      <a:alpha val="43137"/>
                    </a:srgbClr>
                  </a:outerShdw>
                </a:effectLst>
              </a:rPr>
              <a:t>The Possibilities are Boundless, </a:t>
            </a:r>
            <a:br>
              <a:rPr lang="en-US" sz="3600" i="1" dirty="0" smtClean="0">
                <a:solidFill>
                  <a:schemeClr val="tx2">
                    <a:lumMod val="75000"/>
                  </a:schemeClr>
                </a:solidFill>
                <a:effectLst>
                  <a:outerShdw blurRad="38100" dist="38100" dir="2700000" algn="tl">
                    <a:srgbClr val="000000">
                      <a:alpha val="43137"/>
                    </a:srgbClr>
                  </a:outerShdw>
                </a:effectLst>
              </a:rPr>
            </a:br>
            <a:r>
              <a:rPr lang="en-US" sz="3600" i="1" dirty="0" smtClean="0">
                <a:solidFill>
                  <a:schemeClr val="tx2">
                    <a:lumMod val="75000"/>
                  </a:schemeClr>
                </a:solidFill>
                <a:effectLst>
                  <a:outerShdw blurRad="38100" dist="38100" dir="2700000" algn="tl">
                    <a:srgbClr val="000000">
                      <a:alpha val="43137"/>
                    </a:srgbClr>
                  </a:outerShdw>
                </a:effectLst>
              </a:rPr>
              <a:t>Limited only by the Imagination</a:t>
            </a:r>
          </a:p>
        </p:txBody>
      </p:sp>
      <p:sp>
        <p:nvSpPr>
          <p:cNvPr id="3" name="Content Placeholder 2"/>
          <p:cNvSpPr>
            <a:spLocks noGrp="1"/>
          </p:cNvSpPr>
          <p:nvPr>
            <p:ph idx="1"/>
          </p:nvPr>
        </p:nvSpPr>
        <p:spPr>
          <a:xfrm>
            <a:off x="0" y="1295400"/>
            <a:ext cx="8915400" cy="4953000"/>
          </a:xfrm>
        </p:spPr>
        <p:txBody>
          <a:bodyPr>
            <a:normAutofit lnSpcReduction="10000"/>
          </a:bodyPr>
          <a:lstStyle/>
          <a:p>
            <a:pPr marL="420624" indent="-384048" eaLnBrk="1" fontAlgn="auto" hangingPunct="1">
              <a:spcAft>
                <a:spcPts val="0"/>
              </a:spcAft>
              <a:buFont typeface="Wingdings 2"/>
              <a:buChar char=""/>
              <a:defRPr/>
            </a:pPr>
            <a:r>
              <a:rPr lang="en-US" sz="2800" dirty="0" smtClean="0"/>
              <a:t>The extrusion pictured is a theoretical shape created to illustrate some of the range of possibilities provided by aluminum extrusions</a:t>
            </a:r>
            <a:br>
              <a:rPr lang="en-US" sz="2800" dirty="0" smtClean="0"/>
            </a:br>
            <a:r>
              <a:rPr lang="en-US" sz="2800" dirty="0" smtClean="0"/>
              <a:t> </a:t>
            </a:r>
          </a:p>
          <a:p>
            <a:pPr marL="420624" indent="-384048" eaLnBrk="1" fontAlgn="auto" hangingPunct="1">
              <a:spcAft>
                <a:spcPts val="0"/>
              </a:spcAft>
              <a:buFont typeface="Wingdings 2"/>
              <a:buChar char=""/>
              <a:defRPr/>
            </a:pPr>
            <a:r>
              <a:rPr lang="en-US" sz="2800" dirty="0" smtClean="0"/>
              <a:t>How can YOU use this </a:t>
            </a:r>
            <a:br>
              <a:rPr lang="en-US" sz="2800" dirty="0" smtClean="0"/>
            </a:br>
            <a:r>
              <a:rPr lang="en-US" sz="2800" dirty="0" smtClean="0"/>
              <a:t>flexibility to:</a:t>
            </a:r>
          </a:p>
          <a:p>
            <a:pPr marL="722376" lvl="1" indent="-274320" eaLnBrk="1" fontAlgn="auto" hangingPunct="1">
              <a:spcAft>
                <a:spcPts val="0"/>
              </a:spcAft>
              <a:buFont typeface="Wingdings 2"/>
              <a:buChar char=""/>
              <a:defRPr/>
            </a:pPr>
            <a:r>
              <a:rPr lang="en-US" sz="2400" dirty="0" smtClean="0"/>
              <a:t>Spark your imagination?</a:t>
            </a:r>
          </a:p>
          <a:p>
            <a:pPr marL="722376" lvl="1" indent="-274320" eaLnBrk="1" fontAlgn="auto" hangingPunct="1">
              <a:spcAft>
                <a:spcPts val="0"/>
              </a:spcAft>
              <a:buFont typeface="Wingdings 2"/>
              <a:buChar char=""/>
              <a:defRPr/>
            </a:pPr>
            <a:r>
              <a:rPr lang="en-US" sz="2400" dirty="0" smtClean="0"/>
              <a:t>Create new product </a:t>
            </a:r>
            <a:br>
              <a:rPr lang="en-US" sz="2400" dirty="0" smtClean="0"/>
            </a:br>
            <a:r>
              <a:rPr lang="en-US" sz="2400" dirty="0" smtClean="0"/>
              <a:t>concepts?</a:t>
            </a:r>
          </a:p>
          <a:p>
            <a:pPr marL="722376" lvl="1" indent="-274320" eaLnBrk="1" fontAlgn="auto" hangingPunct="1">
              <a:spcAft>
                <a:spcPts val="0"/>
              </a:spcAft>
              <a:buFont typeface="Wingdings 2"/>
              <a:buChar char=""/>
              <a:defRPr/>
            </a:pPr>
            <a:r>
              <a:rPr lang="en-US" sz="2400" dirty="0" smtClean="0"/>
              <a:t>Develop improved </a:t>
            </a:r>
            <a:br>
              <a:rPr lang="en-US" sz="2400" dirty="0" smtClean="0"/>
            </a:br>
            <a:r>
              <a:rPr lang="en-US" sz="2400" dirty="0" smtClean="0"/>
              <a:t>manufacturing </a:t>
            </a:r>
            <a:br>
              <a:rPr lang="en-US" sz="2400" dirty="0" smtClean="0"/>
            </a:br>
            <a:r>
              <a:rPr lang="en-US" sz="2400" dirty="0" smtClean="0"/>
              <a:t>efficiencies?</a:t>
            </a:r>
          </a:p>
          <a:p>
            <a:pPr marL="722376" lvl="1" indent="-274320" eaLnBrk="1" fontAlgn="auto" hangingPunct="1">
              <a:spcAft>
                <a:spcPts val="0"/>
              </a:spcAft>
              <a:buFont typeface="Wingdings 2"/>
              <a:buChar char=""/>
              <a:defRPr/>
            </a:pPr>
            <a:endParaRPr lang="en-US" dirty="0"/>
          </a:p>
        </p:txBody>
      </p:sp>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2519363"/>
            <a:ext cx="4495800"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96000" y="6472238"/>
            <a:ext cx="1795463"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Co.</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tx2"/>
                                      </p:to>
                                    </p:animClr>
                                  </p:subTnLst>
                                </p:cTn>
                              </p:par>
                              <p:par>
                                <p:cTn id="12" presetID="10" presetClass="entr" presetSubtype="0" fill="hold" nodeType="withEffect">
                                  <p:stCondLst>
                                    <p:cond delay="1000"/>
                                  </p:stCondLst>
                                  <p:childTnLst>
                                    <p:set>
                                      <p:cBhvr>
                                        <p:cTn id="13" dur="1" fill="hold">
                                          <p:stCondLst>
                                            <p:cond delay="0"/>
                                          </p:stCondLst>
                                        </p:cTn>
                                        <p:tgtEl>
                                          <p:spTgt spid="8195"/>
                                        </p:tgtEl>
                                        <p:attrNameLst>
                                          <p:attrName>style.visibility</p:attrName>
                                        </p:attrNameLst>
                                      </p:cBhvr>
                                      <p:to>
                                        <p:strVal val="visible"/>
                                      </p:to>
                                    </p:set>
                                    <p:animEffect transition="in" filter="fade">
                                      <p:cBhvr>
                                        <p:cTn id="14" dur="2000"/>
                                        <p:tgtEl>
                                          <p:spTgt spid="8195"/>
                                        </p:tgtEl>
                                      </p:cBhvr>
                                    </p:animEffect>
                                  </p:childTnLst>
                                </p:cTn>
                              </p:par>
                            </p:childTnLst>
                          </p:cTn>
                        </p:par>
                        <p:par>
                          <p:cTn id="15" fill="hold" nodeType="afterGroup">
                            <p:stCondLst>
                              <p:cond delay="5000"/>
                            </p:stCondLst>
                            <p:childTnLst>
                              <p:par>
                                <p:cTn id="16" presetID="10"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par>
                          <p:cTn id="19" fill="hold" nodeType="afterGroup">
                            <p:stCondLst>
                              <p:cond delay="7000"/>
                            </p:stCondLst>
                            <p:childTnLst>
                              <p:par>
                                <p:cTn id="20" presetID="10"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par>
                          <p:cTn id="23" fill="hold" nodeType="afterGroup">
                            <p:stCondLst>
                              <p:cond delay="9000"/>
                            </p:stCondLst>
                            <p:childTnLst>
                              <p:par>
                                <p:cTn id="24" presetID="10"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par>
                          <p:cTn id="27" fill="hold" nodeType="afterGroup">
                            <p:stCondLst>
                              <p:cond delay="110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Craig Werner\Desktop\Screenhunter screen shots\ScreenHunter_15 Mar. 13 14.34.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0" y="304800"/>
            <a:ext cx="7848600" cy="6308220"/>
          </a:xfrm>
          <a:prstGeom prst="rect">
            <a:avLst/>
          </a:prstGeom>
          <a:noFill/>
        </p:spPr>
      </p:pic>
      <p:pic>
        <p:nvPicPr>
          <p:cNvPr id="9218" name="Picture 2" descr="C:\Documents and Settings\Craig Werner\Desktop\Screenhunter screen shots\ScreenHunter_15 Mar. 13 14.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78486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610350" y="6172200"/>
            <a:ext cx="1847850" cy="600075"/>
          </a:xfrm>
          <a:prstGeom prst="rect">
            <a:avLst/>
          </a:prstGeom>
          <a:noFill/>
        </p:spPr>
        <p:txBody>
          <a:bodyPr wrap="none">
            <a:spAutoFit/>
          </a:bodyPr>
          <a:lstStyle/>
          <a:p>
            <a:pPr>
              <a:defRPr/>
            </a:pPr>
            <a:r>
              <a:rPr lang="en-US" sz="1100" dirty="0">
                <a:solidFill>
                  <a:schemeClr val="accent2">
                    <a:lumMod val="60000"/>
                    <a:lumOff val="40000"/>
                  </a:schemeClr>
                </a:solidFill>
                <a:effectLst>
                  <a:outerShdw blurRad="38100" dist="38100" dir="2700000" algn="tl">
                    <a:srgbClr val="000000">
                      <a:alpha val="43137"/>
                    </a:srgbClr>
                  </a:outerShdw>
                </a:effectLst>
              </a:rPr>
              <a:t>The following sequence is </a:t>
            </a:r>
            <a:br>
              <a:rPr lang="en-US" sz="1100" dirty="0">
                <a:solidFill>
                  <a:schemeClr val="accent2">
                    <a:lumMod val="60000"/>
                    <a:lumOff val="40000"/>
                  </a:schemeClr>
                </a:solidFill>
                <a:effectLst>
                  <a:outerShdw blurRad="38100" dist="38100" dir="2700000" algn="tl">
                    <a:srgbClr val="000000">
                      <a:alpha val="43137"/>
                    </a:srgbClr>
                  </a:outerShdw>
                </a:effectLst>
              </a:rPr>
            </a:br>
            <a:r>
              <a:rPr lang="en-US" sz="1100" dirty="0">
                <a:solidFill>
                  <a:schemeClr val="accent2">
                    <a:lumMod val="60000"/>
                    <a:lumOff val="40000"/>
                  </a:schemeClr>
                </a:solidFill>
                <a:effectLst>
                  <a:outerShdw blurRad="38100" dist="38100" dir="2700000" algn="tl">
                    <a:srgbClr val="000000">
                      <a:alpha val="43137"/>
                    </a:srgbClr>
                  </a:outerShdw>
                </a:effectLst>
              </a:rPr>
              <a:t>courtesy of Werner Co.</a:t>
            </a:r>
          </a:p>
          <a:p>
            <a:pPr>
              <a:defRPr/>
            </a:pPr>
            <a:endParaRPr lang="en-US" sz="11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ransition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Documents and Settings\Craig Werner\Desktop\Screenhunter screen shots\ScreenHunter_17 Mar. 13 14.3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Documents and Settings\Craig Werner\Desktop\Screenhunter screen shots\ScreenHunter_17 Mar. 13 14.3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590800" y="6096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76200" y="33528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Documents and Settings\Craig Werner\Desktop\Screenhunter screen shots\ScreenHunter_17 Mar. 13 14.3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381000" y="12192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2438400" y="60960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Documents and Settings\Craig Werner\Desktop\Screenhunter screen shots\ScreenHunter_17 Mar. 13 14.3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486400" y="53340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6477000" y="4724400"/>
            <a:ext cx="1981200" cy="5334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5105400" y="228600"/>
            <a:ext cx="2209800" cy="6858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6781800" y="8382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6781800" y="22098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Documents and Settings\Craig Werner\Desktop\Screenhunter screen shots\ScreenHunter_17 Mar. 13 14.3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6705600" y="38862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7010400" y="2971800"/>
            <a:ext cx="1828800" cy="5334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6553200" y="1600200"/>
            <a:ext cx="2133600" cy="6096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381000" y="5486400"/>
            <a:ext cx="1981200" cy="6096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Documents and Settings\Craig Werner\Desktop\Screenhunter screen shots\ScreenHunter_17 Mar. 13 14.3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304800" y="47244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Documents and Settings\Craig Werner\Desktop\Screenhunter screen shots\ScreenHunter_17 Mar. 13 14.3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838200" y="2209800"/>
            <a:ext cx="1828800" cy="457200"/>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304800" y="1616075"/>
            <a:ext cx="86868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p>
            <a:pPr eaLnBrk="0" hangingPunct="0"/>
            <a:r>
              <a:rPr lang="en-US" b="1" dirty="0">
                <a:solidFill>
                  <a:schemeClr val="tx2">
                    <a:lumMod val="75000"/>
                  </a:schemeClr>
                </a:solidFill>
                <a:latin typeface="Verdana" pitchFamily="34" charset="0"/>
              </a:rPr>
              <a:t>Design, Architect, and Engineering Students:</a:t>
            </a:r>
            <a:endParaRPr lang="en-US" dirty="0">
              <a:solidFill>
                <a:schemeClr val="tx2">
                  <a:lumMod val="75000"/>
                </a:schemeClr>
              </a:solidFill>
            </a:endParaRPr>
          </a:p>
          <a:p>
            <a:pPr lvl="1" eaLnBrk="0" hangingPunct="0"/>
            <a:r>
              <a:rPr lang="en-US" sz="1600" dirty="0">
                <a:cs typeface="Arial" charset="0"/>
              </a:rPr>
              <a:t>Apply what you've learned about design and engineering by entering the International Aluminum Extrusion Design Competition.  It's an excellent opportunity for a hands-on learning experience with the potential for professional recognition and earned scholarships.</a:t>
            </a:r>
            <a:r>
              <a:rPr lang="en-US" sz="800" dirty="0">
                <a:cs typeface="Arial" charset="0"/>
              </a:rPr>
              <a:t> </a:t>
            </a:r>
            <a:endParaRPr lang="en-US" sz="800" dirty="0"/>
          </a:p>
          <a:p>
            <a:pPr eaLnBrk="0" hangingPunct="0"/>
            <a:r>
              <a:rPr lang="en-US" sz="900" dirty="0">
                <a:solidFill>
                  <a:srgbClr val="FFFF99"/>
                </a:solidFill>
              </a:rPr>
              <a:t> </a:t>
            </a:r>
          </a:p>
          <a:p>
            <a:pPr eaLnBrk="0" hangingPunct="0"/>
            <a:r>
              <a:rPr lang="en-US" b="1" dirty="0">
                <a:solidFill>
                  <a:schemeClr val="tx2">
                    <a:lumMod val="75000"/>
                  </a:schemeClr>
                </a:solidFill>
                <a:latin typeface="Verdana" pitchFamily="34" charset="0"/>
                <a:cs typeface="Arial" charset="0"/>
              </a:rPr>
              <a:t>Student Class Scholarship Awards </a:t>
            </a:r>
          </a:p>
          <a:p>
            <a:pPr lvl="1" eaLnBrk="0" hangingPunct="0"/>
            <a:r>
              <a:rPr lang="en-US" sz="1600" dirty="0">
                <a:cs typeface="Arial" charset="0"/>
              </a:rPr>
              <a:t>Enter the competition to receive the recognition you so richly deserve; gain pride and a sense of accomplishment. And, of course, there are the scholarships totaling </a:t>
            </a:r>
            <a:r>
              <a:rPr lang="en-US" sz="1600" b="1" dirty="0">
                <a:solidFill>
                  <a:schemeClr val="tx2">
                    <a:lumMod val="75000"/>
                  </a:schemeClr>
                </a:solidFill>
                <a:cs typeface="Arial" charset="0"/>
              </a:rPr>
              <a:t>$8,500!</a:t>
            </a:r>
            <a:r>
              <a:rPr lang="en-US" sz="1600" dirty="0">
                <a:solidFill>
                  <a:schemeClr val="tx2">
                    <a:lumMod val="75000"/>
                  </a:schemeClr>
                </a:solidFill>
                <a:cs typeface="Arial" charset="0"/>
              </a:rPr>
              <a:t> </a:t>
            </a:r>
            <a:r>
              <a:rPr lang="en-US" sz="800" dirty="0">
                <a:solidFill>
                  <a:schemeClr val="tx2">
                    <a:lumMod val="75000"/>
                  </a:schemeClr>
                </a:solidFill>
                <a:cs typeface="Arial" charset="0"/>
              </a:rPr>
              <a:t>  </a:t>
            </a:r>
            <a:r>
              <a:rPr lang="en-US" sz="700" dirty="0">
                <a:solidFill>
                  <a:schemeClr val="tx2">
                    <a:lumMod val="75000"/>
                  </a:schemeClr>
                </a:solidFill>
                <a:cs typeface="Arial" charset="0"/>
              </a:rPr>
              <a:t/>
            </a:r>
            <a:br>
              <a:rPr lang="en-US" sz="700" dirty="0">
                <a:solidFill>
                  <a:schemeClr val="tx2">
                    <a:lumMod val="75000"/>
                  </a:schemeClr>
                </a:solidFill>
                <a:cs typeface="Arial" charset="0"/>
              </a:rPr>
            </a:br>
            <a:r>
              <a:rPr lang="en-US" sz="700" dirty="0">
                <a:cs typeface="Arial" charset="0"/>
              </a:rPr>
              <a:t> </a:t>
            </a:r>
            <a:r>
              <a:rPr lang="en-US" sz="700" dirty="0">
                <a:solidFill>
                  <a:srgbClr val="FFFF99"/>
                </a:solidFill>
                <a:cs typeface="Arial" charset="0"/>
              </a:rPr>
              <a:t>    </a:t>
            </a:r>
            <a:r>
              <a:rPr lang="en-US" sz="800" dirty="0">
                <a:solidFill>
                  <a:srgbClr val="FFFF99"/>
                </a:solidFill>
                <a:cs typeface="Arial" charset="0"/>
              </a:rPr>
              <a:t>     </a:t>
            </a:r>
          </a:p>
          <a:p>
            <a:r>
              <a:rPr lang="en-US" b="1" dirty="0"/>
              <a:t>	Student Class Scholarships:</a:t>
            </a:r>
            <a:r>
              <a:rPr lang="en-US" dirty="0"/>
              <a:t> </a:t>
            </a:r>
            <a:r>
              <a:rPr lang="en-US" b="1" dirty="0"/>
              <a:t> </a:t>
            </a:r>
            <a:r>
              <a:rPr lang="en-US" dirty="0"/>
              <a:t>   </a:t>
            </a:r>
          </a:p>
          <a:p>
            <a:r>
              <a:rPr lang="en-US" dirty="0"/>
              <a:t>		1st place 		$3000</a:t>
            </a:r>
          </a:p>
          <a:p>
            <a:r>
              <a:rPr lang="en-US" dirty="0"/>
              <a:t>		2nd place		$2000</a:t>
            </a:r>
          </a:p>
          <a:p>
            <a:r>
              <a:rPr lang="en-US" dirty="0"/>
              <a:t>		3rd place 		$1000</a:t>
            </a:r>
          </a:p>
          <a:p>
            <a:r>
              <a:rPr lang="en-US" b="1" dirty="0"/>
              <a:t>	</a:t>
            </a:r>
            <a:r>
              <a:rPr lang="en-US" b="1" dirty="0" smtClean="0"/>
              <a:t>Sapa Sustainable </a:t>
            </a:r>
            <a:r>
              <a:rPr lang="en-US" b="1" dirty="0"/>
              <a:t>Design:</a:t>
            </a:r>
            <a:r>
              <a:rPr lang="en-US" dirty="0"/>
              <a:t> 	</a:t>
            </a:r>
            <a:r>
              <a:rPr lang="en-US" b="1" dirty="0"/>
              <a:t>$2,500</a:t>
            </a:r>
            <a:r>
              <a:rPr lang="en-US" dirty="0"/>
              <a:t> </a:t>
            </a:r>
            <a:r>
              <a:rPr lang="en-US" sz="800" dirty="0"/>
              <a:t/>
            </a:r>
            <a:br>
              <a:rPr lang="en-US" sz="800" dirty="0"/>
            </a:br>
            <a:endParaRPr lang="en-US" sz="800" dirty="0"/>
          </a:p>
          <a:p>
            <a:pPr eaLnBrk="0" hangingPunct="0"/>
            <a:endParaRPr lang="en-US" sz="800" dirty="0">
              <a:solidFill>
                <a:srgbClr val="FFFF99"/>
              </a:solidFill>
            </a:endParaRPr>
          </a:p>
          <a:p>
            <a:pPr eaLnBrk="0" hangingPunct="0"/>
            <a:endParaRPr lang="en-US" dirty="0"/>
          </a:p>
        </p:txBody>
      </p:sp>
      <p:pic>
        <p:nvPicPr>
          <p:cNvPr id="21507" name="Picture 2" descr="http://etfoundation.org/assets/images/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550" y="-1982788"/>
            <a:ext cx="2381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4"/>
          <p:cNvSpPr>
            <a:spLocks noGrp="1"/>
          </p:cNvSpPr>
          <p:nvPr>
            <p:ph type="title"/>
          </p:nvPr>
        </p:nvSpPr>
        <p:spPr>
          <a:xfrm>
            <a:off x="1752600" y="0"/>
            <a:ext cx="6172200" cy="1417638"/>
          </a:xfrm>
        </p:spPr>
        <p:txBody>
          <a:bodyPr/>
          <a:lstStyle/>
          <a:p>
            <a:pPr algn="ctr">
              <a:defRPr/>
            </a:pPr>
            <a:r>
              <a:rPr lang="en-US" sz="3000" b="1" i="1" dirty="0" smtClean="0">
                <a:solidFill>
                  <a:srgbClr val="C00000"/>
                </a:solidFill>
                <a:effectLst/>
                <a:latin typeface="Verdana" pitchFamily="34" charset="0"/>
              </a:rPr>
              <a:t>Aluminum Extrusion </a:t>
            </a:r>
            <a:br>
              <a:rPr lang="en-US" sz="3000" b="1" i="1" dirty="0" smtClean="0">
                <a:solidFill>
                  <a:srgbClr val="C00000"/>
                </a:solidFill>
                <a:effectLst/>
                <a:latin typeface="Verdana" pitchFamily="34" charset="0"/>
              </a:rPr>
            </a:br>
            <a:r>
              <a:rPr lang="en-US" sz="3000" b="1" i="1" dirty="0" smtClean="0">
                <a:solidFill>
                  <a:srgbClr val="C00000"/>
                </a:solidFill>
                <a:effectLst/>
                <a:latin typeface="Verdana" pitchFamily="34" charset="0"/>
              </a:rPr>
              <a:t>Design Competition</a:t>
            </a:r>
          </a:p>
        </p:txBody>
      </p:sp>
      <p:pic>
        <p:nvPicPr>
          <p:cNvPr id="21511" name="Picture 7" descr="ETF 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 y="228600"/>
            <a:ext cx="1524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8"/>
          <p:cNvSpPr txBox="1">
            <a:spLocks noChangeArrowheads="1"/>
          </p:cNvSpPr>
          <p:nvPr/>
        </p:nvSpPr>
        <p:spPr bwMode="auto">
          <a:xfrm>
            <a:off x="152400" y="1371600"/>
            <a:ext cx="167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www.etfoundation.org</a:t>
            </a:r>
          </a:p>
        </p:txBody>
      </p:sp>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84720" y="650418"/>
            <a:ext cx="1779527" cy="703263"/>
          </a:xfrm>
          <a:prstGeom prst="rect">
            <a:avLst/>
          </a:prstGeom>
        </p:spPr>
      </p:pic>
      <p:sp>
        <p:nvSpPr>
          <p:cNvPr id="12" name="Text Box 8"/>
          <p:cNvSpPr txBox="1">
            <a:spLocks noChangeArrowheads="1"/>
          </p:cNvSpPr>
          <p:nvPr/>
        </p:nvSpPr>
        <p:spPr bwMode="auto">
          <a:xfrm>
            <a:off x="7299960" y="1353681"/>
            <a:ext cx="1676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dirty="0" smtClean="0"/>
              <a:t>www.aec.org</a:t>
            </a:r>
            <a:endParaRPr lang="en-US" sz="1200" dirty="0"/>
          </a:p>
        </p:txBody>
      </p:sp>
      <p:sp>
        <p:nvSpPr>
          <p:cNvPr id="2" name="TextBox 1"/>
          <p:cNvSpPr txBox="1"/>
          <p:nvPr/>
        </p:nvSpPr>
        <p:spPr>
          <a:xfrm>
            <a:off x="2594430" y="5779532"/>
            <a:ext cx="3962400" cy="400110"/>
          </a:xfrm>
          <a:prstGeom prst="rect">
            <a:avLst/>
          </a:prstGeom>
          <a:noFill/>
        </p:spPr>
        <p:txBody>
          <a:bodyPr wrap="square" rtlCol="0">
            <a:spAutoFit/>
          </a:bodyPr>
          <a:lstStyle/>
          <a:p>
            <a:r>
              <a:rPr lang="en-US" sz="2000" b="1" dirty="0" smtClean="0">
                <a:solidFill>
                  <a:srgbClr val="FF0000"/>
                </a:solidFill>
              </a:rPr>
              <a:t>Entry Deadline: March 30, 2015</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Documents and Settings\Craig Werner\Desktop\Screenhunter screen shots\ScreenHunter_17 Mar. 13 14.3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Documents and Settings\Craig Werner\Desktop\Screenhunter screen shots\ScreenHunter_17 Mar. 13 14.36.jpg"/>
          <p:cNvPicPr>
            <a:picLocks noChangeAspect="1" noChangeArrowheads="1"/>
          </p:cNvPicPr>
          <p:nvPr/>
        </p:nvPicPr>
        <p:blipFill>
          <a:blip r:embed="rId3" cstate="email">
            <a:grayscl/>
            <a:extLst>
              <a:ext uri="{28A0092B-C50C-407E-A947-70E740481C1C}">
                <a14:useLocalDpi xmlns:a14="http://schemas.microsoft.com/office/drawing/2010/main" val="0"/>
              </a:ext>
            </a:extLst>
          </a:blip>
          <a:srcRect/>
          <a:stretch>
            <a:fillRect/>
          </a:stretch>
        </p:blipFill>
        <p:spPr bwMode="auto">
          <a:xfrm>
            <a:off x="228600" y="152400"/>
            <a:ext cx="85344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814388"/>
            <a:ext cx="8991600"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 y="54114"/>
            <a:ext cx="914400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Aluminum starts as a very abundant substance, aluminum oxide.   It is converted to aluminum and used in various forms throughout the world.</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a:defRPr/>
            </a:pPr>
            <a:r>
              <a:rPr lang="en-US" i="1" dirty="0" smtClean="0">
                <a:solidFill>
                  <a:schemeClr val="accent2">
                    <a:lumMod val="60000"/>
                    <a:lumOff val="40000"/>
                  </a:schemeClr>
                </a:solidFill>
                <a:effectLst>
                  <a:outerShdw blurRad="38100" dist="38100" dir="2700000" algn="tl">
                    <a:srgbClr val="000000">
                      <a:alpha val="43137"/>
                    </a:srgbClr>
                  </a:outerShdw>
                </a:effectLst>
              </a:rPr>
              <a:t>The Extrusion Process</a:t>
            </a:r>
          </a:p>
        </p:txBody>
      </p:sp>
      <p:sp>
        <p:nvSpPr>
          <p:cNvPr id="81923" name="Content Placeholder 2"/>
          <p:cNvSpPr>
            <a:spLocks noGrp="1"/>
          </p:cNvSpPr>
          <p:nvPr>
            <p:ph idx="1"/>
          </p:nvPr>
        </p:nvSpPr>
        <p:spPr/>
        <p:txBody>
          <a:bodyPr/>
          <a:lstStyle/>
          <a:p>
            <a:r>
              <a:rPr lang="en-US" smtClean="0"/>
              <a:t>Tooling</a:t>
            </a:r>
          </a:p>
          <a:p>
            <a:r>
              <a:rPr lang="en-US" smtClean="0"/>
              <a:t>Billet Furnace</a:t>
            </a:r>
          </a:p>
          <a:p>
            <a:r>
              <a:rPr lang="en-US" smtClean="0"/>
              <a:t>Extrusion Press</a:t>
            </a:r>
          </a:p>
          <a:p>
            <a:r>
              <a:rPr lang="en-US" smtClean="0"/>
              <a:t>Handling Equipment</a:t>
            </a:r>
          </a:p>
          <a:p>
            <a:r>
              <a:rPr lang="en-US" smtClean="0"/>
              <a:t>Finish Saw</a:t>
            </a:r>
          </a:p>
          <a:p>
            <a:r>
              <a:rPr lang="en-US" smtClean="0"/>
              <a:t>Aging System</a:t>
            </a:r>
          </a:p>
          <a:p>
            <a:r>
              <a:rPr lang="en-US" smtClean="0"/>
              <a:t>Fabrication &amp; Finishing</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0"/>
            <a:ext cx="8229600" cy="11430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82947" name="Content Placeholder 2"/>
          <p:cNvSpPr>
            <a:spLocks noGrp="1"/>
          </p:cNvSpPr>
          <p:nvPr>
            <p:ph idx="1"/>
          </p:nvPr>
        </p:nvSpPr>
        <p:spPr/>
        <p:txBody>
          <a:bodyPr/>
          <a:lstStyle/>
          <a:p>
            <a:r>
              <a:rPr lang="en-US" smtClean="0"/>
              <a:t>Tooling</a:t>
            </a:r>
          </a:p>
          <a:p>
            <a:r>
              <a:rPr lang="en-US" smtClean="0"/>
              <a:t>Billet Furnace</a:t>
            </a:r>
          </a:p>
          <a:p>
            <a:r>
              <a:rPr lang="en-US" smtClean="0"/>
              <a:t>Extrusion Press</a:t>
            </a:r>
          </a:p>
          <a:p>
            <a:r>
              <a:rPr lang="en-US" smtClean="0"/>
              <a:t>Handling Equipment</a:t>
            </a:r>
          </a:p>
          <a:p>
            <a:r>
              <a:rPr lang="en-US" smtClean="0"/>
              <a:t>Finish Saw</a:t>
            </a:r>
          </a:p>
          <a:p>
            <a:r>
              <a:rPr lang="en-US" smtClean="0"/>
              <a:t>Aging System</a:t>
            </a:r>
          </a:p>
          <a:p>
            <a:r>
              <a:rPr lang="en-US" smtClean="0"/>
              <a:t>Fabrication &amp; Finishing</a:t>
            </a:r>
          </a:p>
        </p:txBody>
      </p:sp>
      <p:pic>
        <p:nvPicPr>
          <p:cNvPr id="8294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4588" y="1295400"/>
            <a:ext cx="397033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Documents and Settings\Craig Werner\Desktop\Screenhunter screen shots\AEC Academic Outreach Photos\Play-Doh_solid di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0" y="228600"/>
            <a:ext cx="7467600"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5800" y="6396038"/>
            <a:ext cx="3236913"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Documents and Settings\Craig Werner\Desktop\Screenhunter screen shots\AEC Academic Outreach Photos\Play-Doh_hollow di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7325" y="457200"/>
            <a:ext cx="88042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2400" y="6019800"/>
            <a:ext cx="3236913"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Documents and Settings\Craig Werner\Desktop\Screenhunter screen shots\AEC Academic Outreach Photos\Play-Doh_hollow di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9400" y="0"/>
            <a:ext cx="63246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3962400"/>
            <a:ext cx="332263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2667000" y="2971800"/>
            <a:ext cx="2971800" cy="1905000"/>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429000" y="4343400"/>
            <a:ext cx="5791200" cy="258532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The </a:t>
            </a:r>
            <a:r>
              <a:rPr lang="en-US"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PlayDoh</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flows through the opening between the part of the die that forms the outside diameter and the inside “mandrel” supported by two horizontal supports.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The </a:t>
            </a:r>
            <a:r>
              <a:rPr lang="en-US"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PlayDoh</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SEPARATES into two tube halves and “welds” back together due to the pressure needed to make it flow through the annular opening into a tube shape.</a:t>
            </a:r>
          </a:p>
        </p:txBody>
      </p:sp>
      <p:cxnSp>
        <p:nvCxnSpPr>
          <p:cNvPr id="8" name="Straight Arrow Connector 7"/>
          <p:cNvCxnSpPr/>
          <p:nvPr/>
        </p:nvCxnSpPr>
        <p:spPr>
          <a:xfrm rot="10800000" flipV="1">
            <a:off x="2819400" y="5334000"/>
            <a:ext cx="685800" cy="152400"/>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6200" y="228600"/>
            <a:ext cx="2743200" cy="286232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ARE </a:t>
            </a:r>
            <a:r>
              <a:rPr lang="en-US" sz="3600" b="1" dirty="0">
                <a:ln w="11430"/>
                <a:solidFill>
                  <a:srgbClr val="FF0000"/>
                </a:solidFill>
                <a:effectLst>
                  <a:outerShdw blurRad="50800" dist="39000" dir="5460000" algn="tl">
                    <a:srgbClr val="000000">
                      <a:alpha val="38000"/>
                    </a:srgbClr>
                  </a:outerShdw>
                </a:effectLst>
              </a:rPr>
              <a:t>HOLLOW </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SHAPES EXTRUDED ??</a:t>
            </a:r>
          </a:p>
        </p:txBody>
      </p:sp>
      <p:sp>
        <p:nvSpPr>
          <p:cNvPr id="9" name="TextBox 8"/>
          <p:cNvSpPr txBox="1"/>
          <p:nvPr/>
        </p:nvSpPr>
        <p:spPr>
          <a:xfrm>
            <a:off x="5907088" y="3957638"/>
            <a:ext cx="3236912"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228600" y="0"/>
            <a:ext cx="8915400" cy="563563"/>
          </a:xfrm>
        </p:spPr>
        <p:txBody>
          <a:bodyPr/>
          <a:lstStyle/>
          <a:p>
            <a:pPr>
              <a:defRPr/>
            </a:pPr>
            <a:r>
              <a:rPr lang="en-US" sz="3200" dirty="0" smtClean="0">
                <a:solidFill>
                  <a:schemeClr val="tx2">
                    <a:lumMod val="75000"/>
                  </a:schemeClr>
                </a:solidFill>
                <a:effectLst>
                  <a:outerShdw blurRad="38100" dist="38100" dir="2700000" algn="tl">
                    <a:srgbClr val="000000">
                      <a:alpha val="43137"/>
                    </a:srgbClr>
                  </a:outerShdw>
                </a:effectLst>
              </a:rPr>
              <a:t>The Extrusion Process – Equipment overview</a:t>
            </a:r>
          </a:p>
        </p:txBody>
      </p:sp>
      <p:pic>
        <p:nvPicPr>
          <p:cNvPr id="8704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609600"/>
            <a:ext cx="89154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67200" y="4943475"/>
            <a:ext cx="44196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0"/>
            <a:ext cx="8229600" cy="11430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88067" name="Content Placeholder 2"/>
          <p:cNvSpPr>
            <a:spLocks noGrp="1"/>
          </p:cNvSpPr>
          <p:nvPr>
            <p:ph idx="1"/>
          </p:nvPr>
        </p:nvSpPr>
        <p:spPr/>
        <p:txBody>
          <a:bodyPr/>
          <a:lstStyle/>
          <a:p>
            <a:r>
              <a:rPr lang="en-US" smtClean="0"/>
              <a:t>Tooling</a:t>
            </a:r>
          </a:p>
          <a:p>
            <a:r>
              <a:rPr lang="en-US" smtClean="0"/>
              <a:t>Billet Furnace</a:t>
            </a:r>
          </a:p>
          <a:p>
            <a:r>
              <a:rPr lang="en-US" smtClean="0"/>
              <a:t>Extrusion Press</a:t>
            </a:r>
          </a:p>
          <a:p>
            <a:r>
              <a:rPr lang="en-US" smtClean="0"/>
              <a:t>Handling Equipment</a:t>
            </a:r>
          </a:p>
          <a:p>
            <a:r>
              <a:rPr lang="en-US" smtClean="0"/>
              <a:t>Finish Saw</a:t>
            </a:r>
          </a:p>
          <a:p>
            <a:r>
              <a:rPr lang="en-US" smtClean="0"/>
              <a:t>Aging System</a:t>
            </a:r>
          </a:p>
          <a:p>
            <a:r>
              <a:rPr lang="en-US" smtClean="0"/>
              <a:t>Fabrication &amp; Finishing</a:t>
            </a:r>
          </a:p>
        </p:txBody>
      </p:sp>
      <p:pic>
        <p:nvPicPr>
          <p:cNvPr id="880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1143000"/>
            <a:ext cx="8024813"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0"/>
            <a:ext cx="8229600" cy="12192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89091" name="Content Placeholder 2"/>
          <p:cNvSpPr>
            <a:spLocks noGrp="1"/>
          </p:cNvSpPr>
          <p:nvPr>
            <p:ph idx="1"/>
          </p:nvPr>
        </p:nvSpPr>
        <p:spPr>
          <a:xfrm>
            <a:off x="152400" y="1524000"/>
            <a:ext cx="7467600" cy="4525963"/>
          </a:xfrm>
        </p:spPr>
        <p:txBody>
          <a:bodyPr/>
          <a:lstStyle/>
          <a:p>
            <a:r>
              <a:rPr lang="en-US" dirty="0" smtClean="0">
                <a:solidFill>
                  <a:schemeClr val="tx2">
                    <a:lumMod val="75000"/>
                  </a:schemeClr>
                </a:solidFill>
              </a:rPr>
              <a:t>Tooling</a:t>
            </a:r>
          </a:p>
          <a:p>
            <a:pPr lvl="1"/>
            <a:r>
              <a:rPr lang="en-US" sz="1400" dirty="0" smtClean="0"/>
              <a:t>Hollow Dies</a:t>
            </a:r>
          </a:p>
          <a:p>
            <a:pPr lvl="1"/>
            <a:r>
              <a:rPr lang="en-US" dirty="0" smtClean="0">
                <a:solidFill>
                  <a:schemeClr val="tx2">
                    <a:lumMod val="75000"/>
                  </a:schemeClr>
                </a:solidFill>
              </a:rPr>
              <a:t>Solid Dies</a:t>
            </a:r>
            <a:br>
              <a:rPr lang="en-US" dirty="0" smtClean="0">
                <a:solidFill>
                  <a:schemeClr val="tx2">
                    <a:lumMod val="75000"/>
                  </a:schemeClr>
                </a:solidFill>
              </a:rPr>
            </a:br>
            <a:endParaRPr lang="en-US" dirty="0" smtClean="0">
              <a:solidFill>
                <a:schemeClr val="tx2">
                  <a:lumMod val="75000"/>
                </a:schemeClr>
              </a:solidFill>
            </a:endParaRPr>
          </a:p>
          <a:p>
            <a:pPr lvl="1"/>
            <a:r>
              <a:rPr lang="en-US" sz="1400" dirty="0" smtClean="0"/>
              <a:t>Multiple hole dies</a:t>
            </a:r>
            <a:r>
              <a:rPr lang="en-US" dirty="0" smtClean="0">
                <a:solidFill>
                  <a:srgbClr val="FFFF99"/>
                </a:solidFill>
              </a:rPr>
              <a:t/>
            </a:r>
            <a:br>
              <a:rPr lang="en-US" dirty="0" smtClean="0">
                <a:solidFill>
                  <a:srgbClr val="FFFF99"/>
                </a:solidFill>
              </a:rPr>
            </a:br>
            <a:endParaRPr lang="en-US" dirty="0" smtClean="0">
              <a:solidFill>
                <a:srgbClr val="FFFF99"/>
              </a:solidFill>
            </a:endParaRPr>
          </a:p>
          <a:p>
            <a:r>
              <a:rPr lang="en-US" sz="1600" dirty="0" smtClean="0"/>
              <a:t>Billet Furnace</a:t>
            </a:r>
          </a:p>
          <a:p>
            <a:r>
              <a:rPr lang="en-US" sz="1600" dirty="0" smtClean="0"/>
              <a:t>Extrusion Press</a:t>
            </a:r>
          </a:p>
          <a:p>
            <a:r>
              <a:rPr lang="en-US" sz="1600" dirty="0" smtClean="0"/>
              <a:t>Handling Equipment</a:t>
            </a:r>
          </a:p>
          <a:p>
            <a:r>
              <a:rPr lang="en-US" sz="1600" dirty="0" smtClean="0"/>
              <a:t>Finish Saw</a:t>
            </a:r>
          </a:p>
          <a:p>
            <a:r>
              <a:rPr lang="en-US" sz="1600" dirty="0" smtClean="0"/>
              <a:t>Aging System</a:t>
            </a:r>
          </a:p>
          <a:p>
            <a:r>
              <a:rPr lang="en-US" sz="1600" dirty="0" smtClean="0"/>
              <a:t>Fabrication &amp; Finishing</a:t>
            </a:r>
          </a:p>
        </p:txBody>
      </p:sp>
      <p:pic>
        <p:nvPicPr>
          <p:cNvPr id="890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1219200"/>
            <a:ext cx="6165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Sapa - 2d3dprofilesml (2)[1]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048000"/>
            <a:ext cx="3452813"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Ideas taking shape</a:t>
            </a:r>
          </a:p>
        </p:txBody>
      </p:sp>
      <p:sp>
        <p:nvSpPr>
          <p:cNvPr id="3" name="Content Placeholder 2"/>
          <p:cNvSpPr>
            <a:spLocks noGrp="1"/>
          </p:cNvSpPr>
          <p:nvPr>
            <p:ph idx="1"/>
          </p:nvPr>
        </p:nvSpPr>
        <p:spPr>
          <a:xfrm>
            <a:off x="457200" y="1828799"/>
            <a:ext cx="8153400" cy="4125913"/>
          </a:xfrm>
        </p:spPr>
        <p:txBody>
          <a:bodyPr>
            <a:noAutofit/>
          </a:bodyPr>
          <a:lstStyle/>
          <a:p>
            <a:pPr eaLnBrk="1" hangingPunct="1"/>
            <a:r>
              <a:rPr lang="en-US" sz="2000" dirty="0" smtClean="0"/>
              <a:t>An idea takes shape in the designer’s mind and then takes shape as a final product</a:t>
            </a:r>
            <a:br>
              <a:rPr lang="en-US" sz="2000" dirty="0" smtClean="0"/>
            </a:br>
            <a:endParaRPr lang="en-US" sz="2000" dirty="0" smtClean="0"/>
          </a:p>
          <a:p>
            <a:pPr eaLnBrk="1" hangingPunct="1"/>
            <a:r>
              <a:rPr lang="en-US" sz="2000" dirty="0" smtClean="0"/>
              <a:t>Through the flexibility of the </a:t>
            </a:r>
            <a:br>
              <a:rPr lang="en-US" sz="2000" dirty="0" smtClean="0"/>
            </a:br>
            <a:r>
              <a:rPr lang="en-US" sz="2000" dirty="0" smtClean="0"/>
              <a:t>aluminum extrusion process, </a:t>
            </a:r>
            <a:br>
              <a:rPr lang="en-US" sz="2000" dirty="0" smtClean="0"/>
            </a:br>
            <a:r>
              <a:rPr lang="en-US" sz="2000" dirty="0" smtClean="0"/>
              <a:t>profiles can be creatively </a:t>
            </a:r>
            <a:br>
              <a:rPr lang="en-US" sz="2000" dirty="0" smtClean="0"/>
            </a:br>
            <a:r>
              <a:rPr lang="en-US" sz="2000" dirty="0" smtClean="0"/>
              <a:t>fine-tuned to specifically </a:t>
            </a:r>
            <a:br>
              <a:rPr lang="en-US" sz="2000" dirty="0" smtClean="0"/>
            </a:br>
            <a:r>
              <a:rPr lang="en-US" sz="2000" dirty="0" smtClean="0"/>
              <a:t>fit the design requirements </a:t>
            </a:r>
            <a:br>
              <a:rPr lang="en-US" sz="2000" dirty="0" smtClean="0"/>
            </a:br>
            <a:r>
              <a:rPr lang="en-US" sz="2000" dirty="0" smtClean="0"/>
              <a:t>or to be specifically </a:t>
            </a:r>
            <a:br>
              <a:rPr lang="en-US" sz="2000" dirty="0" smtClean="0"/>
            </a:br>
            <a:r>
              <a:rPr lang="en-US" sz="2000" dirty="0" smtClean="0"/>
              <a:t>branded with your details</a:t>
            </a:r>
            <a:br>
              <a:rPr lang="en-US" sz="2000" dirty="0" smtClean="0"/>
            </a:br>
            <a:endParaRPr lang="en-US" sz="2000" dirty="0" smtClean="0"/>
          </a:p>
          <a:p>
            <a:pPr eaLnBrk="1" hangingPunct="1"/>
            <a:r>
              <a:rPr lang="en-US" sz="2000" dirty="0" smtClean="0"/>
              <a:t>All thanks to the amazing </a:t>
            </a:r>
            <a:br>
              <a:rPr lang="en-US" sz="2000" dirty="0" smtClean="0"/>
            </a:br>
            <a:r>
              <a:rPr lang="en-US" sz="2000" dirty="0" smtClean="0"/>
              <a:t>versatility of aluminum extrusion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385"/>
                                        </p:tgtEl>
                                        <p:attrNameLst>
                                          <p:attrName>style.visibility</p:attrName>
                                        </p:attrNameLst>
                                      </p:cBhvr>
                                      <p:to>
                                        <p:strVal val="visible"/>
                                      </p:to>
                                    </p:set>
                                    <p:animEffect transition="in" filter="fade">
                                      <p:cBhvr>
                                        <p:cTn id="18" dur="2000"/>
                                        <p:tgtEl>
                                          <p:spTgt spid="16385"/>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0"/>
            <a:ext cx="8229600" cy="12192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0115" name="Content Placeholder 2"/>
          <p:cNvSpPr>
            <a:spLocks noGrp="1"/>
          </p:cNvSpPr>
          <p:nvPr>
            <p:ph idx="1"/>
          </p:nvPr>
        </p:nvSpPr>
        <p:spPr>
          <a:xfrm>
            <a:off x="152400" y="1524000"/>
            <a:ext cx="7467600" cy="4525963"/>
          </a:xfrm>
        </p:spPr>
        <p:txBody>
          <a:bodyPr/>
          <a:lstStyle/>
          <a:p>
            <a:r>
              <a:rPr lang="en-US" dirty="0" smtClean="0">
                <a:solidFill>
                  <a:schemeClr val="tx2">
                    <a:lumMod val="75000"/>
                  </a:schemeClr>
                </a:solidFill>
              </a:rPr>
              <a:t>Tooling</a:t>
            </a:r>
          </a:p>
          <a:p>
            <a:pPr lvl="1"/>
            <a:r>
              <a:rPr lang="en-US" dirty="0" smtClean="0">
                <a:solidFill>
                  <a:schemeClr val="tx2">
                    <a:lumMod val="75000"/>
                  </a:schemeClr>
                </a:solidFill>
              </a:rPr>
              <a:t>Hollow Dies</a:t>
            </a:r>
          </a:p>
          <a:p>
            <a:pPr lvl="1"/>
            <a:r>
              <a:rPr lang="en-US" sz="1400" dirty="0" smtClean="0"/>
              <a:t>Solid Dies</a:t>
            </a:r>
            <a:r>
              <a:rPr lang="en-US" dirty="0" smtClean="0">
                <a:solidFill>
                  <a:srgbClr val="FFFF99"/>
                </a:solidFill>
              </a:rPr>
              <a:t/>
            </a:r>
            <a:br>
              <a:rPr lang="en-US" dirty="0" smtClean="0">
                <a:solidFill>
                  <a:srgbClr val="FFFF99"/>
                </a:solidFill>
              </a:rPr>
            </a:br>
            <a:endParaRPr lang="en-US" dirty="0" smtClean="0">
              <a:solidFill>
                <a:srgbClr val="FFFF99"/>
              </a:solidFill>
            </a:endParaRPr>
          </a:p>
          <a:p>
            <a:pPr lvl="1"/>
            <a:r>
              <a:rPr lang="en-US" sz="1400" dirty="0" smtClean="0"/>
              <a:t>Multiple hole dies</a:t>
            </a:r>
            <a:r>
              <a:rPr lang="en-US" dirty="0" smtClean="0">
                <a:solidFill>
                  <a:srgbClr val="FFFF99"/>
                </a:solidFill>
              </a:rPr>
              <a:t/>
            </a:r>
            <a:br>
              <a:rPr lang="en-US" dirty="0" smtClean="0">
                <a:solidFill>
                  <a:srgbClr val="FFFF99"/>
                </a:solidFill>
              </a:rPr>
            </a:br>
            <a:endParaRPr lang="en-US" dirty="0" smtClean="0">
              <a:solidFill>
                <a:srgbClr val="FFFF99"/>
              </a:solidFill>
            </a:endParaRPr>
          </a:p>
          <a:p>
            <a:r>
              <a:rPr lang="en-US" sz="1600" dirty="0" smtClean="0"/>
              <a:t>Billet Furnace</a:t>
            </a:r>
          </a:p>
          <a:p>
            <a:r>
              <a:rPr lang="en-US" sz="1600" dirty="0" smtClean="0"/>
              <a:t>Extrusion Press</a:t>
            </a:r>
          </a:p>
          <a:p>
            <a:r>
              <a:rPr lang="en-US" sz="1600" dirty="0" smtClean="0"/>
              <a:t>Handling Equipment</a:t>
            </a:r>
          </a:p>
          <a:p>
            <a:r>
              <a:rPr lang="en-US" sz="1600" dirty="0" smtClean="0"/>
              <a:t>Finish Saw</a:t>
            </a:r>
          </a:p>
          <a:p>
            <a:r>
              <a:rPr lang="en-US" sz="1600" dirty="0" smtClean="0"/>
              <a:t>Aging System</a:t>
            </a:r>
          </a:p>
          <a:p>
            <a:r>
              <a:rPr lang="en-US" sz="1600" dirty="0" smtClean="0"/>
              <a:t>Fabrication &amp; Finishing</a:t>
            </a:r>
          </a:p>
        </p:txBody>
      </p:sp>
      <p:pic>
        <p:nvPicPr>
          <p:cNvPr id="901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50988"/>
            <a:ext cx="6248400"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C:\Documents and Settings\Craig Werner\Desktop\Screenhunter screen shots\AEC Mgmt Conf talk on designing aluminum extruded structures\ScreenHunter_25 Sep. 09 15.4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86200" y="2706688"/>
            <a:ext cx="51308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1"/>
          <p:cNvSpPr>
            <a:spLocks noGrp="1"/>
          </p:cNvSpPr>
          <p:nvPr>
            <p:ph type="title"/>
          </p:nvPr>
        </p:nvSpPr>
        <p:spPr>
          <a:xfrm>
            <a:off x="457200" y="0"/>
            <a:ext cx="8229600" cy="11430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1140" name="Content Placeholder 2"/>
          <p:cNvSpPr>
            <a:spLocks noGrp="1"/>
          </p:cNvSpPr>
          <p:nvPr>
            <p:ph idx="1"/>
          </p:nvPr>
        </p:nvSpPr>
        <p:spPr>
          <a:xfrm>
            <a:off x="152400" y="1524000"/>
            <a:ext cx="7467600" cy="4525963"/>
          </a:xfrm>
        </p:spPr>
        <p:txBody>
          <a:bodyPr/>
          <a:lstStyle/>
          <a:p>
            <a:r>
              <a:rPr lang="en-US" dirty="0" smtClean="0">
                <a:solidFill>
                  <a:schemeClr val="tx2">
                    <a:lumMod val="75000"/>
                  </a:schemeClr>
                </a:solidFill>
              </a:rPr>
              <a:t>Tooling</a:t>
            </a:r>
          </a:p>
          <a:p>
            <a:pPr lvl="1"/>
            <a:r>
              <a:rPr lang="en-US" dirty="0" smtClean="0">
                <a:solidFill>
                  <a:schemeClr val="tx2">
                    <a:lumMod val="75000"/>
                  </a:schemeClr>
                </a:solidFill>
              </a:rPr>
              <a:t>Hollow Dies</a:t>
            </a:r>
          </a:p>
          <a:p>
            <a:pPr lvl="1"/>
            <a:r>
              <a:rPr lang="en-US" dirty="0" smtClean="0">
                <a:solidFill>
                  <a:schemeClr val="tx2">
                    <a:lumMod val="75000"/>
                  </a:schemeClr>
                </a:solidFill>
              </a:rPr>
              <a:t>Solid Dies</a:t>
            </a:r>
            <a:br>
              <a:rPr lang="en-US" dirty="0" smtClean="0">
                <a:solidFill>
                  <a:schemeClr val="tx2">
                    <a:lumMod val="75000"/>
                  </a:schemeClr>
                </a:solidFill>
              </a:rPr>
            </a:br>
            <a:endParaRPr lang="en-US" dirty="0" smtClean="0">
              <a:solidFill>
                <a:schemeClr val="tx2">
                  <a:lumMod val="75000"/>
                </a:schemeClr>
              </a:solidFill>
            </a:endParaRPr>
          </a:p>
          <a:p>
            <a:pPr lvl="1"/>
            <a:r>
              <a:rPr lang="en-US" dirty="0" smtClean="0">
                <a:solidFill>
                  <a:schemeClr val="tx2">
                    <a:lumMod val="75000"/>
                  </a:schemeClr>
                </a:solidFill>
              </a:rPr>
              <a:t>Multiple hole dies</a:t>
            </a:r>
            <a:br>
              <a:rPr lang="en-US" dirty="0" smtClean="0">
                <a:solidFill>
                  <a:schemeClr val="tx2">
                    <a:lumMod val="75000"/>
                  </a:schemeClr>
                </a:solidFill>
              </a:rPr>
            </a:br>
            <a:endParaRPr lang="en-US" dirty="0" smtClean="0">
              <a:solidFill>
                <a:schemeClr val="tx2">
                  <a:lumMod val="75000"/>
                </a:schemeClr>
              </a:solidFill>
            </a:endParaRPr>
          </a:p>
          <a:p>
            <a:r>
              <a:rPr lang="en-US" sz="1600" dirty="0" smtClean="0"/>
              <a:t>Billet Furnace</a:t>
            </a:r>
          </a:p>
          <a:p>
            <a:r>
              <a:rPr lang="en-US" sz="1600" dirty="0" smtClean="0"/>
              <a:t>Extrusion Press</a:t>
            </a:r>
          </a:p>
          <a:p>
            <a:r>
              <a:rPr lang="en-US" sz="1600" dirty="0" smtClean="0"/>
              <a:t>Handling Equipment</a:t>
            </a:r>
          </a:p>
          <a:p>
            <a:r>
              <a:rPr lang="en-US" sz="1600" dirty="0" smtClean="0"/>
              <a:t>Finish Saw</a:t>
            </a:r>
          </a:p>
          <a:p>
            <a:r>
              <a:rPr lang="en-US" sz="1600" dirty="0" smtClean="0"/>
              <a:t>Aging System</a:t>
            </a:r>
          </a:p>
          <a:p>
            <a:r>
              <a:rPr lang="en-US" sz="1600" dirty="0" smtClean="0"/>
              <a:t>Fabrication &amp; Finishing</a:t>
            </a:r>
          </a:p>
        </p:txBody>
      </p:sp>
      <p:pic>
        <p:nvPicPr>
          <p:cNvPr id="91141" name="Picture 5" descr="C:\Documents and Settings\Craig Werner\Desktop\Screenhunter screen shots\AEC Mgmt Conf talk on designing aluminum extruded structures\ScreenHunter_26 Sep. 09 15.4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95600" y="1143000"/>
            <a:ext cx="35814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39000" y="5618163"/>
            <a:ext cx="1225550" cy="1239837"/>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rot="10800000">
            <a:off x="6477000" y="5638800"/>
            <a:ext cx="7620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89688" y="2479675"/>
            <a:ext cx="2830512" cy="415925"/>
          </a:xfrm>
          <a:prstGeom prst="rect">
            <a:avLst/>
          </a:prstGeom>
          <a:noFill/>
        </p:spPr>
        <p:txBody>
          <a:bodyPr wrap="none">
            <a:spAutoFit/>
          </a:bodyPr>
          <a:lstStyle/>
          <a:p>
            <a:pPr>
              <a:defRPr/>
            </a:pPr>
            <a:r>
              <a:rPr lang="en-US" sz="105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05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11430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2163" name="Content Placeholder 2"/>
          <p:cNvSpPr>
            <a:spLocks noGrp="1"/>
          </p:cNvSpPr>
          <p:nvPr>
            <p:ph idx="1"/>
          </p:nvPr>
        </p:nvSpPr>
        <p:spPr>
          <a:xfrm>
            <a:off x="152400" y="1600200"/>
            <a:ext cx="7467600" cy="4525963"/>
          </a:xfrm>
        </p:spPr>
        <p:txBody>
          <a:bodyPr/>
          <a:lstStyle/>
          <a:p>
            <a:r>
              <a:rPr lang="en-US" dirty="0" smtClean="0">
                <a:solidFill>
                  <a:schemeClr val="tx2">
                    <a:lumMod val="75000"/>
                  </a:schemeClr>
                </a:solidFill>
              </a:rPr>
              <a:t>Tooling</a:t>
            </a:r>
          </a:p>
          <a:p>
            <a:pPr lvl="1"/>
            <a:r>
              <a:rPr lang="en-US" sz="1400" dirty="0" smtClean="0"/>
              <a:t>Hollow Dies</a:t>
            </a:r>
          </a:p>
          <a:p>
            <a:pPr lvl="1"/>
            <a:r>
              <a:rPr lang="en-US" sz="1400" dirty="0" smtClean="0"/>
              <a:t>Solid Dies</a:t>
            </a:r>
            <a:br>
              <a:rPr lang="en-US" sz="1400" dirty="0" smtClean="0"/>
            </a:br>
            <a:endParaRPr lang="en-US" sz="1400" dirty="0" smtClean="0"/>
          </a:p>
          <a:p>
            <a:pPr lvl="1"/>
            <a:r>
              <a:rPr lang="en-US" sz="1400" dirty="0" smtClean="0"/>
              <a:t>Multiple hole dies</a:t>
            </a:r>
            <a:r>
              <a:rPr lang="en-US" dirty="0" smtClean="0">
                <a:solidFill>
                  <a:srgbClr val="FFFF99"/>
                </a:solidFill>
              </a:rPr>
              <a:t/>
            </a:r>
            <a:br>
              <a:rPr lang="en-US" dirty="0" smtClean="0">
                <a:solidFill>
                  <a:srgbClr val="FFFF99"/>
                </a:solidFill>
              </a:rPr>
            </a:br>
            <a:endParaRPr lang="en-US" dirty="0" smtClean="0">
              <a:solidFill>
                <a:srgbClr val="FFFF99"/>
              </a:solidFill>
            </a:endParaRPr>
          </a:p>
          <a:p>
            <a:r>
              <a:rPr lang="en-US" sz="1600" dirty="0" smtClean="0"/>
              <a:t>Billet Furnace</a:t>
            </a:r>
          </a:p>
          <a:p>
            <a:r>
              <a:rPr lang="en-US" sz="1600" dirty="0" smtClean="0"/>
              <a:t>Extrusion Press</a:t>
            </a:r>
          </a:p>
          <a:p>
            <a:r>
              <a:rPr lang="en-US" sz="1600" dirty="0" smtClean="0"/>
              <a:t>Handling Equipment</a:t>
            </a:r>
          </a:p>
          <a:p>
            <a:r>
              <a:rPr lang="en-US" sz="1600" dirty="0" smtClean="0"/>
              <a:t>Finish Saw</a:t>
            </a:r>
          </a:p>
          <a:p>
            <a:r>
              <a:rPr lang="en-US" sz="1600" dirty="0" smtClean="0"/>
              <a:t>Aging System</a:t>
            </a:r>
          </a:p>
          <a:p>
            <a:r>
              <a:rPr lang="en-US" sz="1600" dirty="0" smtClean="0"/>
              <a:t>Fabrication &amp; Finishing</a:t>
            </a:r>
          </a:p>
        </p:txBody>
      </p:sp>
      <p:pic>
        <p:nvPicPr>
          <p:cNvPr id="921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24000"/>
            <a:ext cx="634841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1" name="Picture 5" descr="D:\Illustrations\4 Major components\3300T BLH Cont housing flat guide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533400"/>
            <a:ext cx="2932113"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1"/>
          <p:cNvSpPr>
            <a:spLocks noGrp="1"/>
          </p:cNvSpPr>
          <p:nvPr>
            <p:ph type="title"/>
          </p:nvPr>
        </p:nvSpPr>
        <p:spPr>
          <a:xfrm>
            <a:off x="457200" y="0"/>
            <a:ext cx="8229600" cy="8382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3186" name="Content Placeholder 2"/>
          <p:cNvSpPr>
            <a:spLocks noGrp="1"/>
          </p:cNvSpPr>
          <p:nvPr>
            <p:ph idx="1"/>
          </p:nvPr>
        </p:nvSpPr>
        <p:spPr>
          <a:xfrm>
            <a:off x="152400" y="1600200"/>
            <a:ext cx="7467600" cy="4525963"/>
          </a:xfrm>
        </p:spPr>
        <p:txBody>
          <a:bodyPr/>
          <a:lstStyle/>
          <a:p>
            <a:r>
              <a:rPr lang="en-US" dirty="0" smtClean="0">
                <a:solidFill>
                  <a:schemeClr val="tx2">
                    <a:lumMod val="75000"/>
                  </a:schemeClr>
                </a:solidFill>
              </a:rPr>
              <a:t>Tooling</a:t>
            </a:r>
          </a:p>
          <a:p>
            <a:pPr lvl="1"/>
            <a:r>
              <a:rPr lang="en-US" sz="1400" dirty="0" smtClean="0"/>
              <a:t>Hollow Dies</a:t>
            </a:r>
          </a:p>
          <a:p>
            <a:pPr lvl="1"/>
            <a:r>
              <a:rPr lang="en-US" sz="1400" dirty="0" smtClean="0"/>
              <a:t>Solid Dies</a:t>
            </a:r>
            <a:br>
              <a:rPr lang="en-US" sz="1400" dirty="0" smtClean="0"/>
            </a:br>
            <a:endParaRPr lang="en-US" sz="1400" dirty="0" smtClean="0"/>
          </a:p>
          <a:p>
            <a:pPr lvl="1"/>
            <a:r>
              <a:rPr lang="en-US" sz="1400" dirty="0" smtClean="0"/>
              <a:t>Multiple hole dies</a:t>
            </a:r>
            <a:r>
              <a:rPr lang="en-US" dirty="0" smtClean="0">
                <a:solidFill>
                  <a:srgbClr val="FFFF99"/>
                </a:solidFill>
              </a:rPr>
              <a:t/>
            </a:r>
            <a:br>
              <a:rPr lang="en-US" dirty="0" smtClean="0">
                <a:solidFill>
                  <a:srgbClr val="FFFF99"/>
                </a:solidFill>
              </a:rPr>
            </a:br>
            <a:endParaRPr lang="en-US" dirty="0" smtClean="0">
              <a:solidFill>
                <a:srgbClr val="FFFF99"/>
              </a:solidFill>
            </a:endParaRPr>
          </a:p>
          <a:p>
            <a:r>
              <a:rPr lang="en-US" sz="1600" dirty="0" smtClean="0"/>
              <a:t>Billet Furnace</a:t>
            </a:r>
          </a:p>
          <a:p>
            <a:r>
              <a:rPr lang="en-US" sz="1600" dirty="0" smtClean="0"/>
              <a:t>Extrusion Press</a:t>
            </a:r>
          </a:p>
          <a:p>
            <a:r>
              <a:rPr lang="en-US" sz="1600" dirty="0" smtClean="0"/>
              <a:t>Handling Equipment</a:t>
            </a:r>
          </a:p>
          <a:p>
            <a:r>
              <a:rPr lang="en-US" sz="1600" dirty="0" smtClean="0"/>
              <a:t>Finish Saw</a:t>
            </a:r>
          </a:p>
          <a:p>
            <a:r>
              <a:rPr lang="en-US" sz="1600" dirty="0" smtClean="0"/>
              <a:t>Aging System</a:t>
            </a:r>
          </a:p>
          <a:p>
            <a:r>
              <a:rPr lang="en-US" sz="1600" dirty="0" smtClean="0"/>
              <a:t>Fabrication &amp; Finishing</a:t>
            </a:r>
          </a:p>
        </p:txBody>
      </p:sp>
      <p:pic>
        <p:nvPicPr>
          <p:cNvPr id="93187" name="Picture 3" descr="D:\Illustrations\4 Major components\6Von Mises Result.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19400" y="2819400"/>
            <a:ext cx="35020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2" descr="D:\Illustrations\4 Major components\Main Cylinder Ultrasound.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34000" y="3962400"/>
            <a:ext cx="37338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4" descr="D:\Illustrations\4 Major components\4Particular.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86200" y="1143000"/>
            <a:ext cx="21336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779588" y="6505575"/>
            <a:ext cx="3554412" cy="276225"/>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Extrusion Press Maintenance Manual</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2192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4211" name="Content Placeholder 2"/>
          <p:cNvSpPr>
            <a:spLocks noGrp="1"/>
          </p:cNvSpPr>
          <p:nvPr>
            <p:ph idx="1"/>
          </p:nvPr>
        </p:nvSpPr>
        <p:spPr>
          <a:xfrm>
            <a:off x="152400" y="1600200"/>
            <a:ext cx="7467600" cy="4525963"/>
          </a:xfrm>
        </p:spPr>
        <p:txBody>
          <a:bodyPr/>
          <a:lstStyle/>
          <a:p>
            <a:r>
              <a:rPr lang="en-US" dirty="0" smtClean="0">
                <a:solidFill>
                  <a:schemeClr val="tx2">
                    <a:lumMod val="75000"/>
                  </a:schemeClr>
                </a:solidFill>
              </a:rPr>
              <a:t>Tooling</a:t>
            </a:r>
          </a:p>
          <a:p>
            <a:pPr lvl="1"/>
            <a:r>
              <a:rPr lang="en-US" dirty="0" smtClean="0">
                <a:solidFill>
                  <a:schemeClr val="tx2">
                    <a:lumMod val="75000"/>
                  </a:schemeClr>
                </a:solidFill>
              </a:rPr>
              <a:t>Hollow Dies</a:t>
            </a:r>
          </a:p>
          <a:p>
            <a:pPr lvl="1"/>
            <a:r>
              <a:rPr lang="en-US" dirty="0" smtClean="0">
                <a:solidFill>
                  <a:schemeClr val="tx2">
                    <a:lumMod val="75000"/>
                  </a:schemeClr>
                </a:solidFill>
              </a:rPr>
              <a:t>Solid Dies</a:t>
            </a:r>
            <a:br>
              <a:rPr lang="en-US" dirty="0" smtClean="0">
                <a:solidFill>
                  <a:schemeClr val="tx2">
                    <a:lumMod val="75000"/>
                  </a:schemeClr>
                </a:solidFill>
              </a:rPr>
            </a:br>
            <a:endParaRPr lang="en-US" dirty="0" smtClean="0">
              <a:solidFill>
                <a:schemeClr val="tx2">
                  <a:lumMod val="75000"/>
                </a:schemeClr>
              </a:solidFill>
            </a:endParaRPr>
          </a:p>
          <a:p>
            <a:pPr lvl="1"/>
            <a:r>
              <a:rPr lang="en-US" dirty="0" smtClean="0">
                <a:solidFill>
                  <a:schemeClr val="tx2">
                    <a:lumMod val="75000"/>
                  </a:schemeClr>
                </a:solidFill>
              </a:rPr>
              <a:t>Multiple </a:t>
            </a:r>
            <a:br>
              <a:rPr lang="en-US" dirty="0" smtClean="0">
                <a:solidFill>
                  <a:schemeClr val="tx2">
                    <a:lumMod val="75000"/>
                  </a:schemeClr>
                </a:solidFill>
              </a:rPr>
            </a:br>
            <a:r>
              <a:rPr lang="en-US" dirty="0" smtClean="0">
                <a:solidFill>
                  <a:schemeClr val="tx2">
                    <a:lumMod val="75000"/>
                  </a:schemeClr>
                </a:solidFill>
              </a:rPr>
              <a:t>hole dies</a:t>
            </a:r>
            <a:br>
              <a:rPr lang="en-US" dirty="0" smtClean="0">
                <a:solidFill>
                  <a:schemeClr val="tx2">
                    <a:lumMod val="75000"/>
                  </a:schemeClr>
                </a:solidFill>
              </a:rPr>
            </a:br>
            <a:endParaRPr lang="en-US" dirty="0" smtClean="0">
              <a:solidFill>
                <a:schemeClr val="tx2">
                  <a:lumMod val="75000"/>
                </a:schemeClr>
              </a:solidFill>
            </a:endParaRPr>
          </a:p>
          <a:p>
            <a:r>
              <a:rPr lang="en-US" sz="1600" dirty="0" smtClean="0"/>
              <a:t>Billet Furnace</a:t>
            </a:r>
          </a:p>
          <a:p>
            <a:r>
              <a:rPr lang="en-US" sz="1600" dirty="0" smtClean="0"/>
              <a:t>Extrusion Press</a:t>
            </a:r>
          </a:p>
          <a:p>
            <a:r>
              <a:rPr lang="en-US" sz="1600" dirty="0" smtClean="0"/>
              <a:t>Handling Equipment</a:t>
            </a:r>
          </a:p>
          <a:p>
            <a:r>
              <a:rPr lang="en-US" sz="1600" dirty="0" smtClean="0"/>
              <a:t>Finish Saw</a:t>
            </a:r>
          </a:p>
          <a:p>
            <a:r>
              <a:rPr lang="en-US" sz="1600" dirty="0" smtClean="0"/>
              <a:t>Aging System</a:t>
            </a:r>
          </a:p>
          <a:p>
            <a:r>
              <a:rPr lang="en-US" sz="1600" dirty="0" smtClean="0"/>
              <a:t>Fabrication &amp;</a:t>
            </a:r>
            <a:br>
              <a:rPr lang="en-US" sz="1600" dirty="0" smtClean="0"/>
            </a:br>
            <a:r>
              <a:rPr lang="en-US" sz="1600" dirty="0" smtClean="0"/>
              <a:t>Finishing</a:t>
            </a:r>
          </a:p>
        </p:txBody>
      </p:sp>
      <p:pic>
        <p:nvPicPr>
          <p:cNvPr id="9421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49525" y="2895600"/>
            <a:ext cx="65182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91200" y="2590800"/>
            <a:ext cx="3194050"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1430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5235" name="Content Placeholder 2"/>
          <p:cNvSpPr>
            <a:spLocks noGrp="1"/>
          </p:cNvSpPr>
          <p:nvPr>
            <p:ph idx="1"/>
          </p:nvPr>
        </p:nvSpPr>
        <p:spPr>
          <a:xfrm>
            <a:off x="152400" y="1600200"/>
            <a:ext cx="7467600" cy="4525963"/>
          </a:xfrm>
        </p:spPr>
        <p:txBody>
          <a:bodyPr/>
          <a:lstStyle/>
          <a:p>
            <a:r>
              <a:rPr lang="en-US" dirty="0" smtClean="0">
                <a:solidFill>
                  <a:schemeClr val="tx2">
                    <a:lumMod val="75000"/>
                  </a:schemeClr>
                </a:solidFill>
              </a:rPr>
              <a:t>Tooling</a:t>
            </a:r>
          </a:p>
          <a:p>
            <a:pPr lvl="1"/>
            <a:r>
              <a:rPr lang="en-US" dirty="0" smtClean="0">
                <a:solidFill>
                  <a:schemeClr val="tx2">
                    <a:lumMod val="75000"/>
                  </a:schemeClr>
                </a:solidFill>
              </a:rPr>
              <a:t>Die Ovens</a:t>
            </a:r>
            <a:br>
              <a:rPr lang="en-US" dirty="0" smtClean="0">
                <a:solidFill>
                  <a:schemeClr val="tx2">
                    <a:lumMod val="75000"/>
                  </a:schemeClr>
                </a:solidFill>
              </a:rPr>
            </a:br>
            <a:endParaRPr lang="en-US" dirty="0" smtClean="0">
              <a:solidFill>
                <a:schemeClr val="tx2">
                  <a:lumMod val="75000"/>
                </a:schemeClr>
              </a:solidFill>
            </a:endParaRPr>
          </a:p>
          <a:p>
            <a:r>
              <a:rPr lang="en-US" sz="1600" dirty="0" smtClean="0"/>
              <a:t>Billet Furnace</a:t>
            </a:r>
          </a:p>
          <a:p>
            <a:r>
              <a:rPr lang="en-US" sz="1600" dirty="0" smtClean="0"/>
              <a:t>Extrusion Press</a:t>
            </a:r>
          </a:p>
          <a:p>
            <a:r>
              <a:rPr lang="en-US" sz="1600" dirty="0" smtClean="0"/>
              <a:t>Handling Equipment</a:t>
            </a:r>
          </a:p>
          <a:p>
            <a:r>
              <a:rPr lang="en-US" sz="1600" dirty="0" smtClean="0"/>
              <a:t>Finish Saw</a:t>
            </a:r>
          </a:p>
          <a:p>
            <a:r>
              <a:rPr lang="en-US" sz="1600" dirty="0" smtClean="0"/>
              <a:t>Aging System</a:t>
            </a:r>
          </a:p>
          <a:p>
            <a:r>
              <a:rPr lang="en-US" sz="1600" dirty="0" smtClean="0"/>
              <a:t>Fabrication &amp;</a:t>
            </a:r>
            <a:br>
              <a:rPr lang="en-US" sz="1600" dirty="0" smtClean="0"/>
            </a:br>
            <a:r>
              <a:rPr lang="en-US" sz="1600" dirty="0" smtClean="0"/>
              <a:t>Finishing</a:t>
            </a:r>
          </a:p>
        </p:txBody>
      </p:sp>
      <p:sp>
        <p:nvSpPr>
          <p:cNvPr id="5" name="TextBox 4"/>
          <p:cNvSpPr txBox="1"/>
          <p:nvPr/>
        </p:nvSpPr>
        <p:spPr>
          <a:xfrm>
            <a:off x="3733800" y="3352800"/>
            <a:ext cx="4822825" cy="276225"/>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dirty="0" err="1">
                <a:solidFill>
                  <a:schemeClr val="accent2">
                    <a:lumMod val="60000"/>
                    <a:lumOff val="40000"/>
                  </a:schemeClr>
                </a:solidFill>
                <a:effectLst>
                  <a:outerShdw blurRad="38100" dist="38100" dir="2700000" algn="tl">
                    <a:srgbClr val="000000">
                      <a:alpha val="43137"/>
                    </a:srgbClr>
                  </a:outerShdw>
                </a:effectLst>
              </a:rPr>
              <a:t>Omav</a:t>
            </a:r>
            <a:r>
              <a:rPr lang="en-US" sz="1200" dirty="0">
                <a:solidFill>
                  <a:schemeClr val="accent2">
                    <a:lumMod val="60000"/>
                    <a:lumOff val="40000"/>
                  </a:schemeClr>
                </a:solidFill>
                <a:effectLst>
                  <a:outerShdw blurRad="38100" dist="38100" dir="2700000" algn="tl">
                    <a:srgbClr val="000000">
                      <a:alpha val="43137"/>
                    </a:srgbClr>
                  </a:outerShdw>
                </a:effectLst>
              </a:rPr>
              <a:t>, Castool and Extrusion Pres Maintenance Manual</a:t>
            </a:r>
          </a:p>
        </p:txBody>
      </p:sp>
      <p:pic>
        <p:nvPicPr>
          <p:cNvPr id="95237" name="Picture 3" descr="D:\Illustrations\10 Die Ovens\Castool single cell die oven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143000"/>
            <a:ext cx="34290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5" descr="D:\Illustrations\10 Die Ovens\OMAV drawer type ove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43200" y="3657600"/>
            <a:ext cx="44211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0"/>
            <a:ext cx="8229600" cy="11430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6259" name="Content Placeholder 2"/>
          <p:cNvSpPr>
            <a:spLocks noGrp="1"/>
          </p:cNvSpPr>
          <p:nvPr>
            <p:ph idx="1"/>
          </p:nvPr>
        </p:nvSpPr>
        <p:spPr>
          <a:xfrm>
            <a:off x="0" y="1600200"/>
            <a:ext cx="7467600" cy="4525963"/>
          </a:xfrm>
        </p:spPr>
        <p:txBody>
          <a:bodyPr/>
          <a:lstStyle/>
          <a:p>
            <a:r>
              <a:rPr lang="en-US" sz="1800" dirty="0" smtClean="0"/>
              <a:t>Tooling</a:t>
            </a:r>
            <a:br>
              <a:rPr lang="en-US" sz="1800" dirty="0" smtClean="0"/>
            </a:br>
            <a:endParaRPr lang="en-US" sz="1800" dirty="0" smtClean="0"/>
          </a:p>
          <a:p>
            <a:r>
              <a:rPr lang="en-US" dirty="0" smtClean="0">
                <a:solidFill>
                  <a:schemeClr val="tx2">
                    <a:lumMod val="75000"/>
                  </a:schemeClr>
                </a:solidFill>
              </a:rPr>
              <a:t>Billet Furnace</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Extrusion Press</a:t>
            </a:r>
          </a:p>
          <a:p>
            <a:r>
              <a:rPr lang="en-US" sz="1800" dirty="0" smtClean="0"/>
              <a:t>Handling Equip.</a:t>
            </a:r>
          </a:p>
          <a:p>
            <a:r>
              <a:rPr lang="en-US" sz="1800" dirty="0" smtClean="0"/>
              <a:t>Finish Saw</a:t>
            </a: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9626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52650" y="2819400"/>
            <a:ext cx="69167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49950" y="6472238"/>
            <a:ext cx="3194050"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pic>
        <p:nvPicPr>
          <p:cNvPr id="96262" name="Picture 6" descr="D:\Illustrations\7 Press Feed\OMAV rollers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5600" y="1079954"/>
            <a:ext cx="2209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84662" y="2057400"/>
            <a:ext cx="2420938" cy="415925"/>
          </a:xfrm>
          <a:prstGeom prst="rect">
            <a:avLst/>
          </a:prstGeom>
          <a:noFill/>
        </p:spPr>
        <p:txBody>
          <a:bodyPr wrap="none">
            <a:spAutoFit/>
          </a:bodyPr>
          <a:lstStyle/>
          <a:p>
            <a:pPr>
              <a:defRPr/>
            </a:pPr>
            <a:r>
              <a:rPr lang="en-US" sz="1050" dirty="0">
                <a:solidFill>
                  <a:schemeClr val="accent2">
                    <a:lumMod val="60000"/>
                    <a:lumOff val="40000"/>
                  </a:schemeClr>
                </a:solidFill>
              </a:rPr>
              <a:t>Courtesy of </a:t>
            </a:r>
            <a:r>
              <a:rPr lang="en-US" sz="1050" i="1" dirty="0" err="1">
                <a:solidFill>
                  <a:schemeClr val="accent2">
                    <a:lumMod val="60000"/>
                    <a:lumOff val="40000"/>
                  </a:schemeClr>
                </a:solidFill>
              </a:rPr>
              <a:t>Omav</a:t>
            </a:r>
            <a:r>
              <a:rPr lang="en-US" sz="1050" i="1" dirty="0">
                <a:solidFill>
                  <a:schemeClr val="accent2">
                    <a:lumMod val="60000"/>
                    <a:lumOff val="40000"/>
                  </a:schemeClr>
                </a:solidFill>
              </a:rPr>
              <a:t> and </a:t>
            </a:r>
            <a:br>
              <a:rPr lang="en-US" sz="1050" i="1" dirty="0">
                <a:solidFill>
                  <a:schemeClr val="accent2">
                    <a:lumMod val="60000"/>
                    <a:lumOff val="40000"/>
                  </a:schemeClr>
                </a:solidFill>
              </a:rPr>
            </a:br>
            <a:r>
              <a:rPr lang="en-US" sz="1050" i="1" dirty="0">
                <a:solidFill>
                  <a:schemeClr val="accent2">
                    <a:lumMod val="60000"/>
                    <a:lumOff val="40000"/>
                  </a:schemeClr>
                </a:solidFill>
              </a:rPr>
              <a:t>Extrusion Press Maintenance Manual</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0"/>
            <a:ext cx="8229600" cy="11430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7283" name="Content Placeholder 2"/>
          <p:cNvSpPr>
            <a:spLocks noGrp="1"/>
          </p:cNvSpPr>
          <p:nvPr>
            <p:ph idx="1"/>
          </p:nvPr>
        </p:nvSpPr>
        <p:spPr>
          <a:xfrm>
            <a:off x="0" y="1371600"/>
            <a:ext cx="7467600" cy="4525963"/>
          </a:xfrm>
        </p:spPr>
        <p:txBody>
          <a:bodyPr/>
          <a:lstStyle/>
          <a:p>
            <a:r>
              <a:rPr lang="en-US" sz="1800" dirty="0" smtClean="0"/>
              <a:t>Tooling</a:t>
            </a:r>
            <a:br>
              <a:rPr lang="en-US" sz="1800" dirty="0" smtClean="0"/>
            </a:br>
            <a:endParaRPr lang="en-US" sz="1800" dirty="0" smtClean="0"/>
          </a:p>
          <a:p>
            <a:r>
              <a:rPr lang="en-US" dirty="0" smtClean="0">
                <a:solidFill>
                  <a:schemeClr val="tx2">
                    <a:lumMod val="75000"/>
                  </a:schemeClr>
                </a:solidFill>
              </a:rPr>
              <a:t>Billet Furnace</a:t>
            </a:r>
          </a:p>
          <a:p>
            <a:pPr lvl="1"/>
            <a:r>
              <a:rPr lang="en-US" sz="1800" dirty="0" smtClean="0">
                <a:solidFill>
                  <a:schemeClr val="tx2">
                    <a:lumMod val="75000"/>
                  </a:schemeClr>
                </a:solidFill>
              </a:rPr>
              <a:t>Cutting &amp; Shearing Logs into Billets</a:t>
            </a:r>
            <a:r>
              <a:rPr lang="en-US" sz="1800" dirty="0" smtClean="0">
                <a:solidFill>
                  <a:srgbClr val="FFFF99"/>
                </a:solidFill>
              </a:rPr>
              <a:t/>
            </a:r>
            <a:br>
              <a:rPr lang="en-US" sz="1800" dirty="0" smtClean="0">
                <a:solidFill>
                  <a:srgbClr val="FFFF99"/>
                </a:solidFill>
              </a:rPr>
            </a:br>
            <a:endParaRPr lang="en-US" sz="1800" dirty="0" smtClean="0">
              <a:solidFill>
                <a:srgbClr val="FFFF99"/>
              </a:solidFill>
            </a:endParaRPr>
          </a:p>
          <a:p>
            <a:r>
              <a:rPr lang="en-US" sz="1800" dirty="0" smtClean="0"/>
              <a:t>Extrusion Press</a:t>
            </a:r>
          </a:p>
          <a:p>
            <a:r>
              <a:rPr lang="en-US" sz="1800" dirty="0" smtClean="0"/>
              <a:t>Handling Equip.</a:t>
            </a:r>
          </a:p>
          <a:p>
            <a:r>
              <a:rPr lang="en-US" sz="1800" dirty="0" smtClean="0"/>
              <a:t>Finish Saw</a:t>
            </a:r>
          </a:p>
          <a:p>
            <a:r>
              <a:rPr lang="en-US" sz="1800" dirty="0" smtClean="0"/>
              <a:t>Aging System</a:t>
            </a:r>
          </a:p>
          <a:p>
            <a:r>
              <a:rPr lang="en-US" sz="1800" dirty="0" smtClean="0"/>
              <a:t>Fabrication &amp; </a:t>
            </a:r>
            <a:br>
              <a:rPr lang="en-US" sz="1800" dirty="0" smtClean="0"/>
            </a:br>
            <a:r>
              <a:rPr lang="en-US" sz="1800" dirty="0" smtClean="0"/>
              <a:t>Finishing</a:t>
            </a:r>
          </a:p>
        </p:txBody>
      </p:sp>
      <p:sp>
        <p:nvSpPr>
          <p:cNvPr id="7" name="TextBox 6"/>
          <p:cNvSpPr txBox="1"/>
          <p:nvPr/>
        </p:nvSpPr>
        <p:spPr>
          <a:xfrm>
            <a:off x="2743200" y="6442075"/>
            <a:ext cx="2514600" cy="415925"/>
          </a:xfrm>
          <a:prstGeom prst="rect">
            <a:avLst/>
          </a:prstGeom>
          <a:noFill/>
        </p:spPr>
        <p:txBody>
          <a:bodyPr wrap="none">
            <a:spAutoFit/>
          </a:bodyPr>
          <a:lstStyle/>
          <a:p>
            <a:pPr>
              <a:defRPr/>
            </a:pPr>
            <a:r>
              <a:rPr lang="en-US" sz="1050" dirty="0">
                <a:solidFill>
                  <a:schemeClr val="accent2">
                    <a:lumMod val="60000"/>
                    <a:lumOff val="40000"/>
                  </a:schemeClr>
                </a:solidFill>
              </a:rPr>
              <a:t>Billet Saw Photo Courtesy of</a:t>
            </a:r>
            <a:r>
              <a:rPr lang="en-US" sz="1050" i="1" dirty="0">
                <a:solidFill>
                  <a:schemeClr val="accent2">
                    <a:lumMod val="60000"/>
                    <a:lumOff val="40000"/>
                  </a:schemeClr>
                </a:solidFill>
              </a:rPr>
              <a:t> </a:t>
            </a:r>
            <a:r>
              <a:rPr lang="en-US" sz="1050" i="1" dirty="0" err="1">
                <a:solidFill>
                  <a:schemeClr val="accent2">
                    <a:lumMod val="60000"/>
                    <a:lumOff val="40000"/>
                  </a:schemeClr>
                </a:solidFill>
              </a:rPr>
              <a:t>B&amp;O</a:t>
            </a:r>
            <a:r>
              <a:rPr lang="en-US" sz="1050" i="1" dirty="0">
                <a:solidFill>
                  <a:schemeClr val="accent2">
                    <a:lumMod val="60000"/>
                    <a:lumOff val="40000"/>
                  </a:schemeClr>
                </a:solidFill>
              </a:rPr>
              <a:t> and </a:t>
            </a:r>
            <a:br>
              <a:rPr lang="en-US" sz="1050" i="1" dirty="0">
                <a:solidFill>
                  <a:schemeClr val="accent2">
                    <a:lumMod val="60000"/>
                    <a:lumOff val="40000"/>
                  </a:schemeClr>
                </a:solidFill>
              </a:rPr>
            </a:br>
            <a:r>
              <a:rPr lang="en-US" sz="1050" i="1" dirty="0">
                <a:solidFill>
                  <a:schemeClr val="accent2">
                    <a:lumMod val="60000"/>
                    <a:lumOff val="40000"/>
                  </a:schemeClr>
                </a:solidFill>
              </a:rPr>
              <a:t>Extrusion Press Maintenance Manual</a:t>
            </a:r>
          </a:p>
        </p:txBody>
      </p:sp>
      <p:pic>
        <p:nvPicPr>
          <p:cNvPr id="97285" name="Picture 7" descr="D:\Illustrations\7 Press Feed\sca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09800" y="3124200"/>
            <a:ext cx="3363913"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2" descr="D:\Illustrations\7 Press Feed\OMAV log shear.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76800" y="1143000"/>
            <a:ext cx="4051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943600" y="3657600"/>
            <a:ext cx="2619628" cy="415498"/>
          </a:xfrm>
          <a:prstGeom prst="rect">
            <a:avLst/>
          </a:prstGeom>
          <a:noFill/>
        </p:spPr>
        <p:txBody>
          <a:bodyPr wrap="none">
            <a:spAutoFit/>
          </a:bodyPr>
          <a:lstStyle/>
          <a:p>
            <a:pPr>
              <a:defRPr/>
            </a:pPr>
            <a:r>
              <a:rPr lang="en-US" sz="1050" dirty="0">
                <a:solidFill>
                  <a:schemeClr val="accent2">
                    <a:lumMod val="60000"/>
                    <a:lumOff val="40000"/>
                  </a:schemeClr>
                </a:solidFill>
              </a:rPr>
              <a:t>Log Shear Photo Courtesy of</a:t>
            </a:r>
            <a:r>
              <a:rPr lang="en-US" sz="1050" i="1" dirty="0">
                <a:solidFill>
                  <a:schemeClr val="accent2">
                    <a:lumMod val="60000"/>
                    <a:lumOff val="40000"/>
                  </a:schemeClr>
                </a:solidFill>
              </a:rPr>
              <a:t> </a:t>
            </a:r>
            <a:r>
              <a:rPr lang="en-US" sz="1050" i="1" dirty="0" err="1">
                <a:solidFill>
                  <a:schemeClr val="accent2">
                    <a:lumMod val="60000"/>
                    <a:lumOff val="40000"/>
                  </a:schemeClr>
                </a:solidFill>
              </a:rPr>
              <a:t>Omav</a:t>
            </a:r>
            <a:r>
              <a:rPr lang="en-US" sz="1050" i="1" dirty="0">
                <a:solidFill>
                  <a:schemeClr val="accent2">
                    <a:lumMod val="60000"/>
                    <a:lumOff val="40000"/>
                  </a:schemeClr>
                </a:solidFill>
              </a:rPr>
              <a:t> and </a:t>
            </a:r>
            <a:br>
              <a:rPr lang="en-US" sz="1050" i="1" dirty="0">
                <a:solidFill>
                  <a:schemeClr val="accent2">
                    <a:lumMod val="60000"/>
                    <a:lumOff val="40000"/>
                  </a:schemeClr>
                </a:solidFill>
              </a:rPr>
            </a:br>
            <a:r>
              <a:rPr lang="en-US" sz="1050" i="1" dirty="0">
                <a:solidFill>
                  <a:schemeClr val="accent2">
                    <a:lumMod val="60000"/>
                    <a:lumOff val="40000"/>
                  </a:schemeClr>
                </a:solidFill>
              </a:rPr>
              <a:t>Extrusion Press Maintenance Manual</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0"/>
            <a:ext cx="8229600" cy="9906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98307" name="Content Placeholder 2"/>
          <p:cNvSpPr>
            <a:spLocks noGrp="1"/>
          </p:cNvSpPr>
          <p:nvPr>
            <p:ph idx="1"/>
          </p:nvPr>
        </p:nvSpPr>
        <p:spPr>
          <a:xfrm>
            <a:off x="76200" y="1600200"/>
            <a:ext cx="7467600" cy="4525963"/>
          </a:xfrm>
        </p:spPr>
        <p:txBody>
          <a:bodyPr/>
          <a:lstStyle/>
          <a:p>
            <a:r>
              <a:rPr lang="en-US" sz="1800" dirty="0" smtClean="0"/>
              <a:t>Tooling</a:t>
            </a:r>
          </a:p>
          <a:p>
            <a:r>
              <a:rPr lang="en-US" sz="1800" dirty="0" smtClean="0"/>
              <a:t>Billet Furnace</a:t>
            </a:r>
            <a:br>
              <a:rPr lang="en-US" sz="1800" dirty="0" smtClean="0"/>
            </a:br>
            <a:endParaRPr lang="en-US" sz="1800" dirty="0" smtClean="0"/>
          </a:p>
          <a:p>
            <a:r>
              <a:rPr lang="en-US" dirty="0" smtClean="0">
                <a:solidFill>
                  <a:schemeClr val="tx2">
                    <a:lumMod val="75000"/>
                  </a:schemeClr>
                </a:solidFill>
              </a:rPr>
              <a:t>Extrusion Press</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Handling Equipment</a:t>
            </a:r>
          </a:p>
          <a:p>
            <a:r>
              <a:rPr lang="en-US" sz="1800" dirty="0" smtClean="0"/>
              <a:t>Finish Saw</a:t>
            </a:r>
          </a:p>
          <a:p>
            <a:r>
              <a:rPr lang="en-US" sz="1800" dirty="0" smtClean="0"/>
              <a:t>Aging System</a:t>
            </a:r>
          </a:p>
          <a:p>
            <a:r>
              <a:rPr lang="en-US" sz="1800" dirty="0" smtClean="0"/>
              <a:t>Fabrication &amp; Finishing</a:t>
            </a:r>
          </a:p>
        </p:txBody>
      </p:sp>
      <p:pic>
        <p:nvPicPr>
          <p:cNvPr id="9830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38538" y="2743200"/>
            <a:ext cx="55292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43600" y="1143000"/>
            <a:ext cx="298132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 y="2055813"/>
            <a:ext cx="70485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5638800" y="4800600"/>
            <a:ext cx="1371600" cy="1588"/>
          </a:xfrm>
          <a:prstGeom prst="straightConnector1">
            <a:avLst/>
          </a:prstGeom>
          <a:ln>
            <a:tailEnd type="arrow"/>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172200" y="4800600"/>
            <a:ext cx="710451" cy="276999"/>
          </a:xfrm>
          <a:prstGeom prst="rect">
            <a:avLst/>
          </a:prstGeom>
          <a:noFill/>
        </p:spPr>
        <p:txBody>
          <a:bodyPr wrap="none">
            <a:spAutoFit/>
          </a:bodyPr>
          <a:lstStyle/>
          <a:p>
            <a:pPr algn="ctr">
              <a:defRPr/>
            </a:pPr>
            <a:r>
              <a:rPr lang="en-US" sz="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rPr>
              <a:t>Extrusion</a:t>
            </a:r>
          </a:p>
        </p:txBody>
      </p:sp>
      <p:pic>
        <p:nvPicPr>
          <p:cNvPr id="99333"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22838" y="0"/>
            <a:ext cx="42211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8686800" y="1827212"/>
            <a:ext cx="381000" cy="1588"/>
          </a:xfrm>
          <a:prstGeom prst="straightConnector1">
            <a:avLst/>
          </a:prstGeom>
          <a:ln w="25400">
            <a:solidFill>
              <a:srgbClr val="C00000"/>
            </a:solidFill>
            <a:tailEnd type="arrow"/>
          </a:ln>
        </p:spPr>
        <p:style>
          <a:lnRef idx="2">
            <a:schemeClr val="accent3"/>
          </a:lnRef>
          <a:fillRef idx="0">
            <a:schemeClr val="accent3"/>
          </a:fillRef>
          <a:effectRef idx="1">
            <a:schemeClr val="accent3"/>
          </a:effectRef>
          <a:fontRef idx="minor">
            <a:schemeClr val="tx1"/>
          </a:fontRef>
        </p:style>
      </p:cxnSp>
      <p:sp>
        <p:nvSpPr>
          <p:cNvPr id="17" name="TextBox 16"/>
          <p:cNvSpPr txBox="1"/>
          <p:nvPr/>
        </p:nvSpPr>
        <p:spPr>
          <a:xfrm>
            <a:off x="457200" y="1752600"/>
            <a:ext cx="4437063" cy="276225"/>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Extrusion Press Maintenance Manual and </a:t>
            </a:r>
            <a:r>
              <a:rPr lang="en-US" sz="1200" i="1" dirty="0" err="1">
                <a:solidFill>
                  <a:schemeClr val="accent2">
                    <a:lumMod val="60000"/>
                    <a:lumOff val="40000"/>
                  </a:schemeClr>
                </a:solidFill>
                <a:effectLst>
                  <a:outerShdw blurRad="38100" dist="38100" dir="2700000" algn="tl">
                    <a:srgbClr val="000000">
                      <a:alpha val="43137"/>
                    </a:srgbClr>
                  </a:outerShdw>
                </a:effectLst>
              </a:rPr>
              <a:t>RL</a:t>
            </a:r>
            <a:r>
              <a:rPr lang="en-US" sz="1200" i="1" dirty="0">
                <a:solidFill>
                  <a:schemeClr val="accent2">
                    <a:lumMod val="60000"/>
                    <a:lumOff val="40000"/>
                  </a:schemeClr>
                </a:solidFill>
                <a:effectLst>
                  <a:outerShdw blurRad="38100" dist="38100" dir="2700000" algn="tl">
                    <a:srgbClr val="000000">
                      <a:alpha val="43137"/>
                    </a:srgbClr>
                  </a:outerShdw>
                </a:effectLst>
              </a:rPr>
              <a:t> Best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lstStyle/>
          <a:p>
            <a:pPr eaLnBrk="1" hangingPunct="1">
              <a:defRPr/>
            </a:pPr>
            <a:r>
              <a:rPr lang="en-US" dirty="0" smtClean="0">
                <a:solidFill>
                  <a:schemeClr val="tx2">
                    <a:lumMod val="75000"/>
                  </a:schemeClr>
                </a:solidFill>
                <a:effectLst>
                  <a:outerShdw blurRad="38100" dist="38100" dir="2700000" algn="tl">
                    <a:srgbClr val="000000">
                      <a:alpha val="43137"/>
                    </a:srgbClr>
                  </a:outerShdw>
                </a:effectLst>
              </a:rPr>
              <a:t>The Shape is the Idea</a:t>
            </a:r>
          </a:p>
        </p:txBody>
      </p:sp>
      <p:sp>
        <p:nvSpPr>
          <p:cNvPr id="3" name="Content Placeholder 2"/>
          <p:cNvSpPr>
            <a:spLocks noGrp="1"/>
          </p:cNvSpPr>
          <p:nvPr>
            <p:ph idx="1"/>
          </p:nvPr>
        </p:nvSpPr>
        <p:spPr>
          <a:xfrm>
            <a:off x="228600" y="1600200"/>
            <a:ext cx="4953000" cy="4876800"/>
          </a:xfrm>
        </p:spPr>
        <p:txBody>
          <a:bodyPr>
            <a:normAutofit/>
          </a:bodyPr>
          <a:lstStyle/>
          <a:p>
            <a:pPr marL="420624" indent="-384048" eaLnBrk="1" fontAlgn="auto" hangingPunct="1">
              <a:spcAft>
                <a:spcPts val="0"/>
              </a:spcAft>
              <a:buFont typeface="Wingdings 2"/>
              <a:buChar char=""/>
              <a:defRPr/>
            </a:pPr>
            <a:r>
              <a:rPr lang="en-US" dirty="0" smtClean="0"/>
              <a:t>Almost any shape can be produced through aluminum extrusion</a:t>
            </a:r>
            <a:br>
              <a:rPr lang="en-US" dirty="0" smtClean="0"/>
            </a:br>
            <a:endParaRPr lang="en-US" dirty="0" smtClean="0"/>
          </a:p>
          <a:p>
            <a:pPr marL="420624" indent="-384048" eaLnBrk="1" fontAlgn="auto" hangingPunct="1">
              <a:spcAft>
                <a:spcPts val="0"/>
              </a:spcAft>
              <a:buFont typeface="Wingdings 2"/>
              <a:buChar char=""/>
              <a:defRPr/>
            </a:pPr>
            <a:r>
              <a:rPr lang="en-US" dirty="0" smtClean="0"/>
              <a:t>The highly workable material can create a shape that can then be enhanced and perfected through additional machining, finishing and fabrication</a:t>
            </a:r>
          </a:p>
        </p:txBody>
      </p:sp>
      <p:pic>
        <p:nvPicPr>
          <p:cNvPr id="17413" name="Picture 5" descr="Sapa_ElectricMotorcycleFrame2-200ppi"/>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7800" y="1371600"/>
            <a:ext cx="1717675" cy="2362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6" descr="Rear_3Q_Green crop"/>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19800" y="3657600"/>
            <a:ext cx="2701925" cy="2297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5" name="Text Box 7"/>
          <p:cNvSpPr txBox="1">
            <a:spLocks noChangeArrowheads="1"/>
          </p:cNvSpPr>
          <p:nvPr/>
        </p:nvSpPr>
        <p:spPr bwMode="auto">
          <a:xfrm>
            <a:off x="7010400" y="2362200"/>
            <a:ext cx="2133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a:t>2008 Transportation Category Winner</a:t>
            </a:r>
          </a:p>
          <a:p>
            <a:pPr algn="ctr" eaLnBrk="1" hangingPunct="1">
              <a:spcBef>
                <a:spcPct val="50000"/>
              </a:spcBef>
            </a:pPr>
            <a:r>
              <a:rPr lang="en-US" sz="900"/>
              <a:t>Electric motorcycle frame</a:t>
            </a:r>
          </a:p>
        </p:txBody>
      </p:sp>
      <p:pic>
        <p:nvPicPr>
          <p:cNvPr id="30727" name="Picture 7" descr="ETF Design winner-smal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162800" y="1219200"/>
            <a:ext cx="9334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9"/>
          <p:cNvSpPr txBox="1">
            <a:spLocks noChangeArrowheads="1"/>
          </p:cNvSpPr>
          <p:nvPr/>
        </p:nvSpPr>
        <p:spPr bwMode="auto">
          <a:xfrm>
            <a:off x="6096000" y="5715000"/>
            <a:ext cx="2590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chemeClr val="bg1"/>
                </a:solidFill>
              </a:rPr>
              <a:t>BRAMMO Enertia  Electric Motorcycle</a:t>
            </a:r>
          </a:p>
        </p:txBody>
      </p:sp>
      <p:sp>
        <p:nvSpPr>
          <p:cNvPr id="17419" name="Text Box 11"/>
          <p:cNvSpPr txBox="1">
            <a:spLocks noChangeArrowheads="1"/>
          </p:cNvSpPr>
          <p:nvPr/>
        </p:nvSpPr>
        <p:spPr bwMode="auto">
          <a:xfrm>
            <a:off x="7696200" y="3657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00">
                <a:solidFill>
                  <a:schemeClr val="bg1"/>
                </a:solidFill>
              </a:rPr>
              <a:t>Photo courtesy of BRAMMO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12" presetID="10" presetClass="entr" presetSubtype="0" fill="hold" nodeType="withEffect">
                                  <p:stCondLst>
                                    <p:cond delay="0"/>
                                  </p:stCondLst>
                                  <p:childTnLst>
                                    <p:set>
                                      <p:cBhvr>
                                        <p:cTn id="13" dur="1" fill="hold">
                                          <p:stCondLst>
                                            <p:cond delay="0"/>
                                          </p:stCondLst>
                                        </p:cTn>
                                        <p:tgtEl>
                                          <p:spTgt spid="30727"/>
                                        </p:tgtEl>
                                        <p:attrNameLst>
                                          <p:attrName>style.visibility</p:attrName>
                                        </p:attrNameLst>
                                      </p:cBhvr>
                                      <p:to>
                                        <p:strVal val="visible"/>
                                      </p:to>
                                    </p:set>
                                    <p:animEffect transition="in" filter="fade">
                                      <p:cBhvr>
                                        <p:cTn id="14" dur="2000"/>
                                        <p:tgtEl>
                                          <p:spTgt spid="307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fade">
                                      <p:cBhvr>
                                        <p:cTn id="17" dur="2000"/>
                                        <p:tgtEl>
                                          <p:spTgt spid="17415"/>
                                        </p:tgtEl>
                                      </p:cBhvr>
                                    </p:animEffect>
                                  </p:childTnLst>
                                </p:cTn>
                              </p:par>
                              <p:par>
                                <p:cTn id="18" presetID="10" presetClass="entr" presetSubtype="0" fill="hold" nodeType="withEffect">
                                  <p:stCondLst>
                                    <p:cond delay="0"/>
                                  </p:stCondLst>
                                  <p:childTnLst>
                                    <p:set>
                                      <p:cBhvr>
                                        <p:cTn id="19" dur="1" fill="hold">
                                          <p:stCondLst>
                                            <p:cond delay="0"/>
                                          </p:stCondLst>
                                        </p:cTn>
                                        <p:tgtEl>
                                          <p:spTgt spid="17413"/>
                                        </p:tgtEl>
                                        <p:attrNameLst>
                                          <p:attrName>style.visibility</p:attrName>
                                        </p:attrNameLst>
                                      </p:cBhvr>
                                      <p:to>
                                        <p:strVal val="visible"/>
                                      </p:to>
                                    </p:set>
                                    <p:animEffect transition="in" filter="fade">
                                      <p:cBhvr>
                                        <p:cTn id="20" dur="2000"/>
                                        <p:tgtEl>
                                          <p:spTgt spid="17413"/>
                                        </p:tgtEl>
                                      </p:cBhvr>
                                    </p:animEffect>
                                  </p:childTnLst>
                                </p:cTn>
                              </p:par>
                              <p:par>
                                <p:cTn id="21" presetID="10" presetClass="entr" presetSubtype="0" fill="hold" nodeType="withEffect">
                                  <p:stCondLst>
                                    <p:cond delay="0"/>
                                  </p:stCondLst>
                                  <p:childTnLst>
                                    <p:set>
                                      <p:cBhvr>
                                        <p:cTn id="22" dur="1" fill="hold">
                                          <p:stCondLst>
                                            <p:cond delay="0"/>
                                          </p:stCondLst>
                                        </p:cTn>
                                        <p:tgtEl>
                                          <p:spTgt spid="17414"/>
                                        </p:tgtEl>
                                        <p:attrNameLst>
                                          <p:attrName>style.visibility</p:attrName>
                                        </p:attrNameLst>
                                      </p:cBhvr>
                                      <p:to>
                                        <p:strVal val="visible"/>
                                      </p:to>
                                    </p:set>
                                    <p:animEffect transition="in" filter="fade">
                                      <p:cBhvr>
                                        <p:cTn id="23" dur="2000"/>
                                        <p:tgtEl>
                                          <p:spTgt spid="174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417"/>
                                        </p:tgtEl>
                                        <p:attrNameLst>
                                          <p:attrName>style.visibility</p:attrName>
                                        </p:attrNameLst>
                                      </p:cBhvr>
                                      <p:to>
                                        <p:strVal val="visible"/>
                                      </p:to>
                                    </p:set>
                                    <p:animEffect transition="in" filter="fade">
                                      <p:cBhvr>
                                        <p:cTn id="26" dur="2000"/>
                                        <p:tgtEl>
                                          <p:spTgt spid="174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419"/>
                                        </p:tgtEl>
                                        <p:attrNameLst>
                                          <p:attrName>style.visibility</p:attrName>
                                        </p:attrNameLst>
                                      </p:cBhvr>
                                      <p:to>
                                        <p:strVal val="visible"/>
                                      </p:to>
                                    </p:set>
                                    <p:animEffect transition="in" filter="fade">
                                      <p:cBhvr>
                                        <p:cTn id="29" dur="2000"/>
                                        <p:tgtEl>
                                          <p:spTgt spid="17419"/>
                                        </p:tgtEl>
                                      </p:cBhvr>
                                    </p:animEffect>
                                  </p:childTnLst>
                                </p:cTn>
                              </p:par>
                            </p:childTnLst>
                          </p:cTn>
                        </p:par>
                        <p:par>
                          <p:cTn id="30" fill="hold" nodeType="afterGroup">
                            <p:stCondLst>
                              <p:cond delay="4000"/>
                            </p:stCondLst>
                            <p:childTnLst>
                              <p:par>
                                <p:cTn id="31" presetID="10" presetClass="entr" presetSubtype="0" fill="hold"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415" grpId="0"/>
      <p:bldP spid="17417" grpId="0"/>
      <p:bldP spid="174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0"/>
            <a:ext cx="8229600" cy="1143000"/>
          </a:xfrm>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Extrusion Process</a:t>
            </a:r>
          </a:p>
        </p:txBody>
      </p:sp>
      <p:sp>
        <p:nvSpPr>
          <p:cNvPr id="100355" name="Content Placeholder 2"/>
          <p:cNvSpPr>
            <a:spLocks noGrp="1"/>
          </p:cNvSpPr>
          <p:nvPr>
            <p:ph idx="1"/>
          </p:nvPr>
        </p:nvSpPr>
        <p:spPr>
          <a:xfrm>
            <a:off x="76200" y="1600200"/>
            <a:ext cx="7467600" cy="4525963"/>
          </a:xfrm>
        </p:spPr>
        <p:txBody>
          <a:bodyPr/>
          <a:lstStyle/>
          <a:p>
            <a:r>
              <a:rPr lang="en-US" sz="1800" dirty="0" smtClean="0"/>
              <a:t>Tooling</a:t>
            </a:r>
          </a:p>
          <a:p>
            <a:r>
              <a:rPr lang="en-US" sz="1800" dirty="0" smtClean="0"/>
              <a:t>Billet Furnace</a:t>
            </a:r>
            <a:br>
              <a:rPr lang="en-US" sz="1800" dirty="0" smtClean="0"/>
            </a:br>
            <a:endParaRPr lang="en-US" sz="1800" dirty="0" smtClean="0"/>
          </a:p>
          <a:p>
            <a:r>
              <a:rPr lang="en-US" dirty="0" smtClean="0">
                <a:solidFill>
                  <a:schemeClr val="tx2">
                    <a:lumMod val="75000"/>
                  </a:schemeClr>
                </a:solidFill>
              </a:rPr>
              <a:t>Extrusion Press</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Handling Equipment</a:t>
            </a:r>
          </a:p>
          <a:p>
            <a:r>
              <a:rPr lang="en-US" sz="1800" dirty="0" smtClean="0"/>
              <a:t>Finish Saw</a:t>
            </a:r>
          </a:p>
          <a:p>
            <a:r>
              <a:rPr lang="en-US" sz="1800" dirty="0" smtClean="0"/>
              <a:t>Aging System</a:t>
            </a:r>
          </a:p>
          <a:p>
            <a:r>
              <a:rPr lang="en-US" sz="1800" dirty="0" smtClean="0"/>
              <a:t>Fabrication &amp; Finishing</a:t>
            </a:r>
          </a:p>
        </p:txBody>
      </p:sp>
      <p:pic>
        <p:nvPicPr>
          <p:cNvPr id="100356" name="Picture 2" descr="C:\Documents and Settings\Craig Werner\Desktop\Screenhunter screen shots\AEC Academic Outreach Photos\ScreenHunter_16 Dec. 10 14.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14725" y="1143000"/>
            <a:ext cx="4562475"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295900" y="6548438"/>
            <a:ext cx="2781300"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Light Metal Age</a:t>
            </a:r>
            <a:r>
              <a:rPr lang="en-US" sz="12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a:defRPr/>
            </a:pPr>
            <a:r>
              <a:rPr lang="en-US" i="1" dirty="0" smtClean="0">
                <a:solidFill>
                  <a:schemeClr val="accent2">
                    <a:lumMod val="60000"/>
                    <a:lumOff val="40000"/>
                  </a:schemeClr>
                </a:solidFill>
                <a:effectLst>
                  <a:outerShdw blurRad="38100" dist="38100" dir="2700000" algn="tl">
                    <a:srgbClr val="000000">
                      <a:alpha val="43137"/>
                    </a:srgbClr>
                  </a:outerShdw>
                </a:effectLst>
              </a:rPr>
              <a:t>The Actual Extrusion Process</a:t>
            </a:r>
          </a:p>
        </p:txBody>
      </p:sp>
      <p:sp>
        <p:nvSpPr>
          <p:cNvPr id="101379" name="Content Placeholder 2"/>
          <p:cNvSpPr>
            <a:spLocks noGrp="1"/>
          </p:cNvSpPr>
          <p:nvPr>
            <p:ph idx="1"/>
          </p:nvPr>
        </p:nvSpPr>
        <p:spPr>
          <a:xfrm>
            <a:off x="0" y="1570038"/>
            <a:ext cx="7467600" cy="4525962"/>
          </a:xfrm>
        </p:spPr>
        <p:txBody>
          <a:bodyPr/>
          <a:lstStyle/>
          <a:p>
            <a:r>
              <a:rPr lang="en-US" sz="1800" dirty="0" smtClean="0"/>
              <a:t>Tooling</a:t>
            </a:r>
          </a:p>
          <a:p>
            <a:r>
              <a:rPr lang="en-US" sz="1800" dirty="0" smtClean="0"/>
              <a:t>Billet Furnace</a:t>
            </a:r>
          </a:p>
          <a:p>
            <a:r>
              <a:rPr lang="en-US" sz="1800" dirty="0" smtClean="0"/>
              <a:t>Extrusion Press</a:t>
            </a:r>
            <a:br>
              <a:rPr lang="en-US" sz="1800" dirty="0" smtClean="0"/>
            </a:br>
            <a:endParaRPr lang="en-US" sz="1800" dirty="0" smtClean="0"/>
          </a:p>
          <a:p>
            <a:r>
              <a:rPr lang="en-US" dirty="0" smtClean="0">
                <a:solidFill>
                  <a:schemeClr val="tx2">
                    <a:lumMod val="75000"/>
                  </a:schemeClr>
                </a:solidFill>
              </a:rPr>
              <a:t>Handling</a:t>
            </a:r>
            <a:br>
              <a:rPr lang="en-US" dirty="0" smtClean="0">
                <a:solidFill>
                  <a:schemeClr val="tx2">
                    <a:lumMod val="75000"/>
                  </a:schemeClr>
                </a:solidFill>
              </a:rPr>
            </a:br>
            <a:r>
              <a:rPr lang="en-US" dirty="0" smtClean="0">
                <a:solidFill>
                  <a:schemeClr val="tx2">
                    <a:lumMod val="75000"/>
                  </a:schemeClr>
                </a:solidFill>
              </a:rPr>
              <a:t>Equipment</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Finish Saw</a:t>
            </a: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101380" name="Picture 5" descr="C:\Documents and Settings\Craig Werner\Desktop\Screenhunter screen shots\AEC Academic Outreach Photos\ScreenHunter_20 Dec. 10 14.1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81263" y="1600200"/>
            <a:ext cx="65865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324600" y="6548438"/>
            <a:ext cx="2781300"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Light Metal Age</a:t>
            </a:r>
            <a:r>
              <a:rPr lang="en-US" sz="12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a:defRPr/>
            </a:pPr>
            <a:r>
              <a:rPr lang="en-US" i="1" dirty="0" smtClean="0">
                <a:solidFill>
                  <a:schemeClr val="accent2">
                    <a:lumMod val="60000"/>
                    <a:lumOff val="40000"/>
                  </a:schemeClr>
                </a:solidFill>
                <a:effectLst>
                  <a:outerShdw blurRad="38100" dist="38100" dir="2700000" algn="tl">
                    <a:srgbClr val="000000">
                      <a:alpha val="43137"/>
                    </a:srgbClr>
                  </a:outerShdw>
                </a:effectLst>
              </a:rPr>
              <a:t>The Actual Extrusion Process</a:t>
            </a:r>
          </a:p>
        </p:txBody>
      </p:sp>
      <p:sp>
        <p:nvSpPr>
          <p:cNvPr id="102403" name="Content Placeholder 2"/>
          <p:cNvSpPr>
            <a:spLocks noGrp="1"/>
          </p:cNvSpPr>
          <p:nvPr>
            <p:ph idx="1"/>
          </p:nvPr>
        </p:nvSpPr>
        <p:spPr>
          <a:xfrm>
            <a:off x="0" y="1570038"/>
            <a:ext cx="7467600" cy="4525962"/>
          </a:xfrm>
        </p:spPr>
        <p:txBody>
          <a:bodyPr/>
          <a:lstStyle/>
          <a:p>
            <a:r>
              <a:rPr lang="en-US" sz="1800" dirty="0" smtClean="0"/>
              <a:t>Tooling</a:t>
            </a:r>
          </a:p>
          <a:p>
            <a:r>
              <a:rPr lang="en-US" sz="1800" dirty="0" smtClean="0"/>
              <a:t>Billet Furnace</a:t>
            </a:r>
          </a:p>
          <a:p>
            <a:r>
              <a:rPr lang="en-US" sz="1800" dirty="0" smtClean="0"/>
              <a:t>Extrusion Press</a:t>
            </a:r>
            <a:br>
              <a:rPr lang="en-US" sz="1800" dirty="0" smtClean="0"/>
            </a:br>
            <a:endParaRPr lang="en-US" sz="1800" dirty="0" smtClean="0"/>
          </a:p>
          <a:p>
            <a:r>
              <a:rPr lang="en-US" dirty="0" smtClean="0">
                <a:solidFill>
                  <a:schemeClr val="tx2">
                    <a:lumMod val="75000"/>
                  </a:schemeClr>
                </a:solidFill>
              </a:rPr>
              <a:t>Handling</a:t>
            </a:r>
            <a:br>
              <a:rPr lang="en-US" dirty="0" smtClean="0">
                <a:solidFill>
                  <a:schemeClr val="tx2">
                    <a:lumMod val="75000"/>
                  </a:schemeClr>
                </a:solidFill>
              </a:rPr>
            </a:br>
            <a:r>
              <a:rPr lang="en-US" dirty="0" smtClean="0">
                <a:solidFill>
                  <a:schemeClr val="tx2">
                    <a:lumMod val="75000"/>
                  </a:schemeClr>
                </a:solidFill>
              </a:rPr>
              <a:t>Equipment</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Finish Saw</a:t>
            </a: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10240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97125" y="2667000"/>
            <a:ext cx="66802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49950" y="2667000"/>
            <a:ext cx="3194050"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52400" y="0"/>
            <a:ext cx="8534400" cy="1143000"/>
          </a:xfrm>
        </p:spPr>
        <p:txBody>
          <a:bodyPr/>
          <a:lstStyle/>
          <a:p>
            <a:pPr>
              <a:defRPr/>
            </a:pPr>
            <a:r>
              <a:rPr lang="en-US" i="1"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03427" name="Content Placeholder 2"/>
          <p:cNvSpPr>
            <a:spLocks noGrp="1"/>
          </p:cNvSpPr>
          <p:nvPr>
            <p:ph idx="1"/>
          </p:nvPr>
        </p:nvSpPr>
        <p:spPr>
          <a:xfrm>
            <a:off x="0" y="1570038"/>
            <a:ext cx="7467600" cy="4525962"/>
          </a:xfrm>
        </p:spPr>
        <p:txBody>
          <a:bodyPr/>
          <a:lstStyle/>
          <a:p>
            <a:r>
              <a:rPr lang="en-US" sz="1800" dirty="0" smtClean="0"/>
              <a:t>Tooling</a:t>
            </a:r>
          </a:p>
          <a:p>
            <a:r>
              <a:rPr lang="en-US" sz="1800" dirty="0" smtClean="0"/>
              <a:t>Billet Furnace</a:t>
            </a:r>
          </a:p>
          <a:p>
            <a:r>
              <a:rPr lang="en-US" sz="1800" dirty="0" smtClean="0"/>
              <a:t>Extrusion Press</a:t>
            </a:r>
            <a:br>
              <a:rPr lang="en-US" sz="1800" dirty="0" smtClean="0"/>
            </a:br>
            <a:endParaRPr lang="en-US" sz="1800" dirty="0" smtClean="0"/>
          </a:p>
          <a:p>
            <a:r>
              <a:rPr lang="en-US" dirty="0" smtClean="0">
                <a:solidFill>
                  <a:schemeClr val="tx2">
                    <a:lumMod val="75000"/>
                  </a:schemeClr>
                </a:solidFill>
              </a:rPr>
              <a:t>Handling</a:t>
            </a:r>
            <a:br>
              <a:rPr lang="en-US" dirty="0" smtClean="0">
                <a:solidFill>
                  <a:schemeClr val="tx2">
                    <a:lumMod val="75000"/>
                  </a:schemeClr>
                </a:solidFill>
              </a:rPr>
            </a:br>
            <a:r>
              <a:rPr lang="en-US" dirty="0" smtClean="0">
                <a:solidFill>
                  <a:schemeClr val="tx2">
                    <a:lumMod val="75000"/>
                  </a:schemeClr>
                </a:solidFill>
              </a:rPr>
              <a:t>Equipment</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Finish Saw</a:t>
            </a: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103428" name="Picture 2" descr="C:\Documents and Settings\Craig Werner\Desktop\Screenhunter screen shots\AEC Academic Outreach Photos\ScreenHunter_10 Dec. 10 14.1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70188" y="1143000"/>
            <a:ext cx="62976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00800" y="6553200"/>
            <a:ext cx="2781300"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a:t>
            </a:r>
            <a:r>
              <a:rPr lang="en-US" sz="1200" i="1" dirty="0">
                <a:solidFill>
                  <a:schemeClr val="accent2">
                    <a:lumMod val="60000"/>
                    <a:lumOff val="40000"/>
                  </a:schemeClr>
                </a:solidFill>
                <a:effectLst>
                  <a:outerShdw blurRad="38100" dist="38100" dir="2700000" algn="tl">
                    <a:srgbClr val="000000">
                      <a:alpha val="43137"/>
                    </a:srgbClr>
                  </a:outerShdw>
                </a:effectLst>
              </a:rPr>
              <a:t>Light Metal Age</a:t>
            </a:r>
            <a:r>
              <a:rPr lang="en-US" sz="1200" dirty="0">
                <a:solidFill>
                  <a:schemeClr val="accent2">
                    <a:lumMod val="60000"/>
                    <a:lumOff val="40000"/>
                  </a:schemeClr>
                </a:solidFill>
                <a:effectLst>
                  <a:outerShdw blurRad="38100" dist="38100" dir="2700000" algn="tl">
                    <a:srgbClr val="000000">
                      <a:alpha val="43137"/>
                    </a:srgbClr>
                  </a:outerShdw>
                </a:effectLst>
              </a:rPr>
              <a:t> magazine</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04451" name="Content Placeholder 2"/>
          <p:cNvSpPr>
            <a:spLocks noGrp="1"/>
          </p:cNvSpPr>
          <p:nvPr>
            <p:ph idx="1"/>
          </p:nvPr>
        </p:nvSpPr>
        <p:spPr>
          <a:xfrm>
            <a:off x="0" y="1600200"/>
            <a:ext cx="7467600" cy="4525963"/>
          </a:xfrm>
        </p:spPr>
        <p:txBody>
          <a:bodyPr/>
          <a:lstStyle/>
          <a:p>
            <a:r>
              <a:rPr lang="en-US" sz="1800" dirty="0" smtClean="0"/>
              <a:t>Tooling</a:t>
            </a:r>
          </a:p>
          <a:p>
            <a:r>
              <a:rPr lang="en-US" sz="1800" dirty="0" smtClean="0"/>
              <a:t>Billet Furnace</a:t>
            </a:r>
          </a:p>
          <a:p>
            <a:r>
              <a:rPr lang="en-US" sz="1800" dirty="0" smtClean="0"/>
              <a:t>Extrusion Press</a:t>
            </a:r>
            <a:br>
              <a:rPr lang="en-US" sz="1800" dirty="0" smtClean="0"/>
            </a:br>
            <a:endParaRPr lang="en-US" sz="1800" dirty="0" smtClean="0"/>
          </a:p>
          <a:p>
            <a:r>
              <a:rPr lang="en-US" dirty="0" smtClean="0">
                <a:solidFill>
                  <a:schemeClr val="tx2">
                    <a:lumMod val="75000"/>
                  </a:schemeClr>
                </a:solidFill>
              </a:rPr>
              <a:t>Handling </a:t>
            </a:r>
            <a:br>
              <a:rPr lang="en-US" dirty="0" smtClean="0">
                <a:solidFill>
                  <a:schemeClr val="tx2">
                    <a:lumMod val="75000"/>
                  </a:schemeClr>
                </a:solidFill>
              </a:rPr>
            </a:br>
            <a:r>
              <a:rPr lang="en-US" dirty="0" smtClean="0">
                <a:solidFill>
                  <a:schemeClr val="tx2">
                    <a:lumMod val="75000"/>
                  </a:schemeClr>
                </a:solidFill>
              </a:rPr>
              <a:t>Equipment</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Finish Saw</a:t>
            </a: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10445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30450" y="3124200"/>
            <a:ext cx="67833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0" y="6553200"/>
            <a:ext cx="3194050"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05475" name="Content Placeholder 2"/>
          <p:cNvSpPr>
            <a:spLocks noGrp="1"/>
          </p:cNvSpPr>
          <p:nvPr>
            <p:ph idx="1"/>
          </p:nvPr>
        </p:nvSpPr>
        <p:spPr>
          <a:xfrm>
            <a:off x="0" y="1600200"/>
            <a:ext cx="7467600" cy="4525963"/>
          </a:xfrm>
        </p:spPr>
        <p:txBody>
          <a:bodyPr/>
          <a:lstStyle/>
          <a:p>
            <a:r>
              <a:rPr lang="en-US" sz="1800" dirty="0" smtClean="0"/>
              <a:t>Tooling</a:t>
            </a:r>
          </a:p>
          <a:p>
            <a:r>
              <a:rPr lang="en-US" sz="1800" dirty="0" smtClean="0"/>
              <a:t>Billet Furnace</a:t>
            </a:r>
          </a:p>
          <a:p>
            <a:r>
              <a:rPr lang="en-US" sz="1800" dirty="0" smtClean="0"/>
              <a:t>Extrusion Press</a:t>
            </a:r>
            <a:br>
              <a:rPr lang="en-US" sz="1800" dirty="0" smtClean="0"/>
            </a:br>
            <a:endParaRPr lang="en-US" sz="1800" dirty="0" smtClean="0"/>
          </a:p>
          <a:p>
            <a:r>
              <a:rPr lang="en-US" dirty="0" smtClean="0">
                <a:solidFill>
                  <a:schemeClr val="tx2">
                    <a:lumMod val="75000"/>
                  </a:schemeClr>
                </a:solidFill>
              </a:rPr>
              <a:t>Handling </a:t>
            </a:r>
            <a:br>
              <a:rPr lang="en-US" dirty="0" smtClean="0">
                <a:solidFill>
                  <a:schemeClr val="tx2">
                    <a:lumMod val="75000"/>
                  </a:schemeClr>
                </a:solidFill>
              </a:rPr>
            </a:br>
            <a:r>
              <a:rPr lang="en-US" dirty="0" smtClean="0">
                <a:solidFill>
                  <a:schemeClr val="tx2">
                    <a:lumMod val="75000"/>
                  </a:schemeClr>
                </a:solidFill>
              </a:rPr>
              <a:t>Equipment</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Finish Saw</a:t>
            </a: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10547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93950" y="3048000"/>
            <a:ext cx="665480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43600" y="6548438"/>
            <a:ext cx="3194050"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D:\Illustrations\8 Handling\RLBSTSYS.TIF"/>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76200"/>
            <a:ext cx="85344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95800" y="6477000"/>
            <a:ext cx="4437063" cy="276225"/>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Extrusion </a:t>
            </a:r>
            <a:r>
              <a:rPr lang="en-US" sz="1200" i="1" dirty="0">
                <a:solidFill>
                  <a:schemeClr val="accent2">
                    <a:lumMod val="60000"/>
                    <a:lumOff val="40000"/>
                  </a:schemeClr>
                </a:solidFill>
                <a:effectLst>
                  <a:outerShdw blurRad="38100" dist="38100" dir="2700000" algn="tl">
                    <a:srgbClr val="000000">
                      <a:alpha val="43137"/>
                    </a:srgbClr>
                  </a:outerShdw>
                </a:effectLst>
              </a:rPr>
              <a:t>Press Maintenance Manual and </a:t>
            </a:r>
            <a:r>
              <a:rPr lang="en-US" sz="1200" i="1" dirty="0" err="1">
                <a:solidFill>
                  <a:schemeClr val="accent2">
                    <a:lumMod val="60000"/>
                    <a:lumOff val="40000"/>
                  </a:schemeClr>
                </a:solidFill>
                <a:effectLst>
                  <a:outerShdw blurRad="38100" dist="38100" dir="2700000" algn="tl">
                    <a:srgbClr val="000000">
                      <a:alpha val="43137"/>
                    </a:srgbClr>
                  </a:outerShdw>
                </a:effectLst>
              </a:rPr>
              <a:t>RL</a:t>
            </a:r>
            <a:r>
              <a:rPr lang="en-US" sz="1200" i="1" dirty="0">
                <a:solidFill>
                  <a:schemeClr val="accent2">
                    <a:lumMod val="60000"/>
                    <a:lumOff val="40000"/>
                  </a:schemeClr>
                </a:solidFill>
                <a:effectLst>
                  <a:outerShdw blurRad="38100" dist="38100" dir="2700000" algn="tl">
                    <a:srgbClr val="000000">
                      <a:alpha val="43137"/>
                    </a:srgbClr>
                  </a:outerShdw>
                </a:effectLst>
              </a:rPr>
              <a:t> Best</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07523" name="Content Placeholder 2"/>
          <p:cNvSpPr>
            <a:spLocks noGrp="1"/>
          </p:cNvSpPr>
          <p:nvPr>
            <p:ph idx="1"/>
          </p:nvPr>
        </p:nvSpPr>
        <p:spPr>
          <a:xfrm>
            <a:off x="0" y="1600200"/>
            <a:ext cx="7467600" cy="4525963"/>
          </a:xfrm>
        </p:spPr>
        <p:txBody>
          <a:bodyPr/>
          <a:lstStyle/>
          <a:p>
            <a:r>
              <a:rPr lang="en-US" sz="1800" dirty="0" smtClean="0"/>
              <a:t>Tooling</a:t>
            </a:r>
          </a:p>
          <a:p>
            <a:r>
              <a:rPr lang="en-US" sz="1800" dirty="0" smtClean="0"/>
              <a:t>Billet Furnace</a:t>
            </a:r>
          </a:p>
          <a:p>
            <a:r>
              <a:rPr lang="en-US" sz="1800" dirty="0" smtClean="0"/>
              <a:t>Extrusion Press</a:t>
            </a:r>
          </a:p>
          <a:p>
            <a:r>
              <a:rPr lang="en-US" sz="1800" dirty="0" smtClean="0"/>
              <a:t>Handling Equip.</a:t>
            </a:r>
            <a:br>
              <a:rPr lang="en-US" sz="1800" dirty="0" smtClean="0"/>
            </a:br>
            <a:endParaRPr lang="en-US" sz="1800" dirty="0" smtClean="0"/>
          </a:p>
          <a:p>
            <a:r>
              <a:rPr lang="en-US" dirty="0" smtClean="0">
                <a:solidFill>
                  <a:schemeClr val="tx2">
                    <a:lumMod val="75000"/>
                  </a:schemeClr>
                </a:solidFill>
              </a:rPr>
              <a:t>Finish Saw</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10752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19350" y="2438400"/>
            <a:ext cx="66389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49950" y="6477000"/>
            <a:ext cx="3201988"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08547" name="Content Placeholder 2"/>
          <p:cNvSpPr>
            <a:spLocks noGrp="1"/>
          </p:cNvSpPr>
          <p:nvPr>
            <p:ph idx="1"/>
          </p:nvPr>
        </p:nvSpPr>
        <p:spPr>
          <a:xfrm>
            <a:off x="0" y="1524000"/>
            <a:ext cx="7467600" cy="4525963"/>
          </a:xfrm>
        </p:spPr>
        <p:txBody>
          <a:bodyPr/>
          <a:lstStyle/>
          <a:p>
            <a:r>
              <a:rPr lang="en-US" sz="1800" dirty="0" smtClean="0"/>
              <a:t>Tooling</a:t>
            </a:r>
          </a:p>
          <a:p>
            <a:r>
              <a:rPr lang="en-US" sz="1800" dirty="0" smtClean="0"/>
              <a:t>Billet Furnace</a:t>
            </a:r>
          </a:p>
          <a:p>
            <a:r>
              <a:rPr lang="en-US" sz="1800" dirty="0" smtClean="0"/>
              <a:t>Extrusion Press</a:t>
            </a:r>
          </a:p>
          <a:p>
            <a:r>
              <a:rPr lang="en-US" sz="1800" dirty="0" smtClean="0"/>
              <a:t>Handling Equip.</a:t>
            </a:r>
            <a:br>
              <a:rPr lang="en-US" sz="1800" dirty="0" smtClean="0"/>
            </a:br>
            <a:endParaRPr lang="en-US" sz="1800" dirty="0" smtClean="0"/>
          </a:p>
          <a:p>
            <a:r>
              <a:rPr lang="en-US" dirty="0" smtClean="0">
                <a:solidFill>
                  <a:schemeClr val="tx2">
                    <a:lumMod val="75000"/>
                  </a:schemeClr>
                </a:solidFill>
              </a:rPr>
              <a:t>Finish Saw</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10854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3475" y="2438400"/>
            <a:ext cx="667861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43600" y="6472238"/>
            <a:ext cx="3194050" cy="461962"/>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a:defRPr/>
            </a:pPr>
            <a:r>
              <a:rPr lang="en-US" dirty="0" smtClean="0">
                <a:solidFill>
                  <a:schemeClr val="tx2">
                    <a:lumMod val="75000"/>
                  </a:schemeClr>
                </a:solidFill>
                <a:effectLst>
                  <a:outerShdw blurRad="38100" dist="38100" dir="2700000" algn="tl">
                    <a:srgbClr val="000000">
                      <a:alpha val="43137"/>
                    </a:srgbClr>
                  </a:outerShdw>
                </a:effectLst>
              </a:rPr>
              <a:t>The Actual Extrusion Process</a:t>
            </a:r>
          </a:p>
        </p:txBody>
      </p:sp>
      <p:sp>
        <p:nvSpPr>
          <p:cNvPr id="109571" name="Content Placeholder 2"/>
          <p:cNvSpPr>
            <a:spLocks noGrp="1"/>
          </p:cNvSpPr>
          <p:nvPr>
            <p:ph idx="1"/>
          </p:nvPr>
        </p:nvSpPr>
        <p:spPr>
          <a:xfrm>
            <a:off x="0" y="1524000"/>
            <a:ext cx="7467600" cy="4525963"/>
          </a:xfrm>
        </p:spPr>
        <p:txBody>
          <a:bodyPr/>
          <a:lstStyle/>
          <a:p>
            <a:r>
              <a:rPr lang="en-US" sz="1800" dirty="0" smtClean="0"/>
              <a:t>Tooling</a:t>
            </a:r>
          </a:p>
          <a:p>
            <a:r>
              <a:rPr lang="en-US" sz="1800" dirty="0" smtClean="0"/>
              <a:t>Billet Furnace</a:t>
            </a:r>
          </a:p>
          <a:p>
            <a:r>
              <a:rPr lang="en-US" sz="1800" dirty="0" smtClean="0"/>
              <a:t>Extrusion Press</a:t>
            </a:r>
          </a:p>
          <a:p>
            <a:r>
              <a:rPr lang="en-US" sz="1800" dirty="0" smtClean="0"/>
              <a:t>Handling Equip.</a:t>
            </a:r>
            <a:br>
              <a:rPr lang="en-US" sz="1800" dirty="0" smtClean="0"/>
            </a:br>
            <a:endParaRPr lang="en-US" sz="1800" dirty="0" smtClean="0"/>
          </a:p>
          <a:p>
            <a:r>
              <a:rPr lang="en-US" dirty="0" smtClean="0">
                <a:solidFill>
                  <a:schemeClr val="tx2">
                    <a:lumMod val="75000"/>
                  </a:schemeClr>
                </a:solidFill>
              </a:rPr>
              <a:t>Finish</a:t>
            </a:r>
            <a:br>
              <a:rPr lang="en-US" dirty="0" smtClean="0">
                <a:solidFill>
                  <a:schemeClr val="tx2">
                    <a:lumMod val="75000"/>
                  </a:schemeClr>
                </a:solidFill>
              </a:rPr>
            </a:br>
            <a:r>
              <a:rPr lang="en-US" dirty="0" smtClean="0">
                <a:solidFill>
                  <a:schemeClr val="tx2">
                    <a:lumMod val="75000"/>
                  </a:schemeClr>
                </a:solidFill>
              </a:rPr>
              <a:t>Saw</a:t>
            </a:r>
            <a:br>
              <a:rPr lang="en-US" dirty="0" smtClean="0">
                <a:solidFill>
                  <a:schemeClr val="tx2">
                    <a:lumMod val="75000"/>
                  </a:schemeClr>
                </a:solidFill>
              </a:rPr>
            </a:br>
            <a:endParaRPr lang="en-US" dirty="0" smtClean="0">
              <a:solidFill>
                <a:schemeClr val="tx2">
                  <a:lumMod val="75000"/>
                </a:schemeClr>
              </a:solidFill>
            </a:endParaRPr>
          </a:p>
          <a:p>
            <a:r>
              <a:rPr lang="en-US" sz="1800" dirty="0" smtClean="0"/>
              <a:t>Aging System</a:t>
            </a:r>
          </a:p>
          <a:p>
            <a:r>
              <a:rPr lang="en-US" sz="1800" dirty="0" smtClean="0"/>
              <a:t>Fabrication &amp; </a:t>
            </a:r>
            <a:br>
              <a:rPr lang="en-US" sz="1800" dirty="0" smtClean="0"/>
            </a:br>
            <a:r>
              <a:rPr lang="en-US" sz="1800" dirty="0" smtClean="0"/>
              <a:t>Finishing</a:t>
            </a:r>
          </a:p>
        </p:txBody>
      </p:sp>
      <p:pic>
        <p:nvPicPr>
          <p:cNvPr id="10957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7400" y="2819400"/>
            <a:ext cx="698182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49950" y="6553200"/>
            <a:ext cx="3194050" cy="461963"/>
          </a:xfrm>
          <a:prstGeom prst="rect">
            <a:avLst/>
          </a:prstGeom>
          <a:noFill/>
        </p:spPr>
        <p:txBody>
          <a:bodyPr wrap="none">
            <a:spAutoFit/>
          </a:bodyPr>
          <a:lstStyle/>
          <a:p>
            <a:pPr>
              <a:defRPr/>
            </a:pPr>
            <a:r>
              <a:rPr lang="en-US" sz="1200" dirty="0">
                <a:solidFill>
                  <a:schemeClr val="accent2">
                    <a:lumMod val="60000"/>
                    <a:lumOff val="40000"/>
                  </a:schemeClr>
                </a:solidFill>
                <a:effectLst>
                  <a:outerShdw blurRad="38100" dist="38100" dir="2700000" algn="tl">
                    <a:srgbClr val="000000">
                      <a:alpha val="43137"/>
                    </a:srgbClr>
                  </a:outerShdw>
                </a:effectLst>
              </a:rPr>
              <a:t>Courtesy of Werner Extrusion Solutions LLC</a:t>
            </a:r>
          </a:p>
          <a:p>
            <a:pPr>
              <a:defRPr/>
            </a:pPr>
            <a:endParaRPr lang="en-US" sz="1200" dirty="0">
              <a:solidFill>
                <a:schemeClr val="accent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17570</TotalTime>
  <Words>9398</Words>
  <Application>Microsoft Office PowerPoint</Application>
  <PresentationFormat>On-screen Show (4:3)</PresentationFormat>
  <Paragraphs>1810</Paragraphs>
  <Slides>168</Slides>
  <Notes>144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168</vt:i4>
      </vt:variant>
    </vt:vector>
  </HeadingPairs>
  <TitlesOfParts>
    <vt:vector size="182" baseType="lpstr">
      <vt:lpstr>Arial</vt:lpstr>
      <vt:lpstr>Palatino Linotype</vt:lpstr>
      <vt:lpstr>Arial Black</vt:lpstr>
      <vt:lpstr>Calibri</vt:lpstr>
      <vt:lpstr>Verdana</vt:lpstr>
      <vt:lpstr>Times New Roman</vt:lpstr>
      <vt:lpstr>Courier New</vt:lpstr>
      <vt:lpstr>Arial Narrow</vt:lpstr>
      <vt:lpstr>Century Gothic</vt:lpstr>
      <vt:lpstr>Wingdings 2</vt:lpstr>
      <vt:lpstr>Wingdings</vt:lpstr>
      <vt:lpstr>Executive</vt:lpstr>
      <vt:lpstr>Photo Editor Photo</vt:lpstr>
      <vt:lpstr>Bitmap Image</vt:lpstr>
      <vt:lpstr> Designing  to the limits  of your imagination!</vt:lpstr>
      <vt:lpstr>PowerPoint Presentation</vt:lpstr>
      <vt:lpstr>Extrusion: often the  most cost effective and quickest path between concept and product</vt:lpstr>
      <vt:lpstr>Extrusion: often the quickest path between concept and product</vt:lpstr>
      <vt:lpstr>Example of Aluminum Extrusions used in Nevada Solar One Concentrated Solar Power Plant</vt:lpstr>
      <vt:lpstr>PowerPoint Presentation</vt:lpstr>
      <vt:lpstr>Aluminum Extrusion  Design Competition</vt:lpstr>
      <vt:lpstr>Ideas taking shape</vt:lpstr>
      <vt:lpstr>The Shape is the Idea</vt:lpstr>
      <vt:lpstr>The Shape becomes more than an end in itself</vt:lpstr>
      <vt:lpstr>Consider the Advantages:</vt:lpstr>
      <vt:lpstr>Aluminum extrusions remain the best choice for many applications</vt:lpstr>
      <vt:lpstr>Advantages of Aluminum</vt:lpstr>
      <vt:lpstr>Aluminum Extrusions can be produced in different alloys and processed to different tempers to achieve desired mechanical properties, corrosion resistance, machinability, formability and other attributes</vt:lpstr>
      <vt:lpstr>Advantages of Aluminum</vt:lpstr>
      <vt:lpstr>PowerPoint Presentation</vt:lpstr>
      <vt:lpstr>Advantages of Aluminum</vt:lpstr>
      <vt:lpstr>Advantages of Aluminum</vt:lpstr>
      <vt:lpstr>Advantages of Aluminum</vt:lpstr>
      <vt:lpstr>PowerPoint Presentation</vt:lpstr>
      <vt:lpstr>Advantages of Aluminum</vt:lpstr>
      <vt:lpstr>Audi A8  Extruded Aluminum Spaceframe</vt:lpstr>
      <vt:lpstr>Advantages of Aluminum</vt:lpstr>
      <vt:lpstr>Advantages of Aluminum</vt:lpstr>
      <vt:lpstr>Advantages of Aluminum</vt:lpstr>
      <vt:lpstr>Advantages of Aluminum</vt:lpstr>
      <vt:lpstr>Advantages of Aluminum</vt:lpstr>
      <vt:lpstr>Advantages of Aluminum</vt:lpstr>
      <vt:lpstr>Advantages of Aluminum</vt:lpstr>
      <vt:lpstr>Advantages of Aluminum</vt:lpstr>
      <vt:lpstr>Advantages of Aluminum</vt:lpstr>
      <vt:lpstr>Advantages of Aluminum</vt:lpstr>
      <vt:lpstr>Advantages of Aluminum</vt:lpstr>
      <vt:lpstr>Advantages of Aluminum</vt:lpstr>
      <vt:lpstr>Advantages of Aluminum</vt:lpstr>
      <vt:lpstr>Advantages of Aluminum</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ALUMINUM EXTRUSIONS REPLACE CASTINGS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Advantages of Aluminum Extrusions</vt:lpstr>
      <vt:lpstr>Examples of Value Added Operations for aluminum extrusions:</vt:lpstr>
      <vt:lpstr>The Possibilities are Boundless,  Limited only by the Imagination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Extrusion Process</vt:lpstr>
      <vt:lpstr>The Extrusion Process</vt:lpstr>
      <vt:lpstr>PowerPoint Presentation</vt:lpstr>
      <vt:lpstr>PowerPoint Presentation</vt:lpstr>
      <vt:lpstr>PowerPoint Presentation</vt:lpstr>
      <vt:lpstr>The Extrusion Process – Equipment overview</vt:lpstr>
      <vt:lpstr>The Extrusion Process</vt:lpstr>
      <vt:lpstr>The Extrusion Process</vt:lpstr>
      <vt:lpstr>The Extrusion Process</vt:lpstr>
      <vt:lpstr>The Extrusion Process</vt:lpstr>
      <vt:lpstr>The Extrusion Process</vt:lpstr>
      <vt:lpstr>The Extrusion Process</vt:lpstr>
      <vt:lpstr>The Extrusion Process</vt:lpstr>
      <vt:lpstr>The Extrusion Process</vt:lpstr>
      <vt:lpstr>The Extrusion Process</vt:lpstr>
      <vt:lpstr>The Extrusion Process</vt:lpstr>
      <vt:lpstr>The Extrusion Process</vt:lpstr>
      <vt:lpstr>PowerPoint Presentation</vt:lpstr>
      <vt:lpstr>The Extrusion Process</vt:lpstr>
      <vt:lpstr>The Actual Extrusion Process</vt:lpstr>
      <vt:lpstr>The Actual Extrusion Process</vt:lpstr>
      <vt:lpstr>The Actual Extrusion Process</vt:lpstr>
      <vt:lpstr>The Actual Extrusion Process</vt:lpstr>
      <vt:lpstr>The Actual Extrusion Process</vt:lpstr>
      <vt:lpstr>PowerPoint Presentation</vt:lpstr>
      <vt:lpstr>The Actual Extrusion Process</vt:lpstr>
      <vt:lpstr>The Actual Extrusion Process</vt:lpstr>
      <vt:lpstr>The Actual Extrusion Process</vt:lpstr>
      <vt:lpstr>The Actual Extrusion Process</vt:lpstr>
      <vt:lpstr>The Actual Extrusion Process</vt:lpstr>
      <vt:lpstr>The Actual Extrusion Process</vt:lpstr>
      <vt:lpstr>The Actual Extrusion Process</vt:lpstr>
      <vt:lpstr>The Actual Extrusion Process</vt:lpstr>
      <vt:lpstr>What Is Anodizing?</vt:lpstr>
      <vt:lpstr>What Can Anodizing Do for Aluminum?</vt:lpstr>
      <vt:lpstr>What Can Anodizing Do for Aluminum?</vt:lpstr>
      <vt:lpstr>The Anodic Oxide</vt:lpstr>
      <vt:lpstr>The Anodic Oxide</vt:lpstr>
      <vt:lpstr>Benefits of the Anodic Oxide</vt:lpstr>
      <vt:lpstr>Benefits of Anodizing</vt:lpstr>
      <vt:lpstr>Benefits of Anodizing</vt:lpstr>
      <vt:lpstr>Common Anodic Oxide Types</vt:lpstr>
      <vt:lpstr>Common Applications for Anodizing</vt:lpstr>
      <vt:lpstr>Common Applications for Anodizing</vt:lpstr>
      <vt:lpstr>PowerPoint Presentation</vt:lpstr>
      <vt:lpstr>Why Coat Extruded Aluminum?</vt:lpstr>
      <vt:lpstr>Why Coat Extruded Aluminum?</vt:lpstr>
      <vt:lpstr>Versatility of Coatings</vt:lpstr>
      <vt:lpstr>PowerPoint Presentation</vt:lpstr>
      <vt:lpstr>Liquid Paint and Powder Coat</vt:lpstr>
      <vt:lpstr>Formulations Based  on Resin Type</vt:lpstr>
      <vt:lpstr>Comparing Liquid and Powder Coatings</vt:lpstr>
      <vt:lpstr>Comparing Liquid and Powder Coatings</vt:lpstr>
      <vt:lpstr>Comparing Liquid and Powder Coatings</vt:lpstr>
      <vt:lpstr>Environmental Considerations</vt:lpstr>
      <vt:lpstr>AAMA Market Segments</vt:lpstr>
      <vt:lpstr>Examples of Coatings</vt:lpstr>
      <vt:lpstr>PowerPoint Presentation</vt:lpstr>
      <vt:lpstr>Examples of Coatings</vt:lpstr>
      <vt:lpstr>PowerPoint Presentation</vt:lpstr>
      <vt:lpstr>Some Limitations of the Aluminum Extrusion Process</vt:lpstr>
      <vt:lpstr>Some Limitations of the Aluminum Extrusion Process</vt:lpstr>
      <vt:lpstr>Examples of Aluminum Extrusions Difficult Tongue Ratio</vt:lpstr>
      <vt:lpstr>Examples of Aluminum Extrusions</vt:lpstr>
      <vt:lpstr>Examples of Aluminum Extrusions</vt:lpstr>
      <vt:lpstr>Fabrication of Aluminum Extrusions</vt:lpstr>
      <vt:lpstr>Fabrication of Aluminum Extrusions</vt:lpstr>
      <vt:lpstr>Fabrication of Aluminum Extrusions</vt:lpstr>
      <vt:lpstr>Fabrication of Aluminum Extrusions</vt:lpstr>
      <vt:lpstr>Examples of Aluminum Extrusions Modular assembly</vt:lpstr>
      <vt:lpstr>PowerPoint Presentation</vt:lpstr>
      <vt:lpstr>PowerPoint Presentation</vt:lpstr>
      <vt:lpstr>Examples of Aluminum Extrusions</vt:lpstr>
      <vt:lpstr>Examples of Aluminum Extrusions</vt:lpstr>
      <vt:lpstr>Examples of Aluminum Extrusions</vt:lpstr>
      <vt:lpstr>Telecommunications Industry</vt:lpstr>
      <vt:lpstr>Electronics Industry</vt:lpstr>
      <vt:lpstr>Defense Industry</vt:lpstr>
      <vt:lpstr>2014 International  Aluminum Extrusion  Design Competition</vt:lpstr>
      <vt:lpstr>Sustainable Design Award</vt:lpstr>
      <vt:lpstr>Past Design Competition Winners  and Honorable Mentions</vt:lpstr>
      <vt:lpstr>Past Design Competition Winners  and Honorable Mentions</vt:lpstr>
      <vt:lpstr>Past Design Competition Winners  and Honorable Mentions</vt:lpstr>
      <vt:lpstr>PowerPoint Presentation</vt:lpstr>
      <vt:lpstr>PowerPoint Presentation</vt:lpstr>
      <vt:lpstr>Past Design Competition Winners  and Honorable Mentions</vt:lpstr>
      <vt:lpstr>PowerPoint Presentation</vt:lpstr>
      <vt:lpstr>Past Design Competition Winners  and Honorable Mentions</vt:lpstr>
      <vt:lpstr>Past Design Competition Winners  and Honorable Mentions</vt:lpstr>
      <vt:lpstr>Past Design Competition Winners  and Honorable Mentions</vt:lpstr>
      <vt:lpstr>Past Design Competition Winners  and Honorable Mentions</vt:lpstr>
      <vt:lpstr>www.ETFdesign.org</vt:lpstr>
      <vt:lpstr>List of LINKS </vt:lpstr>
      <vt:lpstr>PowerPoint Presentation</vt:lpstr>
      <vt:lpstr>PowerPoint Presentation</vt:lpstr>
      <vt:lpstr>PowerPoint Presentation</vt:lpstr>
      <vt:lpstr>Sample Quiz Q&amp;A’s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to the limits of your imagination!</dc:title>
  <dc:creator>Craig Werner</dc:creator>
  <cp:lastModifiedBy>Nancy Molenda</cp:lastModifiedBy>
  <cp:revision>218</cp:revision>
  <cp:lastPrinted>2013-01-14T16:41:33Z</cp:lastPrinted>
  <dcterms:created xsi:type="dcterms:W3CDTF">2009-03-13T16:36:57Z</dcterms:created>
  <dcterms:modified xsi:type="dcterms:W3CDTF">2014-10-14T17:30:36Z</dcterms:modified>
</cp:coreProperties>
</file>